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4" r:id="rId2"/>
    <p:sldId id="313" r:id="rId3"/>
    <p:sldId id="317" r:id="rId4"/>
    <p:sldId id="344" r:id="rId5"/>
    <p:sldId id="345" r:id="rId6"/>
    <p:sldId id="373" r:id="rId7"/>
    <p:sldId id="370" r:id="rId8"/>
    <p:sldId id="371" r:id="rId9"/>
    <p:sldId id="372" r:id="rId10"/>
    <p:sldId id="374" r:id="rId11"/>
    <p:sldId id="303" r:id="rId12"/>
    <p:sldId id="305" r:id="rId13"/>
    <p:sldId id="347" r:id="rId14"/>
    <p:sldId id="380" r:id="rId15"/>
    <p:sldId id="379" r:id="rId16"/>
    <p:sldId id="377" r:id="rId17"/>
    <p:sldId id="351" r:id="rId18"/>
    <p:sldId id="353" r:id="rId19"/>
    <p:sldId id="354" r:id="rId20"/>
    <p:sldId id="356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6" r:id="rId33"/>
    <p:sldId id="382" r:id="rId34"/>
  </p:sldIdLst>
  <p:sldSz cx="12179300" cy="9134475" type="ledger"/>
  <p:notesSz cx="7010400" cy="9296400"/>
  <p:defaultTextStyle>
    <a:defPPr>
      <a:defRPr lang="en-US"/>
    </a:defPPr>
    <a:lvl1pPr marL="0" algn="l" defTabSz="12175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772" algn="l" defTabSz="12175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542" algn="l" defTabSz="12175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312" algn="l" defTabSz="12175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083" algn="l" defTabSz="12175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855" algn="l" defTabSz="12175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2625" algn="l" defTabSz="12175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1397" algn="l" defTabSz="12175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0167" algn="l" defTabSz="12175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737" autoAdjust="0"/>
  </p:normalViewPr>
  <p:slideViewPr>
    <p:cSldViewPr>
      <p:cViewPr varScale="1">
        <p:scale>
          <a:sx n="83" d="100"/>
          <a:sy n="83" d="100"/>
        </p:scale>
        <p:origin x="1638" y="60"/>
      </p:cViewPr>
      <p:guideLst>
        <p:guide orient="horz" pos="2877"/>
        <p:guide pos="383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6E75F-B27A-4C5C-A27F-91D8CA22194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099F9-4D80-4158-A935-25A5806B1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9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6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517" y="694047"/>
            <a:ext cx="5198956" cy="346864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393505"/>
            <a:ext cx="5140112" cy="4239095"/>
          </a:xfrm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3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2150"/>
            <a:ext cx="4606925" cy="3455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2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2150"/>
            <a:ext cx="4606925" cy="3455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000" b="1" i="1" dirty="0" smtClean="0">
                <a:latin typeface="Times New Roman" pitchFamily="18" charset="0"/>
              </a:rPr>
              <a:t>Tolerate, don't eradicate</a:t>
            </a:r>
          </a:p>
          <a:p>
            <a:pPr lvl="1"/>
            <a:r>
              <a:rPr lang="en-US" sz="1000" dirty="0" smtClean="0">
                <a:latin typeface="Times New Roman" pitchFamily="18" charset="0"/>
              </a:rPr>
              <a:t>Most crops tolerate low pest infestation levels</a:t>
            </a:r>
          </a:p>
          <a:p>
            <a:pPr lvl="1"/>
            <a:r>
              <a:rPr lang="en-US" sz="1000" dirty="0" smtClean="0">
                <a:latin typeface="Times New Roman" pitchFamily="18" charset="0"/>
              </a:rPr>
              <a:t>IPM seeks to reduce pest populations below levels that are economically damaging rather than to totally eliminate infestations  </a:t>
            </a:r>
          </a:p>
          <a:p>
            <a:r>
              <a:rPr lang="en-US" sz="1000" b="1" i="1" dirty="0" smtClean="0">
                <a:latin typeface="Times New Roman" pitchFamily="18" charset="0"/>
              </a:rPr>
              <a:t>There is no silver bullet</a:t>
            </a:r>
          </a:p>
          <a:p>
            <a:pPr lvl="1"/>
            <a:r>
              <a:rPr lang="en-US" sz="1000" dirty="0" smtClean="0">
                <a:latin typeface="Times New Roman" pitchFamily="18" charset="0"/>
              </a:rPr>
              <a:t>Over-reliance on any single control measure can have undesirable effects including resistance, resurgence and replacement  </a:t>
            </a:r>
          </a:p>
          <a:p>
            <a:pPr lvl="1"/>
            <a:endParaRPr lang="en-US" sz="1000" dirty="0" smtClean="0">
              <a:latin typeface="Times New Roman" pitchFamily="18" charset="0"/>
            </a:endParaRPr>
          </a:p>
          <a:p>
            <a:r>
              <a:rPr lang="en-US" sz="1000" b="1" i="1" dirty="0" smtClean="0">
                <a:latin typeface="Times New Roman" pitchFamily="18" charset="0"/>
              </a:rPr>
              <a:t>Treat the causes of pest outbreaks, not the symptoms</a:t>
            </a:r>
          </a:p>
          <a:p>
            <a:pPr lvl="1"/>
            <a:r>
              <a:rPr lang="en-US" sz="1000" dirty="0" smtClean="0">
                <a:latin typeface="Times New Roman" pitchFamily="18" charset="0"/>
              </a:rPr>
              <a:t>IPM requires a detailed understanding of pest biology and ecology so that the cropping system can be selectively manipulated to the pest's disadvantage </a:t>
            </a:r>
          </a:p>
          <a:p>
            <a:r>
              <a:rPr lang="en-US" sz="1000" b="1" i="1" dirty="0" smtClean="0">
                <a:latin typeface="Times New Roman" pitchFamily="18" charset="0"/>
              </a:rPr>
              <a:t>If you kill the natural enemies, you inherit their job</a:t>
            </a:r>
          </a:p>
          <a:p>
            <a:pPr lvl="1"/>
            <a:r>
              <a:rPr lang="en-US" sz="1000" dirty="0" smtClean="0">
                <a:latin typeface="Times New Roman" pitchFamily="18" charset="0"/>
              </a:rPr>
              <a:t>Naturally occurring predators, parasites, pathogens, antagonists and competitors help keep many pest populations in check</a:t>
            </a:r>
          </a:p>
          <a:p>
            <a:pPr lvl="1"/>
            <a:r>
              <a:rPr lang="en-US" sz="1000" dirty="0" smtClean="0">
                <a:latin typeface="Times New Roman" pitchFamily="18" charset="0"/>
              </a:rPr>
              <a:t>IPM strives to enhance the impact of </a:t>
            </a:r>
            <a:r>
              <a:rPr lang="en-US" sz="1000" dirty="0" err="1" smtClean="0">
                <a:latin typeface="Times New Roman" pitchFamily="18" charset="0"/>
              </a:rPr>
              <a:t>beneficials</a:t>
            </a:r>
            <a:r>
              <a:rPr lang="en-US" sz="1000" dirty="0" smtClean="0">
                <a:latin typeface="Times New Roman" pitchFamily="18" charset="0"/>
              </a:rPr>
              <a:t> and other natural controls by conserving or augmenting those agents </a:t>
            </a:r>
          </a:p>
          <a:p>
            <a:pPr lvl="1"/>
            <a:endParaRPr lang="en-US" sz="1000" dirty="0" smtClean="0">
              <a:latin typeface="Times New Roman" pitchFamily="18" charset="0"/>
            </a:endParaRPr>
          </a:p>
          <a:p>
            <a:r>
              <a:rPr lang="en-US" sz="1000" b="1" i="1" dirty="0" smtClean="0">
                <a:latin typeface="Times New Roman" pitchFamily="18" charset="0"/>
              </a:rPr>
              <a:t>Pesticides are not a substitute for good farming</a:t>
            </a:r>
          </a:p>
          <a:p>
            <a:pPr lvl="1"/>
            <a:r>
              <a:rPr lang="en-US" sz="1000" dirty="0" smtClean="0">
                <a:latin typeface="Times New Roman" pitchFamily="18" charset="0"/>
              </a:rPr>
              <a:t>A vigorously growing plant can better defend itself against pests than a stressed plant</a:t>
            </a:r>
          </a:p>
          <a:p>
            <a:pPr lvl="1"/>
            <a:r>
              <a:rPr lang="en-US" sz="1000" dirty="0" smtClean="0">
                <a:latin typeface="Times New Roman" pitchFamily="18" charset="0"/>
              </a:rPr>
              <a:t>IPM takes maximum advantage of farming practices that improve soil quality, promote plant health and allow crops to escape or tolerate pest injury</a:t>
            </a:r>
          </a:p>
          <a:p>
            <a:endParaRPr lang="en-US" sz="1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1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50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70033"/>
            <a:ext cx="10961370" cy="1518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967" y="2131378"/>
            <a:ext cx="5390468" cy="60346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79867" y="2131378"/>
            <a:ext cx="5390468" cy="603467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8966" y="8316179"/>
            <a:ext cx="2841837" cy="60896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1261" y="8322523"/>
            <a:ext cx="3856778" cy="60896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8498" y="8316179"/>
            <a:ext cx="2841837" cy="608965"/>
          </a:xfrm>
        </p:spPr>
        <p:txBody>
          <a:bodyPr/>
          <a:lstStyle>
            <a:lvl1pPr>
              <a:defRPr/>
            </a:lvl1pPr>
          </a:lstStyle>
          <a:p>
            <a:fld id="{3E934DB3-29A0-485B-8F0D-1D49E7074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2" y="5869748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2" y="3871582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7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5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0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3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1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81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81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72" indent="0">
              <a:buNone/>
              <a:defRPr sz="2700" b="1"/>
            </a:lvl2pPr>
            <a:lvl3pPr marL="1217542" indent="0">
              <a:buNone/>
              <a:defRPr sz="2400" b="1"/>
            </a:lvl3pPr>
            <a:lvl4pPr marL="1826312" indent="0">
              <a:buNone/>
              <a:defRPr sz="2100" b="1"/>
            </a:lvl4pPr>
            <a:lvl5pPr marL="2435083" indent="0">
              <a:buNone/>
              <a:defRPr sz="2100" b="1"/>
            </a:lvl5pPr>
            <a:lvl6pPr marL="3043855" indent="0">
              <a:buNone/>
              <a:defRPr sz="2100" b="1"/>
            </a:lvl6pPr>
            <a:lvl7pPr marL="3652625" indent="0">
              <a:buNone/>
              <a:defRPr sz="2100" b="1"/>
            </a:lvl7pPr>
            <a:lvl8pPr marL="4261397" indent="0">
              <a:buNone/>
              <a:defRPr sz="2100" b="1"/>
            </a:lvl8pPr>
            <a:lvl9pPr marL="487016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7" y="2044685"/>
            <a:ext cx="538342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72" indent="0">
              <a:buNone/>
              <a:defRPr sz="2700" b="1"/>
            </a:lvl2pPr>
            <a:lvl3pPr marL="1217542" indent="0">
              <a:buNone/>
              <a:defRPr sz="2400" b="1"/>
            </a:lvl3pPr>
            <a:lvl4pPr marL="1826312" indent="0">
              <a:buNone/>
              <a:defRPr sz="2100" b="1"/>
            </a:lvl4pPr>
            <a:lvl5pPr marL="2435083" indent="0">
              <a:buNone/>
              <a:defRPr sz="2100" b="1"/>
            </a:lvl5pPr>
            <a:lvl6pPr marL="3043855" indent="0">
              <a:buNone/>
              <a:defRPr sz="2100" b="1"/>
            </a:lvl6pPr>
            <a:lvl7pPr marL="3652625" indent="0">
              <a:buNone/>
              <a:defRPr sz="2100" b="1"/>
            </a:lvl7pPr>
            <a:lvl8pPr marL="4261397" indent="0">
              <a:buNone/>
              <a:defRPr sz="2100" b="1"/>
            </a:lvl8pPr>
            <a:lvl9pPr marL="487016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7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7"/>
            <a:ext cx="4006906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1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7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772" indent="0">
              <a:buNone/>
              <a:defRPr sz="1600"/>
            </a:lvl2pPr>
            <a:lvl3pPr marL="1217542" indent="0">
              <a:buNone/>
              <a:defRPr sz="1300"/>
            </a:lvl3pPr>
            <a:lvl4pPr marL="1826312" indent="0">
              <a:buNone/>
              <a:defRPr sz="1200"/>
            </a:lvl4pPr>
            <a:lvl5pPr marL="2435083" indent="0">
              <a:buNone/>
              <a:defRPr sz="1200"/>
            </a:lvl5pPr>
            <a:lvl6pPr marL="3043855" indent="0">
              <a:buNone/>
              <a:defRPr sz="1200"/>
            </a:lvl6pPr>
            <a:lvl7pPr marL="3652625" indent="0">
              <a:buNone/>
              <a:defRPr sz="1200"/>
            </a:lvl7pPr>
            <a:lvl8pPr marL="4261397" indent="0">
              <a:buNone/>
              <a:defRPr sz="1200"/>
            </a:lvl8pPr>
            <a:lvl9pPr marL="487016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772" indent="0">
              <a:buNone/>
              <a:defRPr sz="3700"/>
            </a:lvl2pPr>
            <a:lvl3pPr marL="1217542" indent="0">
              <a:buNone/>
              <a:defRPr sz="3200"/>
            </a:lvl3pPr>
            <a:lvl4pPr marL="1826312" indent="0">
              <a:buNone/>
              <a:defRPr sz="2700"/>
            </a:lvl4pPr>
            <a:lvl5pPr marL="2435083" indent="0">
              <a:buNone/>
              <a:defRPr sz="2700"/>
            </a:lvl5pPr>
            <a:lvl6pPr marL="3043855" indent="0">
              <a:buNone/>
              <a:defRPr sz="2700"/>
            </a:lvl6pPr>
            <a:lvl7pPr marL="3652625" indent="0">
              <a:buNone/>
              <a:defRPr sz="2700"/>
            </a:lvl7pPr>
            <a:lvl8pPr marL="4261397" indent="0">
              <a:buNone/>
              <a:defRPr sz="2700"/>
            </a:lvl8pPr>
            <a:lvl9pPr marL="487016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772" indent="0">
              <a:buNone/>
              <a:defRPr sz="1600"/>
            </a:lvl2pPr>
            <a:lvl3pPr marL="1217542" indent="0">
              <a:buNone/>
              <a:defRPr sz="1300"/>
            </a:lvl3pPr>
            <a:lvl4pPr marL="1826312" indent="0">
              <a:buNone/>
              <a:defRPr sz="1200"/>
            </a:lvl4pPr>
            <a:lvl5pPr marL="2435083" indent="0">
              <a:buNone/>
              <a:defRPr sz="1200"/>
            </a:lvl5pPr>
            <a:lvl6pPr marL="3043855" indent="0">
              <a:buNone/>
              <a:defRPr sz="1200"/>
            </a:lvl6pPr>
            <a:lvl7pPr marL="3652625" indent="0">
              <a:buNone/>
              <a:defRPr sz="1200"/>
            </a:lvl7pPr>
            <a:lvl8pPr marL="4261397" indent="0">
              <a:buNone/>
              <a:defRPr sz="1200"/>
            </a:lvl8pPr>
            <a:lvl9pPr marL="487016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121754" tIns="60876" rIns="121754" bIns="608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81"/>
            <a:ext cx="10961370" cy="6028331"/>
          </a:xfrm>
          <a:prstGeom prst="rect">
            <a:avLst/>
          </a:prstGeom>
        </p:spPr>
        <p:txBody>
          <a:bodyPr vert="horz" lIns="121754" tIns="60876" rIns="121754" bIns="608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6" y="8466307"/>
            <a:ext cx="2841837" cy="486326"/>
          </a:xfrm>
          <a:prstGeom prst="rect">
            <a:avLst/>
          </a:prstGeom>
        </p:spPr>
        <p:txBody>
          <a:bodyPr vert="horz" lIns="121754" tIns="60876" rIns="121754" bIns="6087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255A-E733-4836-A7E4-0CF39212994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21754" tIns="60876" rIns="121754" bIns="6087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21754" tIns="60876" rIns="121754" bIns="6087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54193-CD98-423C-99A6-7DC6AB3C5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ctr" defTabSz="121754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78" indent="-456578" algn="l" defTabSz="121754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253" indent="-380481" algn="l" defTabSz="121754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928" indent="-304384" algn="l" defTabSz="12175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696" indent="-304384" algn="l" defTabSz="121754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468" indent="-304384" algn="l" defTabSz="121754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241" indent="-304384" algn="l" defTabSz="121754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011" indent="-304384" algn="l" defTabSz="121754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783" indent="-304384" algn="l" defTabSz="121754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554" indent="-304384" algn="l" defTabSz="121754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72" algn="l" defTabSz="12175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542" algn="l" defTabSz="12175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312" algn="l" defTabSz="12175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083" algn="l" defTabSz="12175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855" algn="l" defTabSz="12175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625" algn="l" defTabSz="12175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397" algn="l" defTabSz="12175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167" algn="l" defTabSz="12175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ebsoilsurvey.nrcs.usda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Watershed buffers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-234950" y="0"/>
            <a:ext cx="12414250" cy="9145048"/>
          </a:xfrm>
          <a:prstGeom prst="rect">
            <a:avLst/>
          </a:prstGeom>
          <a:noFill/>
        </p:spPr>
      </p:pic>
      <p:sp>
        <p:nvSpPr>
          <p:cNvPr id="392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2850" y="681037"/>
            <a:ext cx="10352405" cy="2333124"/>
          </a:xfrm>
        </p:spPr>
        <p:txBody>
          <a:bodyPr>
            <a:normAutofit fontScale="90000"/>
          </a:bodyPr>
          <a:lstStyle/>
          <a:p>
            <a:r>
              <a:rPr lang="en-US" sz="5100" b="1" dirty="0" smtClean="0">
                <a:solidFill>
                  <a:srgbClr val="FFFFFF"/>
                </a:solidFill>
              </a:rPr>
              <a:t>Conservation Planning and Technical Soil Services for Sustainable Farming Systems</a:t>
            </a:r>
            <a:br>
              <a:rPr lang="en-US" sz="5100" b="1" dirty="0" smtClean="0">
                <a:solidFill>
                  <a:srgbClr val="FFFFFF"/>
                </a:solidFill>
              </a:rPr>
            </a:br>
            <a:r>
              <a:rPr lang="en-US" sz="5100" b="1" dirty="0" smtClean="0">
                <a:solidFill>
                  <a:srgbClr val="FFFFFF"/>
                </a:solidFill>
              </a:rPr>
              <a:t/>
            </a:r>
            <a:br>
              <a:rPr lang="en-US" sz="5100" b="1" dirty="0" smtClean="0">
                <a:solidFill>
                  <a:srgbClr val="FFFFFF"/>
                </a:solidFill>
              </a:rPr>
            </a:br>
            <a:r>
              <a:rPr lang="en-US" sz="3600" b="1" dirty="0" smtClean="0">
                <a:solidFill>
                  <a:srgbClr val="FFFFFF"/>
                </a:solidFill>
              </a:rPr>
              <a:t>Linda Scheffe, USDA- NRCS, NSSC</a:t>
            </a:r>
            <a:br>
              <a:rPr lang="en-US" sz="3600" b="1" dirty="0" smtClean="0">
                <a:solidFill>
                  <a:srgbClr val="FFFFFF"/>
                </a:solidFill>
              </a:rPr>
            </a:br>
            <a:endParaRPr lang="en-US" sz="3600" b="1" dirty="0" smtClean="0">
              <a:solidFill>
                <a:srgbClr val="FFFFFF"/>
              </a:solidFill>
            </a:endParaRP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" y="3195637"/>
            <a:ext cx="11957050" cy="568933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endParaRPr lang="en-US" sz="1500" b="1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3100" b="1" dirty="0" smtClean="0">
                <a:solidFill>
                  <a:srgbClr val="FFFFFF"/>
                </a:solidFill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</a:rPr>
              <a:t>Conservation planners and soil scientists work with producers to inventory soil, water, air, plant, and animal resources on the land and develop conservation plans and resource management systems </a:t>
            </a:r>
            <a:r>
              <a:rPr lang="en-US" sz="3600" dirty="0" smtClean="0"/>
              <a:t> </a:t>
            </a:r>
          </a:p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endParaRPr lang="en-US" sz="3600" dirty="0" smtClean="0"/>
          </a:p>
          <a:p>
            <a:pPr algn="l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Objectives include:</a:t>
            </a:r>
          </a:p>
          <a:p>
            <a:pPr algn="l">
              <a:lnSpc>
                <a:spcPct val="80000"/>
              </a:lnSpc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Blip>
                <a:blip r:embed="rId4"/>
              </a:buBlip>
            </a:pPr>
            <a:r>
              <a:rPr lang="en-US" sz="3600" b="1" dirty="0" smtClean="0">
                <a:solidFill>
                  <a:schemeClr val="bg1"/>
                </a:solidFill>
              </a:rPr>
              <a:t> Reduce overall on-farm energy use, inputs, production costs, pest incidences, water loss, soil loss; improve production, air, water, and soil quality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3600" b="1" dirty="0" smtClean="0">
                <a:solidFill>
                  <a:schemeClr val="bg1"/>
                </a:solidFill>
              </a:rPr>
              <a:t> More economical, sustainable farming enterprise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3600" b="1" dirty="0" smtClean="0">
                <a:solidFill>
                  <a:schemeClr val="bg1"/>
                </a:solidFill>
              </a:rPr>
              <a:t> Healthier watershed and community 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endParaRPr lang="en-US" sz="3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Surface Texture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88" y="1522413"/>
            <a:ext cx="11671829" cy="729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Achieving Sustainable Farming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588291" y="1585846"/>
            <a:ext cx="11040310" cy="11448620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36" tIns="56819" rIns="113636" bIns="56819">
            <a:spAutoFit/>
            <a:flatTx/>
          </a:bodyPr>
          <a:lstStyle/>
          <a:p>
            <a:pPr marL="568183" indent="-568183">
              <a:buBlip>
                <a:blip r:embed="rId2"/>
              </a:buBlip>
            </a:pPr>
            <a:r>
              <a:rPr lang="en-US" sz="4500" dirty="0">
                <a:latin typeface="Times New Roman" pitchFamily="18" charset="0"/>
              </a:rPr>
              <a:t>. </a:t>
            </a:r>
            <a:r>
              <a:rPr lang="en-US" sz="4500" b="1" dirty="0">
                <a:latin typeface="Times New Roman" pitchFamily="18" charset="0"/>
              </a:rPr>
              <a:t>Keep energy flow through the integrated system</a:t>
            </a:r>
            <a:r>
              <a:rPr lang="en-US" sz="3100" b="1" dirty="0">
                <a:latin typeface="Times New Roman" pitchFamily="18" charset="0"/>
              </a:rPr>
              <a:t>. </a:t>
            </a:r>
          </a:p>
          <a:p>
            <a:pPr marL="568183" indent="-568183"/>
            <a:endParaRPr lang="en-US" sz="3100" b="1" dirty="0">
              <a:latin typeface="Times New Roman" pitchFamily="18" charset="0"/>
            </a:endParaRPr>
          </a:p>
          <a:p>
            <a:pPr marL="568183" indent="-568183">
              <a:buBlip>
                <a:blip r:embed="rId2"/>
              </a:buBlip>
            </a:pPr>
            <a:r>
              <a:rPr lang="en-US" sz="4500" b="1" dirty="0">
                <a:latin typeface="Times New Roman" pitchFamily="18" charset="0"/>
              </a:rPr>
              <a:t> Integrate chemical, biological, and physical.</a:t>
            </a:r>
          </a:p>
          <a:p>
            <a:pPr marL="568183" indent="-568183"/>
            <a:r>
              <a:rPr lang="en-US" sz="3100" b="1" dirty="0">
                <a:latin typeface="Times New Roman" pitchFamily="18" charset="0"/>
              </a:rPr>
              <a:t> </a:t>
            </a:r>
          </a:p>
          <a:p>
            <a:pPr marL="568183" indent="-568183">
              <a:buBlip>
                <a:blip r:embed="rId2"/>
              </a:buBlip>
            </a:pPr>
            <a:r>
              <a:rPr lang="en-US" sz="3100" b="1" dirty="0">
                <a:latin typeface="Times New Roman" pitchFamily="18" charset="0"/>
              </a:rPr>
              <a:t>  </a:t>
            </a:r>
            <a:r>
              <a:rPr lang="en-US" sz="4500" b="1" dirty="0">
                <a:latin typeface="Times New Roman" pitchFamily="18" charset="0"/>
              </a:rPr>
              <a:t>Improving soil quality is basis for improving soil, water, air, plant, and animal resources. </a:t>
            </a:r>
          </a:p>
          <a:p>
            <a:pPr marL="568183" indent="-568183"/>
            <a:endParaRPr lang="en-US" sz="4500" b="1" dirty="0">
              <a:latin typeface="Times New Roman" pitchFamily="18" charset="0"/>
            </a:endParaRPr>
          </a:p>
          <a:p>
            <a:pPr marL="568183" indent="-568183"/>
            <a:endParaRPr lang="en-US" sz="4500" dirty="0">
              <a:latin typeface="Times New Roman" pitchFamily="18" charset="0"/>
            </a:endParaRPr>
          </a:p>
          <a:p>
            <a:pPr marL="568183" indent="-568183">
              <a:spcBef>
                <a:spcPct val="50000"/>
              </a:spcBef>
            </a:pPr>
            <a:endParaRPr lang="en-US" sz="4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68183" indent="-568183">
              <a:buBlip>
                <a:blip r:embed="rId2"/>
              </a:buBlip>
            </a:pPr>
            <a:endParaRPr lang="en-US" sz="31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47139473" lvl="1" indent="-46571291">
              <a:buFontTx/>
              <a:buChar char="•"/>
            </a:pPr>
            <a:endParaRPr kumimoji="1" lang="en-US" sz="3100" b="1" dirty="0">
              <a:latin typeface="Times New Roman" pitchFamily="18" charset="0"/>
            </a:endParaRPr>
          </a:p>
          <a:p>
            <a:pPr marL="47139473" lvl="1" indent="-46571291"/>
            <a:endParaRPr kumimoji="1" lang="en-US" sz="4000" b="1" dirty="0">
              <a:latin typeface="Times New Roman" pitchFamily="18" charset="0"/>
            </a:endParaRPr>
          </a:p>
          <a:p>
            <a:pPr marL="568183" indent="-568183"/>
            <a:endParaRPr lang="en-US" sz="4000" b="1" dirty="0">
              <a:latin typeface="Times New Roman" pitchFamily="18" charset="0"/>
            </a:endParaRPr>
          </a:p>
          <a:p>
            <a:pPr marL="568183" indent="-568183">
              <a:spcBef>
                <a:spcPct val="50000"/>
              </a:spcBef>
            </a:pPr>
            <a:r>
              <a:rPr lang="en-US" sz="4000" dirty="0"/>
              <a:t>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z="5100" dirty="0" smtClean="0">
                <a:solidFill>
                  <a:srgbClr val="FFCC66"/>
                </a:solidFill>
              </a:rPr>
              <a:t>Sustainable Farming – Build Soil Quality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588291" y="1585846"/>
            <a:ext cx="11040310" cy="7501385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36" tIns="56819" rIns="113636" bIns="56819">
            <a:spAutoFit/>
            <a:flatTx/>
          </a:bodyPr>
          <a:lstStyle/>
          <a:p>
            <a:pPr marL="568183" indent="-568183">
              <a:buBlip>
                <a:blip r:embed="rId2"/>
              </a:buBlip>
            </a:pPr>
            <a:r>
              <a:rPr lang="en-US" sz="4000" dirty="0"/>
              <a:t>Minimize or eliminate tillage</a:t>
            </a:r>
          </a:p>
          <a:p>
            <a:pPr marL="568183" indent="-568183">
              <a:buBlip>
                <a:blip r:embed="rId2"/>
              </a:buBlip>
            </a:pPr>
            <a:r>
              <a:rPr lang="en-US" sz="4000" dirty="0"/>
              <a:t>Apply nutrients according to soil, plant, tissue tests and nutrient budget</a:t>
            </a:r>
          </a:p>
          <a:p>
            <a:pPr marL="568183" indent="-568183">
              <a:buBlip>
                <a:blip r:embed="rId2"/>
              </a:buBlip>
            </a:pPr>
            <a:r>
              <a:rPr lang="en-US" sz="4000" dirty="0"/>
              <a:t>Increase on-farm nutrient cycling, plant species diversity</a:t>
            </a:r>
          </a:p>
          <a:p>
            <a:pPr marL="568183" indent="-568183">
              <a:buBlip>
                <a:blip r:embed="rId2"/>
              </a:buBlip>
            </a:pPr>
            <a:r>
              <a:rPr lang="en-US" sz="4000" dirty="0"/>
              <a:t>Maintain ground cover year round by using cover crops and mulches and by leaving crop residues in field</a:t>
            </a:r>
          </a:p>
          <a:p>
            <a:pPr marL="568183" indent="-568183">
              <a:buBlip>
                <a:blip r:embed="rId2"/>
              </a:buBlip>
            </a:pPr>
            <a:r>
              <a:rPr lang="en-US" sz="4000" dirty="0"/>
              <a:t>Manage/protect soil organisms to preserve biodiversity</a:t>
            </a:r>
          </a:p>
          <a:p>
            <a:pPr marL="568183" indent="-568183">
              <a:buBlip>
                <a:blip r:embed="rId2"/>
              </a:buBlip>
            </a:pPr>
            <a:r>
              <a:rPr lang="en-US" sz="4000" dirty="0"/>
              <a:t>Rotational grazing, prescribed grazing</a:t>
            </a:r>
          </a:p>
          <a:p>
            <a:pPr marL="568183" indent="-568183">
              <a:buBlip>
                <a:blip r:embed="rId2"/>
              </a:buBlip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tton water manag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7086" y="1382859"/>
            <a:ext cx="10961370" cy="505357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Potential Benefits of Sustainable Systems: Water Resource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23907" y="2841837"/>
            <a:ext cx="9032981" cy="5480685"/>
          </a:xfrm>
          <a:noFill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b="1" smtClean="0">
                <a:solidFill>
                  <a:srgbClr val="FFFFFF"/>
                </a:solidFill>
                <a:effectLst/>
              </a:rPr>
              <a:t>Conserved surface and ground water quantity and quality</a:t>
            </a:r>
          </a:p>
          <a:p>
            <a:pPr>
              <a:buClr>
                <a:srgbClr val="FFFFFF"/>
              </a:buClr>
            </a:pPr>
            <a:r>
              <a:rPr lang="en-US" b="1" smtClean="0">
                <a:solidFill>
                  <a:srgbClr val="FFFFFF"/>
                </a:solidFill>
                <a:effectLst/>
              </a:rPr>
              <a:t>Increased efficiency, higher yields</a:t>
            </a:r>
          </a:p>
          <a:p>
            <a:pPr>
              <a:buClr>
                <a:srgbClr val="FFFFFF"/>
              </a:buClr>
            </a:pPr>
            <a:r>
              <a:rPr lang="en-US" b="1" smtClean="0">
                <a:solidFill>
                  <a:srgbClr val="FFFFFF"/>
                </a:solidFill>
                <a:effectLst/>
              </a:rPr>
              <a:t>Reduced pumping costs</a:t>
            </a:r>
          </a:p>
          <a:p>
            <a:pPr>
              <a:buClr>
                <a:srgbClr val="FFFFFF"/>
              </a:buClr>
            </a:pPr>
            <a:r>
              <a:rPr lang="en-US" b="1" smtClean="0">
                <a:solidFill>
                  <a:srgbClr val="FFFFFF"/>
                </a:solidFill>
                <a:effectLst/>
              </a:rPr>
              <a:t>Water losses minimized (evaporation, runoff and deep percolation)</a:t>
            </a:r>
          </a:p>
          <a:p>
            <a:pPr>
              <a:buClr>
                <a:srgbClr val="FFFFFF"/>
              </a:buClr>
            </a:pPr>
            <a:endParaRPr lang="en-US" b="1" smtClean="0">
              <a:solidFill>
                <a:srgbClr val="FFFFFF"/>
              </a:solidFill>
              <a:effectLst/>
            </a:endParaRPr>
          </a:p>
          <a:p>
            <a:pPr>
              <a:buClr>
                <a:srgbClr val="FFFFFF"/>
              </a:buClr>
            </a:pPr>
            <a:endParaRPr lang="en-US" b="1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can 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915328" y="304483"/>
            <a:ext cx="10348646" cy="1319424"/>
          </a:xfrm>
          <a:noFill/>
        </p:spPr>
        <p:txBody>
          <a:bodyPr/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Potential Benefits: Plant Resource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8965" y="2131378"/>
            <a:ext cx="10534719" cy="6034674"/>
          </a:xfrm>
          <a:noFill/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/>
              </a:rPr>
              <a:t>Crop production costs reduced</a:t>
            </a:r>
          </a:p>
          <a:p>
            <a:r>
              <a:rPr lang="en-US" b="1" dirty="0" smtClean="0">
                <a:solidFill>
                  <a:schemeClr val="bg1"/>
                </a:solidFill>
                <a:effectLst/>
              </a:rPr>
              <a:t> Increased crop yield and quality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Reduced pest incidences (e.g. weeds, insects, disease)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Available water quantity and quality meet specific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		requirements of crop (consumptive use, 	leaching)</a:t>
            </a:r>
          </a:p>
          <a:p>
            <a:endParaRPr lang="en-US" b="1" dirty="0" smtClean="0">
              <a:effectLst/>
            </a:endParaRPr>
          </a:p>
          <a:p>
            <a:endParaRPr lang="en-US" b="1" dirty="0" smtClean="0">
              <a:effectLst/>
            </a:endParaRPr>
          </a:p>
          <a:p>
            <a:endParaRPr lang="en-US" b="1" dirty="0" smtClean="0">
              <a:effectLst/>
            </a:endParaRPr>
          </a:p>
          <a:p>
            <a:pPr lvl="1">
              <a:buFontTx/>
              <a:buNone/>
            </a:pPr>
            <a:endParaRPr lang="en-US" dirty="0" smtClean="0">
              <a:effectLst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96784" y="2131378"/>
            <a:ext cx="5268298" cy="6034674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effectLst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b="1" dirty="0" smtClean="0">
              <a:effectLst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1082604" y="1951649"/>
            <a:ext cx="9993417" cy="65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3669" tIns="56835" rIns="113669" bIns="56835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sz="45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verhead F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05977" y="2638848"/>
            <a:ext cx="11468841" cy="5886662"/>
          </a:xfrm>
          <a:noFill/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sz="4000" b="1" dirty="0" smtClean="0">
                <a:solidFill>
                  <a:srgbClr val="FFFFFF"/>
                </a:solidFill>
              </a:rPr>
              <a:t/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endParaRPr lang="en-US" dirty="0" smtClean="0">
              <a:effectLst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8966" y="2131378"/>
            <a:ext cx="10967084" cy="6034674"/>
          </a:xfrm>
          <a:noFill/>
        </p:spPr>
        <p:txBody>
          <a:bodyPr>
            <a:normAutofit lnSpcReduction="10000"/>
          </a:bodyPr>
          <a:lstStyle/>
          <a:p>
            <a:endParaRPr lang="en-US" b="1" dirty="0" smtClean="0">
              <a:effectLst/>
            </a:endParaRPr>
          </a:p>
          <a:p>
            <a:pPr lvl="1"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  <a:effectLst/>
              </a:rPr>
              <a:t>Reduced overal</a:t>
            </a:r>
            <a:r>
              <a:rPr lang="en-US" sz="4000" b="1" dirty="0" smtClean="0">
                <a:solidFill>
                  <a:schemeClr val="bg1"/>
                </a:solidFill>
              </a:rPr>
              <a:t>l on-farm energy use</a:t>
            </a:r>
          </a:p>
          <a:p>
            <a:pPr lvl="1"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  <a:effectLst/>
              </a:rPr>
              <a:t>Increased beneficial use and recycling of nutrients</a:t>
            </a:r>
          </a:p>
          <a:p>
            <a:pPr lvl="1"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Protection of resources by planned judicious use of water and all inputs</a:t>
            </a:r>
          </a:p>
          <a:p>
            <a:pPr lvl="1"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Record keeping is used as a tool in decision-making and management of current and future resources</a:t>
            </a:r>
          </a:p>
          <a:p>
            <a:pPr lvl="1"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  <a:effectLst/>
            </a:endParaRPr>
          </a:p>
          <a:p>
            <a:pPr lvl="1">
              <a:buFontTx/>
              <a:buNone/>
            </a:pPr>
            <a:endParaRPr lang="en-US" sz="3600" b="1" dirty="0" smtClean="0">
              <a:effectLst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1356070" y="6377217"/>
            <a:ext cx="109012" cy="178883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effectLst/>
              </a:rPr>
              <a:t> </a:t>
            </a:r>
          </a:p>
        </p:txBody>
      </p:sp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2232872" y="405977"/>
            <a:ext cx="8221028" cy="88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3669" tIns="56835" rIns="113669" bIns="5683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sz="5000" b="1" dirty="0">
                <a:solidFill>
                  <a:srgbClr val="FF0000"/>
                </a:solidFill>
                <a:latin typeface="Times New Roman" pitchFamily="18" charset="0"/>
              </a:rPr>
              <a:t>Other Potential Benefits</a:t>
            </a:r>
            <a:r>
              <a:rPr kumimoji="1"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11874818" cy="1522413"/>
          </a:xfrm>
          <a:solidFill>
            <a:schemeClr val="tx1">
              <a:alpha val="67842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5100" dirty="0" smtClean="0">
                <a:solidFill>
                  <a:srgbClr val="FFCC66"/>
                </a:solidFill>
              </a:rPr>
              <a:t>Sustainable Farming – Develop Conservation Plan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588291" y="1585847"/>
            <a:ext cx="11040310" cy="5654726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36" tIns="56819" rIns="113636" bIns="56819">
            <a:spAutoFit/>
            <a:flatTx/>
          </a:bodyPr>
          <a:lstStyle/>
          <a:p>
            <a:pPr marL="568183" indent="-568183">
              <a:buBlip>
                <a:blip r:embed="rId2"/>
              </a:buBlip>
            </a:pPr>
            <a:r>
              <a:rPr lang="en-US" sz="4000" dirty="0"/>
              <a:t>Use integrated approach to inventory resources and develop conservation plan for whole farm</a:t>
            </a:r>
          </a:p>
          <a:p>
            <a:pPr marL="568183" indent="-568183">
              <a:buBlip>
                <a:blip r:embed="rId2"/>
              </a:buBlip>
            </a:pPr>
            <a:r>
              <a:rPr lang="en-US" sz="4000" dirty="0"/>
              <a:t>Choose and apply conservation practices, technologies, approaches to address identified resource concerns and take advantage of opportunities</a:t>
            </a:r>
          </a:p>
          <a:p>
            <a:pPr marL="568183" indent="-568183">
              <a:buBlip>
                <a:blip r:embed="rId2"/>
              </a:buBlip>
            </a:pPr>
            <a:r>
              <a:rPr lang="en-US" sz="4000" dirty="0"/>
              <a:t>Not only think outside the box but step outside the box</a:t>
            </a:r>
          </a:p>
          <a:p>
            <a:pPr marL="568183" indent="-568183"/>
            <a:endParaRPr lang="en-US" sz="4000" dirty="0"/>
          </a:p>
        </p:txBody>
      </p:sp>
      <p:pic>
        <p:nvPicPr>
          <p:cNvPr id="395272" name="Picture 8" descr="mulc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5026" y="6795883"/>
            <a:ext cx="3828586" cy="2338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Achieving Sustainable Farming 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908049" y="1747838"/>
            <a:ext cx="10820401" cy="9194189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square"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2"/>
              </a:buBlip>
            </a:pPr>
            <a:r>
              <a:rPr kumimoji="1" lang="en-US" sz="4500" b="1" dirty="0">
                <a:latin typeface="Times New Roman" pitchFamily="18" charset="0"/>
              </a:rPr>
              <a:t> Whole System (Ecosystem, Field, Farm, </a:t>
            </a:r>
          </a:p>
          <a:p>
            <a:pPr marL="568345" indent="-568345"/>
            <a:r>
              <a:rPr kumimoji="1" lang="en-US" sz="4500" b="1" dirty="0">
                <a:latin typeface="Times New Roman" pitchFamily="18" charset="0"/>
              </a:rPr>
              <a:t>     Watershed)</a:t>
            </a:r>
          </a:p>
          <a:p>
            <a:pPr marL="568345" indent="-568345"/>
            <a:endParaRPr kumimoji="1" lang="en-US" sz="4500" b="1" dirty="0">
              <a:latin typeface="Times New Roman" pitchFamily="18" charset="0"/>
            </a:endParaRPr>
          </a:p>
          <a:p>
            <a:pPr marL="568345" indent="-568345">
              <a:buBlip>
                <a:blip r:embed="rId2"/>
              </a:buBlip>
            </a:pPr>
            <a:r>
              <a:rPr kumimoji="1" lang="en-US" sz="4500" b="1" dirty="0">
                <a:latin typeface="Times New Roman" pitchFamily="18" charset="0"/>
              </a:rPr>
              <a:t> Resource Opportunities</a:t>
            </a:r>
          </a:p>
          <a:p>
            <a:pPr marL="568345" indent="-568345">
              <a:buBlip>
                <a:blip r:embed="rId2"/>
              </a:buBlip>
            </a:pPr>
            <a:endParaRPr kumimoji="1" lang="en-US" sz="4500" b="1" dirty="0">
              <a:latin typeface="Times New Roman" pitchFamily="18" charset="0"/>
            </a:endParaRPr>
          </a:p>
          <a:p>
            <a:pPr marL="568345" indent="-568345">
              <a:buBlip>
                <a:blip r:embed="rId2"/>
              </a:buBlip>
            </a:pPr>
            <a:r>
              <a:rPr kumimoji="1" lang="en-US" sz="4500" b="1" dirty="0">
                <a:latin typeface="Times New Roman" pitchFamily="18" charset="0"/>
              </a:rPr>
              <a:t> Think Critically</a:t>
            </a:r>
          </a:p>
          <a:p>
            <a:pPr marL="568345" indent="-568345">
              <a:buBlip>
                <a:blip r:embed="rId2"/>
              </a:buBlip>
            </a:pPr>
            <a:endParaRPr kumimoji="1" lang="en-US" sz="4500" b="1" dirty="0">
              <a:latin typeface="Times New Roman" pitchFamily="18" charset="0"/>
            </a:endParaRPr>
          </a:p>
          <a:p>
            <a:pPr marL="568345" indent="-568345">
              <a:buBlip>
                <a:blip r:embed="rId2"/>
              </a:buBlip>
            </a:pPr>
            <a:r>
              <a:rPr kumimoji="1" lang="en-US" sz="4500" b="1" dirty="0">
                <a:latin typeface="Times New Roman" pitchFamily="18" charset="0"/>
              </a:rPr>
              <a:t> Use Problem-Posing/Solving Approach</a:t>
            </a:r>
          </a:p>
          <a:p>
            <a:pPr marL="47152927" lvl="1" indent="-46584582"/>
            <a:endParaRPr kumimoji="1" lang="en-US" sz="4500" b="1" dirty="0">
              <a:latin typeface="Times New Roman" pitchFamily="18" charset="0"/>
            </a:endParaRPr>
          </a:p>
          <a:p>
            <a:pPr marL="47152927" lvl="1" indent="-46584582">
              <a:buFontTx/>
              <a:buChar char="•"/>
            </a:pPr>
            <a:endParaRPr kumimoji="1" lang="en-US" sz="4500" b="1" dirty="0">
              <a:latin typeface="Times New Roman" pitchFamily="18" charset="0"/>
            </a:endParaRPr>
          </a:p>
          <a:p>
            <a:pPr marL="47152927" lvl="1" indent="-46584582"/>
            <a:endParaRPr kumimoji="1" lang="en-US" sz="4000" b="1" dirty="0">
              <a:latin typeface="Times New Roman" pitchFamily="18" charset="0"/>
            </a:endParaRPr>
          </a:p>
          <a:p>
            <a:pPr marL="568345" indent="-568345">
              <a:buBlip>
                <a:blip r:embed="rId2"/>
              </a:buBlip>
            </a:pPr>
            <a:endParaRPr lang="en-US" sz="4000" b="1" dirty="0">
              <a:latin typeface="Times New Roman" pitchFamily="18" charset="0"/>
            </a:endParaRPr>
          </a:p>
          <a:p>
            <a:pPr marL="568345" indent="-568345">
              <a:spcBef>
                <a:spcPct val="50000"/>
              </a:spcBef>
            </a:pPr>
            <a:r>
              <a:rPr lang="en-US" sz="4000" dirty="0"/>
              <a:t>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Achieving Sustainable Farming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710460" y="1671637"/>
            <a:ext cx="11228262" cy="13325637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square"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2"/>
              </a:buBlip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Producers need to demand quality service. NRCS, in addition to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universities,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and other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partners,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must help develop sustainable farming systems. </a:t>
            </a:r>
          </a:p>
          <a:p>
            <a:pPr marL="568345" indent="-568345"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68345" indent="-568345">
              <a:buBlip>
                <a:blip r:embed="rId3"/>
              </a:buBlip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Form interdisciplinary, interagency team, producer networks to identify/resolve resource problems/ opportunities </a:t>
            </a:r>
          </a:p>
          <a:p>
            <a:pPr marL="568345" indent="-568345">
              <a:buBlip>
                <a:blip r:embed="rId2"/>
              </a:buBlip>
              <a:defRPr/>
            </a:pPr>
            <a:r>
              <a:rPr lang="en-US" sz="4000" b="1" dirty="0">
                <a:latin typeface="Times" pitchFamily="18" charset="0"/>
              </a:rPr>
              <a:t>Producers are the drivers of sustainable farming as we develop/exchange technologies, case studies, field trials, on-farm demonstrations, farmer-to-farmer networks.</a:t>
            </a:r>
            <a:r>
              <a:rPr lang="en-US" sz="4000" dirty="0">
                <a:latin typeface="Times" pitchFamily="18" charset="0"/>
              </a:rPr>
              <a:t> </a:t>
            </a:r>
            <a:endParaRPr lang="en-US" sz="4000" b="1" dirty="0">
              <a:latin typeface="Times" pitchFamily="18" charset="0"/>
            </a:endParaRPr>
          </a:p>
          <a:p>
            <a:pPr marL="568345" indent="-568345">
              <a:defRPr/>
            </a:pPr>
            <a:endParaRPr lang="en-US" sz="4000" b="1" dirty="0">
              <a:latin typeface="Times" pitchFamily="18" charset="0"/>
            </a:endParaRPr>
          </a:p>
          <a:p>
            <a:pPr marL="568345" indent="-568345">
              <a:defRPr/>
            </a:pPr>
            <a:endParaRPr lang="en-US" sz="4500" b="1" dirty="0">
              <a:latin typeface="Times New Roman" pitchFamily="18" charset="0"/>
            </a:endParaRPr>
          </a:p>
          <a:p>
            <a:pPr marL="568345" indent="-568345">
              <a:buBlip>
                <a:blip r:embed="rId2"/>
              </a:buBlip>
              <a:defRPr/>
            </a:pPr>
            <a:endParaRPr lang="en-US" sz="4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68345" indent="-568345">
              <a:buBlip>
                <a:blip r:embed="rId2"/>
              </a:buBlip>
              <a:defRPr/>
            </a:pPr>
            <a:endParaRPr lang="en-US" sz="4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47152927" lvl="1" indent="-46584582">
              <a:buFontTx/>
              <a:buChar char="•"/>
              <a:defRPr/>
            </a:pPr>
            <a:endParaRPr kumimoji="1" lang="en-US" sz="4500" b="1" dirty="0">
              <a:latin typeface="Times New Roman" pitchFamily="18" charset="0"/>
            </a:endParaRPr>
          </a:p>
          <a:p>
            <a:pPr marL="47152927" lvl="1" indent="-46584582">
              <a:defRPr/>
            </a:pPr>
            <a:endParaRPr kumimoji="1" lang="en-US" sz="4000" b="1" dirty="0">
              <a:latin typeface="Times New Roman" pitchFamily="18" charset="0"/>
            </a:endParaRPr>
          </a:p>
          <a:p>
            <a:pPr marL="568345" indent="-568345">
              <a:defRPr/>
            </a:pPr>
            <a:endParaRPr lang="en-US" sz="4000" b="1" dirty="0">
              <a:latin typeface="Times New Roman" pitchFamily="18" charset="0"/>
            </a:endParaRPr>
          </a:p>
          <a:p>
            <a:pPr marL="568345" indent="-568345">
              <a:spcBef>
                <a:spcPct val="50000"/>
              </a:spcBef>
              <a:defRPr/>
            </a:pPr>
            <a:r>
              <a:rPr lang="en-US" sz="4000" dirty="0"/>
              <a:t>                             </a:t>
            </a:r>
          </a:p>
        </p:txBody>
      </p:sp>
      <p:pic>
        <p:nvPicPr>
          <p:cNvPr id="13316" name="Picture 4" descr="SARE photob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0037"/>
            <a:ext cx="12179300" cy="77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Achieving Sustainable Farming: Perspective and Attitude is Everything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710460" y="1955879"/>
            <a:ext cx="11228262" cy="6193367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2"/>
              </a:buBlip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Interconnected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system comprised of soil, water, air, plant, animal, and human components/ resources, constantly changing, interacting, through which energy is flowing </a:t>
            </a:r>
          </a:p>
          <a:p>
            <a:pPr marL="568345" indent="-568345">
              <a:buBlip>
                <a:blip r:embed="rId2"/>
              </a:buBlip>
            </a:pPr>
            <a:endParaRPr lang="en-US" sz="4000" dirty="0"/>
          </a:p>
          <a:p>
            <a:pPr marL="568345" indent="-568345">
              <a:buBlip>
                <a:blip r:embed="rId2"/>
              </a:buBlip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Team members must come to the table/field in active listening/learning mode and with open mind, keen observational skills, and be ready to adapt to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change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pPr marL="568345" indent="-568345">
              <a:buBlip>
                <a:blip r:embed="rId2"/>
              </a:buBlip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Proactively become involved in every step; only hands-on experience changes paradigms</a:t>
            </a:r>
          </a:p>
          <a:p>
            <a:pPr marL="568345" indent="-568345">
              <a:buBlip>
                <a:blip r:embed="rId2"/>
              </a:buBlip>
            </a:pPr>
            <a:endParaRPr lang="en-US" sz="4000" dirty="0"/>
          </a:p>
        </p:txBody>
      </p:sp>
      <p:pic>
        <p:nvPicPr>
          <p:cNvPr id="14340" name="Picture 4" descr="SARE photo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0037"/>
            <a:ext cx="12179300" cy="69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Watershed buffers"/>
          <p:cNvPicPr>
            <a:picLocks noChangeAspect="1" noChangeArrowheads="1"/>
          </p:cNvPicPr>
          <p:nvPr/>
        </p:nvPicPr>
        <p:blipFill>
          <a:blip r:embed="rId2" cstate="print">
            <a:lum bright="4000" contrast="5000"/>
          </a:blip>
          <a:srcRect/>
          <a:stretch>
            <a:fillRect/>
          </a:stretch>
        </p:blipFill>
        <p:spPr bwMode="auto">
          <a:xfrm>
            <a:off x="0" y="-4229"/>
            <a:ext cx="12179300" cy="9145048"/>
          </a:xfrm>
          <a:prstGeom prst="rect">
            <a:avLst/>
          </a:prstGeom>
          <a:noFill/>
        </p:spPr>
      </p:pic>
      <p:sp>
        <p:nvSpPr>
          <p:cNvPr id="392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2850" y="1138239"/>
            <a:ext cx="10352405" cy="1600199"/>
          </a:xfrm>
        </p:spPr>
        <p:txBody>
          <a:bodyPr>
            <a:normAutofit fontScale="90000"/>
          </a:bodyPr>
          <a:lstStyle/>
          <a:p>
            <a:r>
              <a:rPr lang="en-US" sz="5100" b="1" dirty="0" smtClean="0">
                <a:solidFill>
                  <a:srgbClr val="FFFFFF"/>
                </a:solidFill>
              </a:rPr>
              <a:t>Conservation Planning and Use of Soil Surveys</a:t>
            </a:r>
            <a:br>
              <a:rPr lang="en-US" sz="5100" b="1" dirty="0" smtClean="0">
                <a:solidFill>
                  <a:srgbClr val="FFFFFF"/>
                </a:solidFill>
              </a:rPr>
            </a:br>
            <a:endParaRPr lang="en-US" sz="5100" b="1" dirty="0" smtClean="0">
              <a:solidFill>
                <a:srgbClr val="FFFFFF"/>
              </a:solidFill>
            </a:endParaRP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1328" y="3182269"/>
            <a:ext cx="10087393" cy="5702703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endParaRPr lang="en-US" sz="1500" b="1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3100" b="1" dirty="0" smtClean="0">
                <a:solidFill>
                  <a:srgbClr val="FFFFFF"/>
                </a:solidFill>
              </a:rPr>
              <a:t> </a:t>
            </a:r>
            <a:endParaRPr lang="en-US" sz="31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527050" y="2890840"/>
            <a:ext cx="11201400" cy="607548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</a:rPr>
              <a:t>oil survey information is key to inventory of natural resources,  site selection and design of conservation practices, establishment/installation/construction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and operation/maintenance phase of conservation practices and resource management systems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3600" b="1" dirty="0" smtClean="0">
                <a:solidFill>
                  <a:srgbClr val="FFFFFF"/>
                </a:solidFill>
              </a:rPr>
              <a:t> Evaluate site-specific conditions, including chemical, biological and physical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3600" b="1" dirty="0" smtClean="0">
                <a:solidFill>
                  <a:srgbClr val="FFFFFF"/>
                </a:solidFill>
              </a:rPr>
              <a:t> Build soil quality and improve integrated farming system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b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z="5000" dirty="0" smtClean="0">
                <a:solidFill>
                  <a:srgbClr val="FFCC66"/>
                </a:solidFill>
              </a:rPr>
              <a:t>Sustainable Farming – Diversify Enterprise</a:t>
            </a:r>
          </a:p>
        </p:txBody>
      </p:sp>
      <p:pic>
        <p:nvPicPr>
          <p:cNvPr id="16387" name="Picture 5" descr="sus ag basket photocontest_bros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99408"/>
            <a:ext cx="12179300" cy="729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588291" y="1585847"/>
            <a:ext cx="11040310" cy="3577266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4"/>
              </a:buBlip>
            </a:pPr>
            <a:r>
              <a:rPr lang="en-US" sz="4500" dirty="0">
                <a:latin typeface="Times New Roman" pitchFamily="18" charset="0"/>
              </a:rPr>
              <a:t>Market outside commodity supply</a:t>
            </a:r>
          </a:p>
          <a:p>
            <a:pPr marL="568345" indent="-568345">
              <a:buBlip>
                <a:blip r:embed="rId4"/>
              </a:buBlip>
            </a:pPr>
            <a:r>
              <a:rPr lang="en-US" sz="4500" dirty="0">
                <a:latin typeface="Times New Roman" pitchFamily="18" charset="0"/>
              </a:rPr>
              <a:t>Emphasize direct marketing and specialty markets</a:t>
            </a:r>
          </a:p>
          <a:p>
            <a:pPr marL="568345" indent="-568345">
              <a:buBlip>
                <a:blip r:embed="rId4"/>
              </a:buBlip>
            </a:pPr>
            <a:r>
              <a:rPr lang="en-US" sz="4500" dirty="0">
                <a:latin typeface="Times New Roman" pitchFamily="18" charset="0"/>
              </a:rPr>
              <a:t>Form cooperative</a:t>
            </a:r>
          </a:p>
          <a:p>
            <a:pPr marL="568345" indent="-568345">
              <a:buBlip>
                <a:blip r:embed="rId4"/>
              </a:buBlip>
            </a:pPr>
            <a:r>
              <a:rPr lang="en-US" sz="4500" dirty="0">
                <a:latin typeface="Times New Roman" pitchFamily="18" charset="0"/>
              </a:rPr>
              <a:t>Add value through on-farm processing</a:t>
            </a:r>
            <a:r>
              <a:rPr lang="en-US" sz="4000" b="1" dirty="0"/>
              <a:t>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5000" dirty="0" smtClean="0">
                <a:solidFill>
                  <a:srgbClr val="FFCC66"/>
                </a:solidFill>
              </a:rPr>
              <a:t>Sustainable Farming – Manage Pests Ecologically</a:t>
            </a:r>
          </a:p>
        </p:txBody>
      </p:sp>
      <p:pic>
        <p:nvPicPr>
          <p:cNvPr id="19459" name="Picture 4" descr="Monarch larva chrysalis aphids organic alfalfa photocontest_duf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2811"/>
            <a:ext cx="12179300" cy="764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588291" y="2203270"/>
            <a:ext cx="11040310" cy="8871023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4"/>
              </a:buBlip>
            </a:pPr>
            <a:r>
              <a:rPr lang="en-US" sz="3500" dirty="0"/>
              <a:t>Prevent pest problems by building healthy, biologically active soil, creating habitat for beneficial organisms, and choosing appropriate plant cultivars/rotations</a:t>
            </a:r>
          </a:p>
          <a:p>
            <a:pPr marL="568345" indent="-568345">
              <a:buBlip>
                <a:blip r:embed="rId4"/>
              </a:buBlip>
            </a:pPr>
            <a:r>
              <a:rPr lang="en-US" sz="3500" i="1" dirty="0"/>
              <a:t>Tolerate, don't eradicate</a:t>
            </a:r>
          </a:p>
          <a:p>
            <a:pPr marL="568345" indent="-568345">
              <a:buBlip>
                <a:blip r:embed="rId4"/>
              </a:buBlip>
            </a:pPr>
            <a:r>
              <a:rPr lang="en-US" sz="3500" i="1" dirty="0"/>
              <a:t>There is no silver bullet</a:t>
            </a:r>
          </a:p>
          <a:p>
            <a:pPr marL="568345" indent="-568345">
              <a:buBlip>
                <a:blip r:embed="rId4"/>
              </a:buBlip>
            </a:pPr>
            <a:r>
              <a:rPr lang="en-US" sz="3500" i="1" dirty="0"/>
              <a:t>Treat the causes of pest outbreaks, not the symptoms</a:t>
            </a:r>
          </a:p>
          <a:p>
            <a:pPr marL="568345" indent="-568345">
              <a:buBlip>
                <a:blip r:embed="rId4"/>
              </a:buBlip>
            </a:pPr>
            <a:r>
              <a:rPr lang="en-US" sz="3500" i="1" dirty="0"/>
              <a:t>If you kill the natural enemies, you inherit their job</a:t>
            </a:r>
          </a:p>
          <a:p>
            <a:pPr marL="568345" indent="-568345">
              <a:buBlip>
                <a:blip r:embed="rId4"/>
              </a:buBlip>
            </a:pPr>
            <a:r>
              <a:rPr lang="en-US" sz="3500" i="1" dirty="0"/>
              <a:t>Pesticides are not a substitute for good farming</a:t>
            </a:r>
          </a:p>
          <a:p>
            <a:pPr marL="568345" indent="-568345">
              <a:buBlip>
                <a:blip r:embed="rId4"/>
              </a:buBlip>
            </a:pPr>
            <a:endParaRPr lang="en-US" sz="3500" i="1" dirty="0"/>
          </a:p>
          <a:p>
            <a:pPr marL="568345" indent="-568345">
              <a:buBlip>
                <a:blip r:embed="rId4"/>
              </a:buBlip>
            </a:pPr>
            <a:endParaRPr lang="en-US" sz="3500" b="1" i="1" dirty="0"/>
          </a:p>
          <a:p>
            <a:pPr marL="568345" indent="-568345">
              <a:buBlip>
                <a:blip r:embed="rId4"/>
              </a:buBlip>
            </a:pPr>
            <a:endParaRPr lang="en-US" sz="3500" b="1" i="1" dirty="0"/>
          </a:p>
          <a:p>
            <a:pPr marL="568345" indent="-568345">
              <a:buBlip>
                <a:blip r:embed="rId4"/>
              </a:buBlip>
            </a:pPr>
            <a:endParaRPr lang="en-US" b="1" i="1" dirty="0"/>
          </a:p>
          <a:p>
            <a:pPr marL="568345" indent="-568345">
              <a:buBlip>
                <a:blip r:embed="rId4"/>
              </a:buBlip>
            </a:pPr>
            <a:endParaRPr lang="en-US" sz="4000" dirty="0"/>
          </a:p>
          <a:p>
            <a:pPr marL="568345" indent="-568345">
              <a:buBlip>
                <a:blip r:embed="rId4"/>
              </a:buBlip>
            </a:pPr>
            <a:endParaRPr lang="en-US" sz="4000" dirty="0"/>
          </a:p>
          <a:p>
            <a:pPr marL="568345" indent="-568345">
              <a:buBlip>
                <a:blip r:embed="rId4"/>
              </a:buBlip>
            </a:pPr>
            <a:endParaRPr lang="en-US" sz="4000" dirty="0"/>
          </a:p>
          <a:p>
            <a:pPr marL="568345" indent="-568345">
              <a:buBlip>
                <a:blip r:embed="rId4"/>
              </a:buBlip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z="5000" dirty="0" smtClean="0">
                <a:solidFill>
                  <a:srgbClr val="FFCC66"/>
                </a:solidFill>
              </a:rPr>
              <a:t>Sustainable Farming – Maximize Biodiversity</a:t>
            </a:r>
          </a:p>
        </p:txBody>
      </p:sp>
      <p:pic>
        <p:nvPicPr>
          <p:cNvPr id="20483" name="Picture 5" descr="ATcropLR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1503384"/>
            <a:ext cx="12179300" cy="763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588291" y="2203270"/>
            <a:ext cx="11040310" cy="5654758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3"/>
              </a:buBlip>
            </a:pPr>
            <a:r>
              <a:rPr lang="en-US" sz="4000" dirty="0"/>
              <a:t>Integrate crop and livestock production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000" dirty="0"/>
              <a:t>Use hedgerows, </a:t>
            </a:r>
            <a:r>
              <a:rPr lang="en-US" sz="4000" dirty="0" err="1"/>
              <a:t>insectary</a:t>
            </a:r>
            <a:r>
              <a:rPr lang="en-US" sz="4000" dirty="0"/>
              <a:t> plants, cover crops, etc. to attract beneficial insects, bats, and birds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000" dirty="0"/>
              <a:t>Plant trees and perennial crops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000" dirty="0"/>
              <a:t>Abandon </a:t>
            </a:r>
            <a:r>
              <a:rPr lang="en-US" sz="4000" dirty="0" err="1"/>
              <a:t>monocropping</a:t>
            </a:r>
            <a:r>
              <a:rPr lang="en-US" sz="4000" dirty="0"/>
              <a:t> in favor of crop rotations, intercropping and </a:t>
            </a:r>
            <a:r>
              <a:rPr lang="en-US" sz="4000" dirty="0" err="1"/>
              <a:t>polycultures</a:t>
            </a:r>
            <a:endParaRPr lang="en-US" sz="4000" dirty="0"/>
          </a:p>
          <a:p>
            <a:pPr marL="568345" indent="-568345">
              <a:buBlip>
                <a:blip r:embed="rId3"/>
              </a:buBlip>
            </a:pPr>
            <a:r>
              <a:rPr lang="en-US" sz="4000" dirty="0"/>
              <a:t>Manage pastures to support diverse selection of forage plants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000" dirty="0"/>
              <a:t>Plant cover crops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z="5000" dirty="0" smtClean="0">
                <a:solidFill>
                  <a:srgbClr val="FFCC66"/>
                </a:solidFill>
              </a:rPr>
              <a:t>Sustainable Farming – Other Considerations</a:t>
            </a:r>
          </a:p>
        </p:txBody>
      </p:sp>
      <p:pic>
        <p:nvPicPr>
          <p:cNvPr id="21507" name="Picture 4" descr="sustainAgMon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9902"/>
            <a:ext cx="12179300" cy="77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588291" y="1585847"/>
            <a:ext cx="11040310" cy="7347529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3"/>
              </a:buBlip>
              <a:defRPr/>
            </a:pPr>
            <a:r>
              <a:rPr lang="en-US" sz="4500" b="1" dirty="0">
                <a:latin typeface="Times New Roman" pitchFamily="18" charset="0"/>
              </a:rPr>
              <a:t>Take an inventory; think about every field, pasture, stream, well, etc.</a:t>
            </a:r>
          </a:p>
          <a:p>
            <a:pPr marL="568345" indent="-568345">
              <a:buBlip>
                <a:blip r:embed="rId3"/>
              </a:buBlip>
              <a:defRPr/>
            </a:pPr>
            <a:r>
              <a:rPr lang="en-US" sz="4500" b="1" dirty="0">
                <a:latin typeface="Times New Roman" pitchFamily="18" charset="0"/>
              </a:rPr>
              <a:t>What are the natural resources on my farm?  How can these be used more efficiently?</a:t>
            </a:r>
          </a:p>
          <a:p>
            <a:pPr marL="568345" indent="-568345">
              <a:buBlip>
                <a:blip r:embed="rId3"/>
              </a:buBlip>
              <a:defRPr/>
            </a:pPr>
            <a:r>
              <a:rPr lang="en-US" sz="4500" b="1" dirty="0">
                <a:latin typeface="Times New Roman" pitchFamily="18" charset="0"/>
              </a:rPr>
              <a:t>What resource opportunities exist throughout the watershed?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US" sz="4500" b="1" dirty="0">
                <a:latin typeface="Times New Roman" pitchFamily="18" charset="0"/>
              </a:rPr>
              <a:t>  What crops can I grow? </a:t>
            </a:r>
            <a:r>
              <a:rPr lang="en-US" sz="3500" b="1" dirty="0"/>
              <a:t>Marketing niche/</a:t>
            </a:r>
          </a:p>
          <a:p>
            <a:pPr>
              <a:defRPr/>
            </a:pPr>
            <a:r>
              <a:rPr lang="en-US" sz="3500" b="1" dirty="0"/>
              <a:t>     opportunities, climatic considerations, </a:t>
            </a:r>
            <a:endParaRPr lang="en-US" sz="3500" b="1" u="sng" dirty="0"/>
          </a:p>
          <a:p>
            <a:pPr>
              <a:defRPr/>
            </a:pPr>
            <a:r>
              <a:rPr lang="en-US" sz="3500" b="1" dirty="0"/>
              <a:t>     </a:t>
            </a:r>
            <a:r>
              <a:rPr lang="en-US" sz="3500" b="1" dirty="0" err="1"/>
              <a:t>agroecological</a:t>
            </a:r>
            <a:r>
              <a:rPr lang="en-US" sz="3500" b="1" dirty="0"/>
              <a:t> needs, etc.</a:t>
            </a:r>
            <a:endParaRPr lang="en-US" sz="3500" b="1" u="sng" dirty="0"/>
          </a:p>
          <a:p>
            <a:pPr marL="568345" indent="-568345">
              <a:buBlip>
                <a:blip r:embed="rId3"/>
              </a:buBlip>
              <a:defRPr/>
            </a:pP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z="5000" dirty="0" smtClean="0">
                <a:solidFill>
                  <a:srgbClr val="FFCC66"/>
                </a:solidFill>
              </a:rPr>
              <a:t>Sustainable Farming – Other Considerations</a:t>
            </a:r>
          </a:p>
        </p:txBody>
      </p:sp>
      <p:pic>
        <p:nvPicPr>
          <p:cNvPr id="22531" name="Picture 4" descr="sustainAgMon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9902"/>
            <a:ext cx="12179300" cy="77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588291" y="1585846"/>
            <a:ext cx="11040310" cy="7963082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3"/>
              </a:buBlip>
            </a:pPr>
            <a:r>
              <a:rPr lang="en-US" sz="4500" b="1" dirty="0">
                <a:latin typeface="Times New Roman" pitchFamily="18" charset="0"/>
              </a:rPr>
              <a:t> How is water quality on farm for all purposes? Have I minimized runoff and leaching?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How can I protect air quality, including reducing dust, odor?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500" b="1" dirty="0">
                <a:latin typeface="Times New Roman" pitchFamily="18" charset="0"/>
              </a:rPr>
              <a:t>Am I using crop rotations for nutrient cycling and to reduce disease/pest problems?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500" b="1" dirty="0">
                <a:latin typeface="Times New Roman" pitchFamily="18" charset="0"/>
              </a:rPr>
              <a:t> What type of livestock/wildlife exists or could be raised?</a:t>
            </a:r>
          </a:p>
          <a:p>
            <a:pPr marL="568345" indent="-568345">
              <a:spcBef>
                <a:spcPct val="50000"/>
              </a:spcBef>
            </a:pPr>
            <a:r>
              <a:rPr lang="en-US" sz="4000" b="1" dirty="0"/>
              <a:t>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G_2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8804"/>
            <a:ext cx="11748890" cy="836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z="5000" dirty="0" smtClean="0">
                <a:solidFill>
                  <a:srgbClr val="FFCC66"/>
                </a:solidFill>
              </a:rPr>
              <a:t>Sustainable Farming – Other Considerations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1138991" y="1431492"/>
            <a:ext cx="11040310" cy="8332414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3"/>
              </a:buBlip>
            </a:pPr>
            <a:r>
              <a:rPr lang="en-US" sz="4500" dirty="0">
                <a:latin typeface="Times New Roman" pitchFamily="18" charset="0"/>
              </a:rPr>
              <a:t>   </a:t>
            </a:r>
            <a:r>
              <a:rPr lang="en-US" sz="4500" b="1" dirty="0">
                <a:latin typeface="Times New Roman" pitchFamily="18" charset="0"/>
              </a:rPr>
              <a:t>Have I taken a soil test?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500" b="1" dirty="0">
                <a:latin typeface="Times New Roman" pitchFamily="18" charset="0"/>
              </a:rPr>
              <a:t>   Have I taken an irrigation water test?   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500" b="1" dirty="0">
                <a:latin typeface="Times New Roman" pitchFamily="18" charset="0"/>
              </a:rPr>
              <a:t>   Have I taken plant tissue tests?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500" b="1" dirty="0">
                <a:latin typeface="Times New Roman" pitchFamily="18" charset="0"/>
              </a:rPr>
              <a:t>   How is my soil quality? Soil fertility, Aggregate stability, active organic matter; visual indicators, including erosion, weeds, blowing soil, sediment deposition, crop or plant quality and production, earthworms</a:t>
            </a:r>
            <a:endParaRPr lang="en-US" sz="4000" b="1" dirty="0">
              <a:latin typeface="Times New Roman" pitchFamily="18" charset="0"/>
            </a:endParaRPr>
          </a:p>
          <a:p>
            <a:pPr marL="568345" indent="-568345"/>
            <a:r>
              <a:rPr lang="en-US" dirty="0"/>
              <a:t> </a:t>
            </a:r>
            <a:endParaRPr lang="en-US" sz="4500" b="1" dirty="0">
              <a:latin typeface="Times New Roman" pitchFamily="18" charset="0"/>
            </a:endParaRPr>
          </a:p>
          <a:p>
            <a:pPr marL="568345" indent="-568345"/>
            <a:r>
              <a:rPr lang="en-US" sz="4500" b="1" dirty="0">
                <a:latin typeface="Times New Roman" pitchFamily="18" charset="0"/>
              </a:rPr>
              <a:t>   </a:t>
            </a:r>
          </a:p>
          <a:p>
            <a:pPr marL="568345" indent="-568345"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</a:rPr>
              <a:t>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z="5000" dirty="0" smtClean="0">
                <a:solidFill>
                  <a:srgbClr val="FFCC66"/>
                </a:solidFill>
              </a:rPr>
              <a:t>Sustainable Farming – Other Considerations</a:t>
            </a:r>
          </a:p>
        </p:txBody>
      </p:sp>
      <p:pic>
        <p:nvPicPr>
          <p:cNvPr id="24579" name="Picture 4" descr="wind energy photocontest_schwar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6943"/>
            <a:ext cx="12179300" cy="752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588291" y="1585847"/>
            <a:ext cx="11040310" cy="11040848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3"/>
              </a:buBlip>
            </a:pPr>
            <a:r>
              <a:rPr lang="en-US" sz="4000" b="1" dirty="0">
                <a:latin typeface="Times New Roman" pitchFamily="18" charset="0"/>
              </a:rPr>
              <a:t> Besides using crop residues and cover crops,</a:t>
            </a:r>
          </a:p>
          <a:p>
            <a:pPr marL="568345" indent="-568345"/>
            <a:r>
              <a:rPr lang="en-US" sz="4000" b="1" dirty="0">
                <a:latin typeface="Times New Roman" pitchFamily="18" charset="0"/>
              </a:rPr>
              <a:t>     what other practices can I apply to build soil</a:t>
            </a:r>
          </a:p>
          <a:p>
            <a:pPr marL="568345" indent="-568345"/>
            <a:r>
              <a:rPr lang="en-US" sz="4000" b="1" dirty="0">
                <a:latin typeface="Times New Roman" pitchFamily="18" charset="0"/>
              </a:rPr>
              <a:t>     quality? To recycle nutrients? To use water</a:t>
            </a:r>
          </a:p>
          <a:p>
            <a:pPr marL="568345" indent="-568345"/>
            <a:r>
              <a:rPr lang="en-US" sz="4000" b="1" dirty="0">
                <a:latin typeface="Times New Roman" pitchFamily="18" charset="0"/>
              </a:rPr>
              <a:t>     efficiently?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000" b="1" dirty="0">
                <a:latin typeface="Times New Roman" pitchFamily="18" charset="0"/>
              </a:rPr>
              <a:t>Which practices would contribute to an   environmentally and economically sound farm?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000" b="1" dirty="0">
                <a:latin typeface="Times New Roman" pitchFamily="18" charset="0"/>
              </a:rPr>
              <a:t> Am I making the best use of compost, animal manure, legumes as nutrients for plants?</a:t>
            </a:r>
          </a:p>
          <a:p>
            <a:pPr marL="568345" indent="-568345">
              <a:buBlip>
                <a:blip r:embed="rId3"/>
              </a:buBlip>
            </a:pPr>
            <a:r>
              <a:rPr lang="en-US" sz="4000" b="1" dirty="0">
                <a:latin typeface="Times New Roman" pitchFamily="18" charset="0"/>
              </a:rPr>
              <a:t> How can I conserve/produce energy or reduce energy use?</a:t>
            </a:r>
          </a:p>
          <a:p>
            <a:pPr marL="568345" indent="-568345">
              <a:buBlip>
                <a:blip r:embed="rId3"/>
              </a:buBlip>
            </a:pPr>
            <a:endParaRPr lang="en-US" sz="4000" b="1" dirty="0">
              <a:latin typeface="Times New Roman" pitchFamily="18" charset="0"/>
            </a:endParaRPr>
          </a:p>
          <a:p>
            <a:pPr marL="568345" indent="-568345"/>
            <a:r>
              <a:rPr lang="en-US" sz="4000" b="1" dirty="0">
                <a:latin typeface="Times New Roman" pitchFamily="18" charset="0"/>
              </a:rPr>
              <a:t> </a:t>
            </a:r>
          </a:p>
          <a:p>
            <a:pPr marL="47152927" lvl="1" indent="-46584582">
              <a:buFontTx/>
              <a:buChar char="•"/>
            </a:pPr>
            <a:endParaRPr kumimoji="1" lang="en-US" sz="4000" b="1" dirty="0">
              <a:latin typeface="Times New Roman" pitchFamily="18" charset="0"/>
            </a:endParaRPr>
          </a:p>
          <a:p>
            <a:pPr marL="47152927" lvl="1" indent="-46584582"/>
            <a:endParaRPr kumimoji="1" lang="en-US" sz="4500" b="1" dirty="0">
              <a:latin typeface="Times New Roman" pitchFamily="18" charset="0"/>
            </a:endParaRPr>
          </a:p>
          <a:p>
            <a:pPr marL="568345" indent="-568345">
              <a:buBlip>
                <a:blip r:embed="rId3"/>
              </a:buBlip>
            </a:pPr>
            <a:endParaRPr lang="en-US" sz="4500" b="1" dirty="0">
              <a:latin typeface="Times New Roman" pitchFamily="18" charset="0"/>
            </a:endParaRPr>
          </a:p>
          <a:p>
            <a:pPr marL="568345" indent="-568345">
              <a:spcBef>
                <a:spcPct val="50000"/>
              </a:spcBef>
            </a:pPr>
            <a:r>
              <a:rPr lang="en-US" sz="4000" dirty="0"/>
              <a:t>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z="5000" dirty="0" smtClean="0">
                <a:solidFill>
                  <a:srgbClr val="FFCC66"/>
                </a:solidFill>
              </a:rPr>
              <a:t>Sustainable Farming – Evaluations</a:t>
            </a:r>
          </a:p>
        </p:txBody>
      </p:sp>
      <p:pic>
        <p:nvPicPr>
          <p:cNvPr id="25603" name="Picture 4" descr="wind energy photocontest_schwar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6943"/>
            <a:ext cx="12179300" cy="752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588291" y="1585847"/>
            <a:ext cx="11040310" cy="8578636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Evaluation of need, design, implementation and</a:t>
            </a:r>
          </a:p>
          <a:p>
            <a:pPr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impact are all essential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Without proper evaluation at all phases, a</a:t>
            </a:r>
          </a:p>
          <a:p>
            <a:pPr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plan/project may not properly function and</a:t>
            </a:r>
          </a:p>
          <a:p>
            <a:pPr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address the needs/concerns/issues identified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Criteria, tools, and ongoing mechanisms should </a:t>
            </a:r>
          </a:p>
          <a:p>
            <a:pPr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be established for each type of evaluation 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Recordkeeping is an excellent management and </a:t>
            </a:r>
          </a:p>
          <a:p>
            <a:pPr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evaluation tool so that changes can be made </a:t>
            </a:r>
          </a:p>
          <a:p>
            <a:pPr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7152927" lvl="1" indent="-46584582">
              <a:defRPr/>
            </a:pPr>
            <a:endParaRPr kumimoji="1" lang="en-US" sz="4500" b="1" dirty="0">
              <a:latin typeface="Times New Roman" pitchFamily="18" charset="0"/>
            </a:endParaRPr>
          </a:p>
          <a:p>
            <a:pPr marL="568345" indent="-568345">
              <a:buBlip>
                <a:blip r:embed="rId4"/>
              </a:buBlip>
              <a:defRPr/>
            </a:pPr>
            <a:endParaRPr lang="en-US" sz="4500" b="1" dirty="0">
              <a:latin typeface="Times New Roman" pitchFamily="18" charset="0"/>
            </a:endParaRPr>
          </a:p>
          <a:p>
            <a:pPr marL="568345" indent="-568345">
              <a:spcBef>
                <a:spcPct val="50000"/>
              </a:spcBef>
              <a:defRPr/>
            </a:pPr>
            <a:r>
              <a:rPr lang="en-US" sz="4000" dirty="0"/>
              <a:t>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Achieving Sustainable Farming: Evaluations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710460" y="1623907"/>
            <a:ext cx="11228262" cy="6578088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2"/>
              </a:buBlip>
            </a:pPr>
            <a:r>
              <a:rPr lang="en-US" sz="3500" dirty="0"/>
              <a:t>Evaluation of need – many methods, including producer surveys, observation, scoping meetings  </a:t>
            </a:r>
          </a:p>
          <a:p>
            <a:pPr marL="568345" indent="-568345">
              <a:buBlip>
                <a:blip r:embed="rId2"/>
              </a:buBlip>
            </a:pPr>
            <a:r>
              <a:rPr lang="en-US" sz="3500" dirty="0"/>
              <a:t>Evaluation of design - ensure objectives are clearly defined and will be met and that the plan/project will have positive impacts. </a:t>
            </a:r>
          </a:p>
          <a:p>
            <a:pPr marL="568345" indent="-568345">
              <a:buBlip>
                <a:blip r:embed="rId2"/>
              </a:buBlip>
            </a:pPr>
            <a:endParaRPr lang="en-US" sz="3500" dirty="0"/>
          </a:p>
          <a:p>
            <a:pPr marL="568345" indent="-568345">
              <a:buBlip>
                <a:blip r:embed="rId2"/>
              </a:buBlip>
            </a:pPr>
            <a:endParaRPr lang="en-US" sz="3500" dirty="0"/>
          </a:p>
          <a:p>
            <a:pPr marL="568345" indent="-568345">
              <a:buBlip>
                <a:blip r:embed="rId2"/>
              </a:buBlip>
            </a:pPr>
            <a:r>
              <a:rPr lang="en-US" sz="3500" dirty="0"/>
              <a:t>Implementation evaluation - phase which is most clearly understood and most conducted.  It ensures that a practice/system is constructed/</a:t>
            </a:r>
          </a:p>
          <a:p>
            <a:pPr marL="568345" indent="-568345"/>
            <a:r>
              <a:rPr lang="en-US" sz="3500" dirty="0"/>
              <a:t>    applied according to design, but does not address how effective or how well designed it is.</a:t>
            </a:r>
          </a:p>
        </p:txBody>
      </p:sp>
      <p:pic>
        <p:nvPicPr>
          <p:cNvPr id="26628" name="Picture 4" descr="SARE photo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01070"/>
            <a:ext cx="12109758" cy="6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Achieving Sustainable Farming: Evaluations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710460" y="1778263"/>
            <a:ext cx="11228262" cy="4962261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2"/>
              </a:buBlip>
            </a:pPr>
            <a:r>
              <a:rPr lang="en-US" sz="3500" dirty="0"/>
              <a:t>Evaluation of impact or evaluation of the success and effectiveness of the sustainable system is based partially on achieving a loop effect or a balanced ecosystem.  </a:t>
            </a:r>
          </a:p>
          <a:p>
            <a:pPr marL="568345" indent="-568345">
              <a:buBlip>
                <a:blip r:embed="rId2"/>
              </a:buBlip>
            </a:pPr>
            <a:endParaRPr lang="en-US" sz="3500" dirty="0"/>
          </a:p>
          <a:p>
            <a:pPr marL="568345" indent="-568345">
              <a:buBlip>
                <a:blip r:embed="rId2"/>
              </a:buBlip>
            </a:pPr>
            <a:endParaRPr lang="en-US" sz="3500" dirty="0"/>
          </a:p>
          <a:p>
            <a:pPr marL="568345" indent="-568345">
              <a:buBlip>
                <a:blip r:embed="rId2"/>
              </a:buBlip>
            </a:pPr>
            <a:r>
              <a:rPr lang="en-US" sz="3500" dirty="0"/>
              <a:t>Potential and actual negative and positive impacts should be evaluated.  It is often the most forgotten of the evaluations, yet one of the most important, since this can lead to a multiplier effect of negative results.</a:t>
            </a:r>
          </a:p>
        </p:txBody>
      </p:sp>
      <p:pic>
        <p:nvPicPr>
          <p:cNvPr id="27652" name="Picture 4" descr="SARE photo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4237"/>
            <a:ext cx="12109758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Watershed buffers"/>
          <p:cNvPicPr>
            <a:picLocks noChangeAspect="1" noChangeArrowheads="1"/>
          </p:cNvPicPr>
          <p:nvPr/>
        </p:nvPicPr>
        <p:blipFill>
          <a:blip r:embed="rId2" cstate="print">
            <a:lum bright="4000" contrast="5000"/>
          </a:blip>
          <a:srcRect/>
          <a:stretch>
            <a:fillRect/>
          </a:stretch>
        </p:blipFill>
        <p:spPr bwMode="auto">
          <a:xfrm>
            <a:off x="0" y="-4229"/>
            <a:ext cx="12179300" cy="9145048"/>
          </a:xfrm>
          <a:prstGeom prst="rect">
            <a:avLst/>
          </a:prstGeom>
          <a:noFill/>
        </p:spPr>
      </p:pic>
      <p:sp>
        <p:nvSpPr>
          <p:cNvPr id="392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2850" y="1138239"/>
            <a:ext cx="10352405" cy="1600199"/>
          </a:xfrm>
        </p:spPr>
        <p:txBody>
          <a:bodyPr>
            <a:normAutofit fontScale="90000"/>
          </a:bodyPr>
          <a:lstStyle/>
          <a:p>
            <a:r>
              <a:rPr lang="en-US" sz="5100" b="1" dirty="0" smtClean="0">
                <a:solidFill>
                  <a:srgbClr val="FFFFFF"/>
                </a:solidFill>
              </a:rPr>
              <a:t>NRCS Conservation Planning and Use of Soil Survey </a:t>
            </a:r>
            <a:br>
              <a:rPr lang="en-US" sz="5100" b="1" dirty="0" smtClean="0">
                <a:solidFill>
                  <a:srgbClr val="FFFFFF"/>
                </a:solidFill>
              </a:rPr>
            </a:br>
            <a:endParaRPr lang="en-US" sz="5100" b="1" dirty="0" smtClean="0">
              <a:solidFill>
                <a:srgbClr val="FFFFFF"/>
              </a:solidFill>
            </a:endParaRP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1328" y="3182269"/>
            <a:ext cx="10087393" cy="5702703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endParaRPr lang="en-US" sz="1500" b="1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3100" b="1" dirty="0" smtClean="0">
                <a:solidFill>
                  <a:srgbClr val="FFFFFF"/>
                </a:solidFill>
              </a:rPr>
              <a:t> </a:t>
            </a:r>
            <a:endParaRPr lang="en-US" sz="31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527050" y="2890840"/>
            <a:ext cx="11201400" cy="97870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9050" y="2662237"/>
            <a:ext cx="990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NRCS has offices in each county and provides technical and financial assistance to landowners with planning, design, and installation of conservation practices which improve natural resources</a:t>
            </a:r>
          </a:p>
          <a:p>
            <a:pPr>
              <a:buBlip>
                <a:blip r:embed="rId4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NRCS can provide  advisory assistance to other countries in setting up a conservation planning and soil survey infrastructure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Achieving Sustainable Farming: Outreach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710460" y="1519237"/>
            <a:ext cx="11228262" cy="10068769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square"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2"/>
              </a:buBlip>
              <a:defRPr/>
            </a:pPr>
            <a:r>
              <a:rPr lang="en-US" sz="3500" dirty="0">
                <a:latin typeface="Times" pitchFamily="18" charset="0"/>
              </a:rPr>
              <a:t>Case studies, field trials, on-farm research/ demonstrations, field days, farmer-to-farmer networks, tours, exchanges are some of many important components of successful technology exchange and outreach.  These can also serve in assisting in several of the evaluation types. </a:t>
            </a:r>
          </a:p>
          <a:p>
            <a:pPr marL="568345" indent="-568345">
              <a:buBlip>
                <a:blip r:embed="rId2"/>
              </a:buBlip>
              <a:defRPr/>
            </a:pPr>
            <a:endParaRPr lang="en-US" sz="3500" dirty="0">
              <a:latin typeface="Times" pitchFamily="18" charset="0"/>
            </a:endParaRPr>
          </a:p>
          <a:p>
            <a:pPr marL="568345" indent="-568345">
              <a:defRPr/>
            </a:pPr>
            <a:r>
              <a:rPr lang="en-US" sz="3500" dirty="0">
                <a:latin typeface="Times" pitchFamily="18" charset="0"/>
              </a:rPr>
              <a:t> </a:t>
            </a:r>
          </a:p>
          <a:p>
            <a:pPr marL="568345" indent="-568345">
              <a:buBlip>
                <a:blip r:embed="rId2"/>
              </a:buBlip>
              <a:defRPr/>
            </a:pPr>
            <a:r>
              <a:rPr lang="en-US" sz="3500" dirty="0">
                <a:latin typeface="Times" pitchFamily="18" charset="0"/>
              </a:rPr>
              <a:t>Case studies, including comparing a benchmark condition to a planned condition and showcasing integrated approaches/practices/systems/ technologies. </a:t>
            </a:r>
          </a:p>
          <a:p>
            <a:pPr marL="568345" indent="-568345">
              <a:buBlip>
                <a:blip r:embed="rId2"/>
              </a:buBlip>
              <a:defRPr/>
            </a:pPr>
            <a:r>
              <a:rPr lang="en-US" sz="3500" dirty="0">
                <a:latin typeface="Times" pitchFamily="18" charset="0"/>
              </a:rPr>
              <a:t>Criteria, target audience, method should be established prior to developing case studies to ensure achieving targeted objectives. </a:t>
            </a:r>
          </a:p>
          <a:p>
            <a:pPr>
              <a:defRPr/>
            </a:pPr>
            <a:r>
              <a:rPr lang="en-US" sz="3500" dirty="0">
                <a:latin typeface="Times" pitchFamily="18" charset="0"/>
              </a:rPr>
              <a:t> </a:t>
            </a:r>
          </a:p>
          <a:p>
            <a:pPr marL="568345" indent="-568345">
              <a:buBlip>
                <a:blip r:embed="rId2"/>
              </a:buBlip>
              <a:defRPr/>
            </a:pPr>
            <a:endParaRPr lang="en-US" sz="3500" dirty="0"/>
          </a:p>
          <a:p>
            <a:pPr marL="568345" indent="-568345">
              <a:buBlip>
                <a:blip r:embed="rId2"/>
              </a:buBlip>
              <a:defRPr/>
            </a:pPr>
            <a:endParaRPr lang="en-US" sz="3500" dirty="0"/>
          </a:p>
          <a:p>
            <a:pPr marL="568345" indent="-568345">
              <a:buBlip>
                <a:blip r:embed="rId2"/>
              </a:buBlip>
              <a:defRPr/>
            </a:pPr>
            <a:endParaRPr lang="en-US" sz="3500" dirty="0"/>
          </a:p>
        </p:txBody>
      </p:sp>
      <p:pic>
        <p:nvPicPr>
          <p:cNvPr id="28676" name="Picture 4" descr="SARE photo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98335"/>
            <a:ext cx="12109758" cy="7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874818" cy="1522413"/>
          </a:xfrm>
          <a:solidFill>
            <a:schemeClr val="tx1">
              <a:alpha val="67842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CC66"/>
                </a:solidFill>
              </a:rPr>
              <a:t>Achieving Sustainable Farming: Outreach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710460" y="1778264"/>
            <a:ext cx="11228262" cy="5500870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2"/>
              </a:buBlip>
            </a:pPr>
            <a:r>
              <a:rPr lang="en-US" sz="3500" dirty="0">
                <a:latin typeface="Times" pitchFamily="18" charset="0"/>
              </a:rPr>
              <a:t>Field trials and on-farm research/demonstrations serve to ground-truth on-station research and provide an effective method for planners, </a:t>
            </a:r>
            <a:r>
              <a:rPr lang="en-US" sz="3500" dirty="0" smtClean="0">
                <a:latin typeface="Times" pitchFamily="18" charset="0"/>
              </a:rPr>
              <a:t>soil scientists, consultants</a:t>
            </a:r>
            <a:r>
              <a:rPr lang="en-US" sz="3500" dirty="0">
                <a:latin typeface="Times" pitchFamily="18" charset="0"/>
              </a:rPr>
              <a:t>, universities to exchange/test technology with producers. </a:t>
            </a:r>
          </a:p>
          <a:p>
            <a:pPr marL="568345" indent="-568345">
              <a:buBlip>
                <a:blip r:embed="rId2"/>
              </a:buBlip>
            </a:pPr>
            <a:endParaRPr lang="en-US" sz="3500" dirty="0">
              <a:latin typeface="Times" pitchFamily="18" charset="0"/>
            </a:endParaRPr>
          </a:p>
          <a:p>
            <a:pPr marL="568345" indent="-568345">
              <a:buBlip>
                <a:blip r:embed="rId2"/>
              </a:buBlip>
            </a:pPr>
            <a:r>
              <a:rPr lang="en-US" sz="3500" dirty="0">
                <a:latin typeface="Times" pitchFamily="18" charset="0"/>
              </a:rPr>
              <a:t> </a:t>
            </a:r>
          </a:p>
          <a:p>
            <a:pPr marL="568345" indent="-568345">
              <a:buBlip>
                <a:blip r:embed="rId2"/>
              </a:buBlip>
            </a:pPr>
            <a:endParaRPr lang="en-US" sz="3500" dirty="0">
              <a:latin typeface="Times" pitchFamily="18" charset="0"/>
            </a:endParaRPr>
          </a:p>
          <a:p>
            <a:pPr marL="568345" indent="-568345">
              <a:buBlip>
                <a:blip r:embed="rId2"/>
              </a:buBlip>
            </a:pPr>
            <a:r>
              <a:rPr lang="en-US" sz="3500" dirty="0">
                <a:latin typeface="Times" pitchFamily="18" charset="0"/>
              </a:rPr>
              <a:t>Workshops, field days, farmer-to-farmer networks, tours, international exchanges are also very effective outreach methods.</a:t>
            </a:r>
          </a:p>
        </p:txBody>
      </p:sp>
      <p:pic>
        <p:nvPicPr>
          <p:cNvPr id="29700" name="Picture 4" descr="SARE photo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03804"/>
            <a:ext cx="12109758" cy="67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61963"/>
            <a:ext cx="12179300" cy="1522413"/>
          </a:xfrm>
          <a:solidFill>
            <a:schemeClr val="tx1">
              <a:alpha val="67842"/>
            </a:schemeClr>
          </a:soli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C66"/>
                </a:solidFill>
              </a:rPr>
              <a:t>Keys to Achieving Sustainable Farming with Conservation Planning and Tech Soil Services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755650" y="1862842"/>
            <a:ext cx="11228262" cy="7132086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2"/>
              </a:buBlip>
            </a:pPr>
            <a:r>
              <a:rPr lang="en-US" sz="1700" b="1" dirty="0"/>
              <a:t> </a:t>
            </a:r>
            <a:r>
              <a:rPr lang="en-US" b="1" dirty="0"/>
              <a:t>use integrated systems approach (ecosystem, whole </a:t>
            </a:r>
            <a:r>
              <a:rPr lang="en-US" b="1" dirty="0" smtClean="0"/>
              <a:t>farm, watershed</a:t>
            </a:r>
            <a:r>
              <a:rPr lang="en-US" b="1" dirty="0"/>
              <a:t>)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problem-posing, problem-solving </a:t>
            </a:r>
            <a:r>
              <a:rPr lang="en-US" b="1" dirty="0" smtClean="0"/>
              <a:t>approach</a:t>
            </a:r>
            <a:endParaRPr lang="en-US" b="1" dirty="0"/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actively seek resource, watershed, marketing opportunities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resource efficient and resource conserving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technology “exchange” vs. “transfer”  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develop whole farm </a:t>
            </a:r>
            <a:r>
              <a:rPr lang="en-US" b="1" dirty="0" smtClean="0"/>
              <a:t>conservation plan; </a:t>
            </a:r>
            <a:r>
              <a:rPr lang="en-US" b="1" dirty="0"/>
              <a:t>plan creatively and </a:t>
            </a:r>
            <a:r>
              <a:rPr lang="en-US" b="1" dirty="0" smtClean="0"/>
              <a:t>flexibly </a:t>
            </a:r>
            <a:endParaRPr lang="en-US" b="1" dirty="0"/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consider on-site and off-site effects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focus on keeping energy flow through the integrated system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reemphasize biological factors, improve biodiversity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improving soil quality is key to improving soil, water, air, plant, </a:t>
            </a:r>
            <a:r>
              <a:rPr lang="en-US" b="1" dirty="0" smtClean="0"/>
              <a:t>animal </a:t>
            </a:r>
            <a:r>
              <a:rPr lang="en-US" b="1" dirty="0"/>
              <a:t>resources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case studies, field trials, on-farm research/demonstrations,  </a:t>
            </a:r>
            <a:r>
              <a:rPr lang="en-US" b="1" dirty="0" smtClean="0"/>
              <a:t>farmer-to-farmer </a:t>
            </a:r>
            <a:r>
              <a:rPr lang="en-US" b="1" dirty="0"/>
              <a:t>networks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interdisciplinary teams including producers and partners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 </a:t>
            </a:r>
            <a:r>
              <a:rPr lang="en-US" b="1" dirty="0"/>
              <a:t>recordkeeping is tool in decision-making and management of </a:t>
            </a:r>
            <a:r>
              <a:rPr lang="en-US" b="1" dirty="0" smtClean="0"/>
              <a:t>current </a:t>
            </a:r>
            <a:r>
              <a:rPr lang="en-US" b="1" dirty="0"/>
              <a:t>and future resources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/>
              <a:t> need user friendly fact sheets, brochures on integrated </a:t>
            </a:r>
            <a:r>
              <a:rPr lang="en-US" b="1" dirty="0" smtClean="0"/>
              <a:t>systems, </a:t>
            </a:r>
            <a:r>
              <a:rPr lang="en-US" b="1" smtClean="0"/>
              <a:t>integrated planning tools</a:t>
            </a:r>
            <a:endParaRPr lang="en-US" b="1" dirty="0" smtClean="0"/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NRCS can advise on developing soil survey and planning infrastructure</a:t>
            </a:r>
            <a:endParaRPr lang="en-US" b="1" dirty="0"/>
          </a:p>
          <a:p>
            <a:pPr lvl="2"/>
            <a:r>
              <a:rPr lang="en-US" b="1" dirty="0"/>
              <a:t>	</a:t>
            </a:r>
            <a:endParaRPr lang="en-US" sz="4000" dirty="0"/>
          </a:p>
        </p:txBody>
      </p:sp>
      <p:pic>
        <p:nvPicPr>
          <p:cNvPr id="90116" name="Picture 4" descr="SARE photo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3750"/>
            <a:ext cx="12179300" cy="75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61963"/>
            <a:ext cx="12179300" cy="1522413"/>
          </a:xfrm>
          <a:solidFill>
            <a:schemeClr val="tx1">
              <a:alpha val="67842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C66"/>
                </a:solidFill>
              </a:rPr>
              <a:t>Keys </a:t>
            </a:r>
            <a:r>
              <a:rPr lang="en-US" sz="4000" dirty="0">
                <a:solidFill>
                  <a:srgbClr val="FFCC66"/>
                </a:solidFill>
              </a:rPr>
              <a:t>to Achieving Sustainable Farming with Conservation Planning and Tech Soil </a:t>
            </a:r>
            <a:r>
              <a:rPr lang="en-US" sz="4000" dirty="0" smtClean="0">
                <a:solidFill>
                  <a:srgbClr val="FFCC66"/>
                </a:solidFill>
              </a:rPr>
              <a:t>Services</a:t>
            </a:r>
          </a:p>
        </p:txBody>
      </p:sp>
      <p:sp>
        <p:nvSpPr>
          <p:cNvPr id="1217539" name="Text Box 3"/>
          <p:cNvSpPr txBox="1">
            <a:spLocks noChangeArrowheads="1"/>
          </p:cNvSpPr>
          <p:nvPr/>
        </p:nvSpPr>
        <p:spPr bwMode="auto">
          <a:xfrm>
            <a:off x="679450" y="2128837"/>
            <a:ext cx="11228262" cy="4916094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113669" tIns="56835" rIns="113669" bIns="56835">
            <a:spAutoFit/>
            <a:flatTx/>
          </a:bodyPr>
          <a:lstStyle/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Promote </a:t>
            </a:r>
            <a:r>
              <a:rPr lang="en-US" b="1" dirty="0"/>
              <a:t>integrated systems approach (ecosystem, whole </a:t>
            </a:r>
            <a:r>
              <a:rPr lang="en-US" b="1" dirty="0" smtClean="0"/>
              <a:t>farm, watershed) </a:t>
            </a:r>
            <a:endParaRPr lang="en-US" b="1" dirty="0"/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Living soil demos, share soil and conservation passion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Integrated systems tech notes, brochures, user friendly fact sheets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Integrated soils management training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Observational Conservation Planning tool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Soil Health Rapid Assessment Tool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Interdisciplinary teams; hold integrated planning workshops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Develop case </a:t>
            </a:r>
            <a:r>
              <a:rPr lang="en-US" b="1" dirty="0"/>
              <a:t>studies, field trials, on-farm research/demonstrations,  </a:t>
            </a:r>
            <a:r>
              <a:rPr lang="en-US" b="1" dirty="0" smtClean="0"/>
              <a:t>farmer-to-farmer </a:t>
            </a:r>
            <a:r>
              <a:rPr lang="en-US" b="1" dirty="0"/>
              <a:t>networks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Work closely with commodity groups to exchange support</a:t>
            </a:r>
          </a:p>
          <a:p>
            <a:pPr marL="568345" indent="-568345">
              <a:buBlip>
                <a:blip r:embed="rId2"/>
              </a:buBlip>
            </a:pPr>
            <a:r>
              <a:rPr lang="en-US" b="1" dirty="0" smtClean="0"/>
              <a:t>Advise other countries on developing soil survey and planning infrastructure; provide international exchanges</a:t>
            </a:r>
            <a:endParaRPr lang="en-US" b="1" dirty="0"/>
          </a:p>
          <a:p>
            <a:pPr lvl="2"/>
            <a:r>
              <a:rPr lang="en-US" b="1" dirty="0"/>
              <a:t>	</a:t>
            </a:r>
            <a:endParaRPr lang="en-US" sz="4000" dirty="0"/>
          </a:p>
        </p:txBody>
      </p:sp>
      <p:pic>
        <p:nvPicPr>
          <p:cNvPr id="90116" name="Picture 4" descr="SARE photo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3750"/>
            <a:ext cx="12179300" cy="75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Watershed buffers"/>
          <p:cNvPicPr>
            <a:picLocks noChangeAspect="1" noChangeArrowheads="1"/>
          </p:cNvPicPr>
          <p:nvPr/>
        </p:nvPicPr>
        <p:blipFill>
          <a:blip r:embed="rId2" cstate="print">
            <a:lum bright="4000" contrast="5000"/>
          </a:blip>
          <a:srcRect/>
          <a:stretch>
            <a:fillRect/>
          </a:stretch>
        </p:blipFill>
        <p:spPr bwMode="auto">
          <a:xfrm>
            <a:off x="0" y="-10573"/>
            <a:ext cx="12179300" cy="9145048"/>
          </a:xfrm>
          <a:prstGeom prst="rect">
            <a:avLst/>
          </a:prstGeom>
          <a:noFill/>
        </p:spPr>
      </p:pic>
      <p:sp>
        <p:nvSpPr>
          <p:cNvPr id="392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2850" y="1138239"/>
            <a:ext cx="10352405" cy="1600199"/>
          </a:xfrm>
        </p:spPr>
        <p:txBody>
          <a:bodyPr>
            <a:normAutofit fontScale="90000"/>
          </a:bodyPr>
          <a:lstStyle/>
          <a:p>
            <a:r>
              <a:rPr lang="en-US" sz="5100" b="1" dirty="0" smtClean="0">
                <a:solidFill>
                  <a:srgbClr val="FFFFFF"/>
                </a:solidFill>
              </a:rPr>
              <a:t>NRCS Conservation Planning and Tech Soil Services </a:t>
            </a:r>
            <a:br>
              <a:rPr lang="en-US" sz="5100" b="1" dirty="0" smtClean="0">
                <a:solidFill>
                  <a:srgbClr val="FFFFFF"/>
                </a:solidFill>
              </a:rPr>
            </a:br>
            <a:endParaRPr lang="en-US" sz="5100" b="1" dirty="0" smtClean="0">
              <a:solidFill>
                <a:srgbClr val="FFFFFF"/>
              </a:solidFill>
            </a:endParaRP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1328" y="3182269"/>
            <a:ext cx="10087393" cy="5702703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endParaRPr lang="en-US" sz="1500" b="1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3100" b="1" dirty="0" smtClean="0">
                <a:solidFill>
                  <a:srgbClr val="FFFFFF"/>
                </a:solidFill>
              </a:rPr>
              <a:t> </a:t>
            </a:r>
            <a:endParaRPr lang="en-US" sz="31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527050" y="2890840"/>
            <a:ext cx="11201400" cy="97870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9050" y="2662237"/>
            <a:ext cx="990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NRCS uses simple resource inventory tools and observation skills to assess if there is a resource concern (soil, water , air, plant, animal, energy and human)</a:t>
            </a:r>
          </a:p>
          <a:p>
            <a:pPr>
              <a:buBlip>
                <a:blip r:embed="rId4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NRCS planner and producer develop conservation management alternative systems to address identified resource concerns; one is selected by producer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Watershed buffers"/>
          <p:cNvPicPr>
            <a:picLocks noChangeAspect="1" noChangeArrowheads="1"/>
          </p:cNvPicPr>
          <p:nvPr/>
        </p:nvPicPr>
        <p:blipFill>
          <a:blip r:embed="rId2" cstate="print">
            <a:lum bright="4000" contrast="5000"/>
          </a:blip>
          <a:srcRect/>
          <a:stretch>
            <a:fillRect/>
          </a:stretch>
        </p:blipFill>
        <p:spPr bwMode="auto">
          <a:xfrm>
            <a:off x="0" y="-10573"/>
            <a:ext cx="12179300" cy="9145048"/>
          </a:xfrm>
          <a:prstGeom prst="rect">
            <a:avLst/>
          </a:prstGeom>
          <a:noFill/>
        </p:spPr>
      </p:pic>
      <p:sp>
        <p:nvSpPr>
          <p:cNvPr id="392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2850" y="604838"/>
            <a:ext cx="10352405" cy="13716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NRCS Conservation Planning/Use of Soil Survey </a:t>
            </a:r>
            <a:r>
              <a:rPr lang="en-US" sz="5100" b="1" dirty="0" smtClean="0">
                <a:solidFill>
                  <a:srgbClr val="FFFFFF"/>
                </a:solidFill>
              </a:rPr>
              <a:t/>
            </a:r>
            <a:br>
              <a:rPr lang="en-US" sz="5100" b="1" dirty="0" smtClean="0">
                <a:solidFill>
                  <a:srgbClr val="FFFFFF"/>
                </a:solidFill>
              </a:rPr>
            </a:br>
            <a:endParaRPr lang="en-US" sz="5100" b="1" dirty="0" smtClean="0">
              <a:solidFill>
                <a:srgbClr val="FFFFFF"/>
              </a:solidFill>
            </a:endParaRP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1328" y="3182269"/>
            <a:ext cx="10087393" cy="5702703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endParaRPr lang="en-US" sz="1500" b="1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3100" b="1" dirty="0" smtClean="0">
                <a:solidFill>
                  <a:srgbClr val="FFFFFF"/>
                </a:solidFill>
              </a:rPr>
              <a:t> </a:t>
            </a:r>
            <a:endParaRPr lang="en-US" sz="31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977900" y="3043237"/>
            <a:ext cx="11201400" cy="97870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9050" y="1824037"/>
            <a:ext cx="9906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3600" b="1" dirty="0" smtClean="0">
                <a:solidFill>
                  <a:schemeClr val="bg1"/>
                </a:solidFill>
              </a:rPr>
              <a:t>Conservation planning considers resource opportunities on farm and also resources available in community or watershed which could be utilized;  use problem-posing/solving approach</a:t>
            </a:r>
          </a:p>
          <a:p>
            <a:pPr>
              <a:buBlip>
                <a:blip r:embed="rId4"/>
              </a:buBlip>
            </a:pPr>
            <a:endParaRPr lang="en-US" sz="3600" b="1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3600" b="1" dirty="0" smtClean="0">
                <a:solidFill>
                  <a:schemeClr val="bg1"/>
                </a:solidFill>
              </a:rPr>
              <a:t>Goal is to reduce use of external inputs if these are available internally</a:t>
            </a:r>
          </a:p>
          <a:p>
            <a:pPr>
              <a:buBlip>
                <a:blip r:embed="rId4"/>
              </a:buBlip>
            </a:pPr>
            <a:endParaRPr lang="en-US" sz="3600" b="1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3600" b="1" dirty="0" smtClean="0">
                <a:solidFill>
                  <a:schemeClr val="bg1"/>
                </a:solidFill>
              </a:rPr>
              <a:t>Philosophy is to provide technology exchange with a producer, not technology transfer  and develop an economically feasible and environmentally responsible conservation management system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Watershed buffers"/>
          <p:cNvPicPr>
            <a:picLocks noChangeAspect="1" noChangeArrowheads="1"/>
          </p:cNvPicPr>
          <p:nvPr/>
        </p:nvPicPr>
        <p:blipFill>
          <a:blip r:embed="rId2" cstate="print">
            <a:lum bright="4000" contrast="5000"/>
          </a:blip>
          <a:srcRect/>
          <a:stretch>
            <a:fillRect/>
          </a:stretch>
        </p:blipFill>
        <p:spPr bwMode="auto">
          <a:xfrm>
            <a:off x="0" y="-10573"/>
            <a:ext cx="12179300" cy="9145048"/>
          </a:xfrm>
          <a:prstGeom prst="rect">
            <a:avLst/>
          </a:prstGeom>
          <a:noFill/>
        </p:spPr>
      </p:pic>
      <p:sp>
        <p:nvSpPr>
          <p:cNvPr id="392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2850" y="681038"/>
            <a:ext cx="10352405" cy="1600200"/>
          </a:xfrm>
        </p:spPr>
        <p:txBody>
          <a:bodyPr>
            <a:normAutofit fontScale="90000"/>
          </a:bodyPr>
          <a:lstStyle/>
          <a:p>
            <a:r>
              <a:rPr lang="en-US" sz="5100" b="1" dirty="0" smtClean="0">
                <a:solidFill>
                  <a:srgbClr val="FFFFFF"/>
                </a:solidFill>
              </a:rPr>
              <a:t>NRCS Conservation Planning and Tech Soil Services </a:t>
            </a:r>
            <a:br>
              <a:rPr lang="en-US" sz="5100" b="1" dirty="0" smtClean="0">
                <a:solidFill>
                  <a:srgbClr val="FFFFFF"/>
                </a:solidFill>
              </a:rPr>
            </a:br>
            <a:endParaRPr lang="en-US" sz="5100" b="1" dirty="0" smtClean="0">
              <a:solidFill>
                <a:srgbClr val="FFFFFF"/>
              </a:solidFill>
            </a:endParaRP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1328" y="3182269"/>
            <a:ext cx="10087393" cy="5702703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endParaRPr lang="en-US" sz="1500" b="1" dirty="0" smtClean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3100" b="1" dirty="0" smtClean="0">
                <a:solidFill>
                  <a:srgbClr val="FFFFFF"/>
                </a:solidFill>
              </a:rPr>
              <a:t> </a:t>
            </a:r>
            <a:endParaRPr lang="en-US" sz="31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977900" y="3043237"/>
            <a:ext cx="11201400" cy="978703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9050" y="1900237"/>
            <a:ext cx="9906000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US" sz="3600" b="1" dirty="0" smtClean="0">
                <a:solidFill>
                  <a:schemeClr val="bg1"/>
                </a:solidFill>
              </a:rPr>
              <a:t>Conservation Planning considers on site and off site effects of each conservation practice installed; considers impacts to watershed and downstream landowners; considers run-on to fields/farm from </a:t>
            </a:r>
            <a:r>
              <a:rPr lang="en-US" sz="3600" b="1" dirty="0" err="1" smtClean="0">
                <a:solidFill>
                  <a:schemeClr val="bg1"/>
                </a:solidFill>
              </a:rPr>
              <a:t>hydrologically</a:t>
            </a:r>
            <a:r>
              <a:rPr lang="en-US" sz="3600" b="1" dirty="0" smtClean="0">
                <a:solidFill>
                  <a:schemeClr val="bg1"/>
                </a:solidFill>
              </a:rPr>
              <a:t> upstream 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endParaRPr lang="en-US" sz="36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US" sz="3600" b="1" dirty="0" smtClean="0">
                <a:solidFill>
                  <a:schemeClr val="bg1"/>
                </a:solidFill>
              </a:rPr>
              <a:t>System must contribute to improvement of all resources and not negatively impact any one resource (e.g. can’t improve water quality while depleting water quantity)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endParaRPr lang="en-US" sz="36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US" sz="3600" b="1" dirty="0" smtClean="0">
                <a:solidFill>
                  <a:schemeClr val="bg1"/>
                </a:solidFill>
              </a:rPr>
              <a:t>Since dynamic system, need to plan creatively and flexibly as conditions change</a:t>
            </a:r>
          </a:p>
          <a:p>
            <a:pPr>
              <a:lnSpc>
                <a:spcPct val="80000"/>
              </a:lnSpc>
              <a:buBlip>
                <a:blip r:embed="rId4"/>
              </a:buBlip>
            </a:pPr>
            <a:endParaRPr lang="en-US" sz="36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Blip>
                <a:blip r:embed="rId4"/>
              </a:buBlip>
            </a:pPr>
            <a:r>
              <a:rPr lang="en-US" sz="3600" b="1" dirty="0" smtClean="0">
                <a:solidFill>
                  <a:schemeClr val="bg1"/>
                </a:solidFill>
              </a:rPr>
              <a:t>Soil scientists provide onsite technical investigations and services for specific land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P91ECCD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480" y="0"/>
            <a:ext cx="12483783" cy="9134475"/>
          </a:xfrm>
          <a:prstGeom prst="rect">
            <a:avLst/>
          </a:prstGeom>
          <a:noFill/>
        </p:spPr>
      </p:pic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8965" y="370031"/>
            <a:ext cx="10961370" cy="6068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Sustainable Farming Systems must integrate:</a:t>
            </a:r>
            <a:endParaRPr lang="en-US" sz="4000" dirty="0" smtClean="0">
              <a:solidFill>
                <a:srgbClr val="FFFFFF"/>
              </a:solidFill>
            </a:endParaRP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0462" y="1251761"/>
            <a:ext cx="10453899" cy="6867772"/>
          </a:xfrm>
          <a:noFill/>
          <a:ln/>
        </p:spPr>
        <p:txBody>
          <a:bodyPr/>
          <a:lstStyle/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Soil Quality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Water Quality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Nutrient and Salinity Management 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Cropping Systems, incl. Cover Crops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Irrigation Water Management and Systems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Integrated Pest Management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Livestock and Wildlife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Energy and Air Quality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Economics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Whole Farm Planning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FF"/>
                </a:solidFill>
              </a:rPr>
              <a:t>Watershed, Marketing Opportunities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P91ECCD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480" y="0"/>
            <a:ext cx="12483783" cy="9134475"/>
          </a:xfrm>
          <a:prstGeom prst="rect">
            <a:avLst/>
          </a:prstGeom>
          <a:noFill/>
        </p:spPr>
      </p:pic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8965" y="370031"/>
            <a:ext cx="10961370" cy="606850"/>
          </a:xfrm>
          <a:noFill/>
          <a:ln/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Planning Software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0462" y="1251761"/>
            <a:ext cx="10453899" cy="6867772"/>
          </a:xfrm>
          <a:noFill/>
          <a:ln/>
        </p:spPr>
        <p:txBody>
          <a:bodyPr/>
          <a:lstStyle/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endParaRPr lang="en-US" sz="4000" b="1" dirty="0" smtClean="0">
              <a:solidFill>
                <a:srgbClr val="FFFFFF"/>
              </a:solidFill>
            </a:endParaRP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FFFFFF"/>
                </a:solidFill>
              </a:rPr>
              <a:t>Planners have integrated software which assists in developing conservation plans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FFFFFF"/>
                </a:solidFill>
              </a:rPr>
              <a:t>Brings in soil survey information and other inventory data for field, farm, watershed or other planning area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FFFFFF"/>
                </a:solidFill>
              </a:rPr>
              <a:t>Facilitates resource assessment, development of conservation plan and recordkeeping</a:t>
            </a: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endParaRPr lang="en-US" sz="4000" b="1" dirty="0" smtClean="0">
              <a:solidFill>
                <a:srgbClr val="FFFFFF"/>
              </a:solidFill>
            </a:endParaRPr>
          </a:p>
          <a:p>
            <a:pPr lvl="1">
              <a:buClr>
                <a:srgbClr val="FFFFFF"/>
              </a:buClr>
              <a:buFont typeface="Wingdings" pitchFamily="2" charset="2"/>
              <a:buChar char="§"/>
            </a:pPr>
            <a:endParaRPr lang="en-US" sz="32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Soil Survey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977" y="1623907"/>
            <a:ext cx="11570335" cy="65971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700" dirty="0" smtClean="0">
                <a:hlinkClick r:id="rId2"/>
              </a:rPr>
              <a:t>http://websoilsurvey.nrcs.usda.gov</a:t>
            </a:r>
            <a:endParaRPr lang="en-US" sz="3700" dirty="0" smtClean="0"/>
          </a:p>
          <a:p>
            <a:pPr eaLnBrk="1" hangingPunct="1">
              <a:lnSpc>
                <a:spcPct val="90000"/>
              </a:lnSpc>
            </a:pPr>
            <a:r>
              <a:rPr lang="en-US" sz="3700" dirty="0" smtClean="0"/>
              <a:t>Create Soils Map, Field Maps, </a:t>
            </a:r>
          </a:p>
          <a:p>
            <a:pPr eaLnBrk="1" hangingPunct="1">
              <a:lnSpc>
                <a:spcPct val="90000"/>
              </a:lnSpc>
            </a:pPr>
            <a:r>
              <a:rPr lang="en-US" sz="3700" dirty="0" smtClean="0"/>
              <a:t>Base information for many agronomic and management decisions (all at your leisure)</a:t>
            </a:r>
          </a:p>
          <a:p>
            <a:pPr eaLnBrk="1" hangingPunct="1">
              <a:lnSpc>
                <a:spcPct val="90000"/>
              </a:lnSpc>
            </a:pPr>
            <a:r>
              <a:rPr lang="en-US" sz="3700" dirty="0" smtClean="0"/>
              <a:t>View capabilities and interpretations, 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err="1" smtClean="0"/>
              <a:t>Dryland</a:t>
            </a:r>
            <a:r>
              <a:rPr lang="en-US" sz="3200" dirty="0" smtClean="0"/>
              <a:t>/Irrigated Capability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Available Water Capacity, Wilting Pt, Field Capacity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Limitations for irrigation such as slope, permeability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Soil Physical and Chemical Properties (baseline info for CEC, SAR, pH, Calcium content, OM, clay content…)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Print reports and maps to go with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17679</TotalTime>
  <Words>2273</Words>
  <Application>Microsoft Office PowerPoint</Application>
  <PresentationFormat>Ledger Paper (11x17 in)</PresentationFormat>
  <Paragraphs>302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</vt:lpstr>
      <vt:lpstr>Times New Roman</vt:lpstr>
      <vt:lpstr>Wingdings</vt:lpstr>
      <vt:lpstr>Office Theme</vt:lpstr>
      <vt:lpstr>Conservation Planning and Technical Soil Services for Sustainable Farming Systems  Linda Scheffe, USDA- NRCS, NSSC </vt:lpstr>
      <vt:lpstr>Conservation Planning and Use of Soil Surveys </vt:lpstr>
      <vt:lpstr>NRCS Conservation Planning and Use of Soil Survey  </vt:lpstr>
      <vt:lpstr>NRCS Conservation Planning and Tech Soil Services  </vt:lpstr>
      <vt:lpstr>NRCS Conservation Planning/Use of Soil Survey  </vt:lpstr>
      <vt:lpstr>NRCS Conservation Planning and Tech Soil Services  </vt:lpstr>
      <vt:lpstr>Sustainable Farming Systems must integrate:</vt:lpstr>
      <vt:lpstr>Planning Software</vt:lpstr>
      <vt:lpstr>Web Soil Survey</vt:lpstr>
      <vt:lpstr>Surface Texture</vt:lpstr>
      <vt:lpstr>Achieving Sustainable Farming</vt:lpstr>
      <vt:lpstr>Sustainable Farming – Build Soil Quality</vt:lpstr>
      <vt:lpstr>Potential Benefits of Sustainable Systems: Water Resource</vt:lpstr>
      <vt:lpstr>Potential Benefits: Plant Resource</vt:lpstr>
      <vt:lpstr>    </vt:lpstr>
      <vt:lpstr>Sustainable Farming – Develop Conservation Plan</vt:lpstr>
      <vt:lpstr>Achieving Sustainable Farming </vt:lpstr>
      <vt:lpstr>Achieving Sustainable Farming</vt:lpstr>
      <vt:lpstr>Achieving Sustainable Farming: Perspective and Attitude is Everything</vt:lpstr>
      <vt:lpstr>Sustainable Farming – Diversify Enterprise</vt:lpstr>
      <vt:lpstr>Sustainable Farming – Manage Pests Ecologically</vt:lpstr>
      <vt:lpstr>Sustainable Farming – Maximize Biodiversity</vt:lpstr>
      <vt:lpstr>Sustainable Farming – Other Considerations</vt:lpstr>
      <vt:lpstr>Sustainable Farming – Other Considerations</vt:lpstr>
      <vt:lpstr>Sustainable Farming – Other Considerations</vt:lpstr>
      <vt:lpstr>Sustainable Farming – Other Considerations</vt:lpstr>
      <vt:lpstr>Sustainable Farming – Evaluations</vt:lpstr>
      <vt:lpstr>Achieving Sustainable Farming: Evaluations</vt:lpstr>
      <vt:lpstr>Achieving Sustainable Farming: Evaluations</vt:lpstr>
      <vt:lpstr>Achieving Sustainable Farming: Outreach</vt:lpstr>
      <vt:lpstr>Achieving Sustainable Farming: Outreach</vt:lpstr>
      <vt:lpstr>Keys to Achieving Sustainable Farming with Conservation Planning and Tech Soil Services</vt:lpstr>
      <vt:lpstr>Keys to Achieving Sustainable Farming with Conservation Planning and Tech Soil Services</vt:lpstr>
    </vt:vector>
  </TitlesOfParts>
  <Company>USDA OCIO-ITS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Planning and Use of Soil Surveys</dc:title>
  <dc:creator>Linda Scheffe</dc:creator>
  <cp:lastModifiedBy>Scheffe, Linda - NRCS, Lincoln, NE</cp:lastModifiedBy>
  <cp:revision>1279</cp:revision>
  <dcterms:created xsi:type="dcterms:W3CDTF">2011-06-01T18:15:58Z</dcterms:created>
  <dcterms:modified xsi:type="dcterms:W3CDTF">2015-04-21T15:45:43Z</dcterms:modified>
</cp:coreProperties>
</file>