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7"/>
  </p:notesMasterIdLst>
  <p:sldIdLst>
    <p:sldId id="282" r:id="rId2"/>
    <p:sldId id="313" r:id="rId3"/>
    <p:sldId id="304" r:id="rId4"/>
    <p:sldId id="308" r:id="rId5"/>
    <p:sldId id="309" r:id="rId6"/>
    <p:sldId id="310" r:id="rId7"/>
    <p:sldId id="311" r:id="rId8"/>
    <p:sldId id="316" r:id="rId9"/>
    <p:sldId id="305" r:id="rId10"/>
    <p:sldId id="355" r:id="rId11"/>
    <p:sldId id="356" r:id="rId12"/>
    <p:sldId id="357" r:id="rId13"/>
    <p:sldId id="362" r:id="rId14"/>
    <p:sldId id="363" r:id="rId15"/>
    <p:sldId id="364" r:id="rId16"/>
    <p:sldId id="327" r:id="rId17"/>
    <p:sldId id="369" r:id="rId18"/>
    <p:sldId id="329" r:id="rId19"/>
    <p:sldId id="330" r:id="rId20"/>
    <p:sldId id="334" r:id="rId21"/>
    <p:sldId id="335" r:id="rId22"/>
    <p:sldId id="336" r:id="rId23"/>
    <p:sldId id="337" r:id="rId24"/>
    <p:sldId id="416" r:id="rId25"/>
    <p:sldId id="339" r:id="rId26"/>
    <p:sldId id="417" r:id="rId27"/>
    <p:sldId id="341" r:id="rId28"/>
    <p:sldId id="418" r:id="rId29"/>
    <p:sldId id="423" r:id="rId30"/>
    <p:sldId id="424" r:id="rId31"/>
    <p:sldId id="419" r:id="rId32"/>
    <p:sldId id="420" r:id="rId33"/>
    <p:sldId id="421" r:id="rId34"/>
    <p:sldId id="422" r:id="rId35"/>
    <p:sldId id="395" r:id="rId36"/>
    <p:sldId id="397" r:id="rId37"/>
    <p:sldId id="398" r:id="rId38"/>
    <p:sldId id="399" r:id="rId39"/>
    <p:sldId id="400" r:id="rId40"/>
    <p:sldId id="401" r:id="rId41"/>
    <p:sldId id="402" r:id="rId42"/>
    <p:sldId id="403" r:id="rId43"/>
    <p:sldId id="426" r:id="rId44"/>
    <p:sldId id="427" r:id="rId45"/>
    <p:sldId id="429" r:id="rId4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075" autoAdjust="0"/>
  </p:normalViewPr>
  <p:slideViewPr>
    <p:cSldViewPr>
      <p:cViewPr varScale="1">
        <p:scale>
          <a:sx n="98" d="100"/>
          <a:sy n="98" d="100"/>
        </p:scale>
        <p:origin x="197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77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endParaRPr lang="en-US"/>
          </a:p>
        </p:txBody>
      </p:sp>
      <p:sp>
        <p:nvSpPr>
          <p:cNvPr id="348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endParaRPr lang="en-US"/>
          </a:p>
        </p:txBody>
      </p:sp>
      <p:sp>
        <p:nvSpPr>
          <p:cNvPr id="34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48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endParaRPr lang="en-US"/>
          </a:p>
        </p:txBody>
      </p:sp>
      <p:sp>
        <p:nvSpPr>
          <p:cNvPr id="348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B0F42239-67FD-4682-B287-00446B31C043}" type="slidenum">
              <a:rPr lang="en-US"/>
              <a:pPr/>
              <a:t>‹#›</a:t>
            </a:fld>
            <a:endParaRPr lang="en-US"/>
          </a:p>
        </p:txBody>
      </p:sp>
    </p:spTree>
    <p:extLst>
      <p:ext uri="{BB962C8B-B14F-4D97-AF65-F5344CB8AC3E}">
        <p14:creationId xmlns:p14="http://schemas.microsoft.com/office/powerpoint/2010/main" val="10516350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F42239-67FD-4682-B287-00446B31C043}" type="slidenum">
              <a:rPr lang="en-US" smtClean="0"/>
              <a:pPr/>
              <a:t>1</a:t>
            </a:fld>
            <a:endParaRPr lang="en-US"/>
          </a:p>
        </p:txBody>
      </p:sp>
    </p:spTree>
    <p:extLst>
      <p:ext uri="{BB962C8B-B14F-4D97-AF65-F5344CB8AC3E}">
        <p14:creationId xmlns:p14="http://schemas.microsoft.com/office/powerpoint/2010/main" val="4155752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38DE69C-8E1B-4CDB-9766-00E07F97A309}" type="slidenum">
              <a:rPr lang="en-US" altLang="en-US" sz="1200"/>
              <a:pPr/>
              <a:t>28</a:t>
            </a:fld>
            <a:endParaRPr lang="en-US" altLang="en-US" sz="1200"/>
          </a:p>
        </p:txBody>
      </p:sp>
      <p:sp>
        <p:nvSpPr>
          <p:cNvPr id="51203" name="Rectangle 2"/>
          <p:cNvSpPr>
            <a:spLocks noGrp="1" noRot="1" noChangeAspect="1" noChangeArrowheads="1" noTextEdit="1"/>
          </p:cNvSpPr>
          <p:nvPr>
            <p:ph type="sldImg"/>
          </p:nvPr>
        </p:nvSpPr>
        <p:spPr>
          <a:xfrm>
            <a:off x="1181100" y="696913"/>
            <a:ext cx="4645025" cy="3484562"/>
          </a:xfrm>
          <a:ln/>
        </p:spPr>
      </p:sp>
      <p:sp>
        <p:nvSpPr>
          <p:cNvPr id="51204" name="Rectangle 3"/>
          <p:cNvSpPr>
            <a:spLocks noGrp="1" noChangeArrowheads="1"/>
          </p:cNvSpPr>
          <p:nvPr>
            <p:ph type="body" idx="1"/>
          </p:nvPr>
        </p:nvSpPr>
        <p:spPr>
          <a:xfrm>
            <a:off x="935038" y="4414838"/>
            <a:ext cx="5137150"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86333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6D0258D-728F-459D-BA9B-B0D9F782831B}" type="slidenum">
              <a:rPr lang="en-US" altLang="en-US" sz="1200"/>
              <a:pPr/>
              <a:t>44</a:t>
            </a:fld>
            <a:endParaRPr lang="en-US" altLang="en-US" sz="1200"/>
          </a:p>
        </p:txBody>
      </p:sp>
      <p:sp>
        <p:nvSpPr>
          <p:cNvPr id="106499" name="Rectangle 2"/>
          <p:cNvSpPr>
            <a:spLocks noGrp="1" noRot="1" noChangeAspect="1" noChangeArrowheads="1" noTextEdit="1"/>
          </p:cNvSpPr>
          <p:nvPr>
            <p:ph type="sldImg"/>
          </p:nvPr>
        </p:nvSpPr>
        <p:spPr>
          <a:xfrm>
            <a:off x="1168400" y="685800"/>
            <a:ext cx="4672013" cy="3503613"/>
          </a:xfrm>
          <a:ln/>
        </p:spPr>
      </p:sp>
      <p:sp>
        <p:nvSpPr>
          <p:cNvPr id="106500" name="Rectangle 3"/>
          <p:cNvSpPr>
            <a:spLocks noGrp="1" noChangeArrowheads="1"/>
          </p:cNvSpPr>
          <p:nvPr>
            <p:ph type="body" idx="1"/>
          </p:nvPr>
        </p:nvSpPr>
        <p:spPr>
          <a:xfrm>
            <a:off x="914400" y="4418013"/>
            <a:ext cx="5178425" cy="41894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lIns="91403" tIns="45702" rIns="91403" bIns="45702"/>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564951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F42239-67FD-4682-B287-00446B31C043}" type="slidenum">
              <a:rPr lang="en-US" smtClean="0"/>
              <a:pPr/>
              <a:t>15</a:t>
            </a:fld>
            <a:endParaRPr lang="en-US"/>
          </a:p>
        </p:txBody>
      </p:sp>
    </p:spTree>
    <p:extLst>
      <p:ext uri="{BB962C8B-B14F-4D97-AF65-F5344CB8AC3E}">
        <p14:creationId xmlns:p14="http://schemas.microsoft.com/office/powerpoint/2010/main" val="252604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F42239-67FD-4682-B287-00446B31C043}" type="slidenum">
              <a:rPr lang="en-US" smtClean="0"/>
              <a:pPr/>
              <a:t>17</a:t>
            </a:fld>
            <a:endParaRPr lang="en-US"/>
          </a:p>
        </p:txBody>
      </p:sp>
    </p:spTree>
    <p:extLst>
      <p:ext uri="{BB962C8B-B14F-4D97-AF65-F5344CB8AC3E}">
        <p14:creationId xmlns:p14="http://schemas.microsoft.com/office/powerpoint/2010/main" val="688755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32DC8C3-DE4E-4DD9-9703-C3BB50F0E9A6}" type="slidenum">
              <a:rPr lang="en-US" altLang="en-US" sz="1200"/>
              <a:pPr/>
              <a:t>21</a:t>
            </a:fld>
            <a:endParaRPr lang="en-US" altLang="en-US" sz="1200"/>
          </a:p>
        </p:txBody>
      </p:sp>
    </p:spTree>
    <p:extLst>
      <p:ext uri="{BB962C8B-B14F-4D97-AF65-F5344CB8AC3E}">
        <p14:creationId xmlns:p14="http://schemas.microsoft.com/office/powerpoint/2010/main" val="3311320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5B3D2FC-4F60-4136-9759-6C581FD9C228}" type="slidenum">
              <a:rPr lang="en-US" altLang="en-US" sz="1200"/>
              <a:pPr/>
              <a:t>23</a:t>
            </a:fld>
            <a:endParaRPr lang="en-US" altLang="en-US" sz="1200"/>
          </a:p>
        </p:txBody>
      </p:sp>
      <p:sp>
        <p:nvSpPr>
          <p:cNvPr id="40963" name="Rectangle 2"/>
          <p:cNvSpPr>
            <a:spLocks noGrp="1" noRot="1" noChangeAspect="1" noChangeArrowheads="1" noTextEdit="1"/>
          </p:cNvSpPr>
          <p:nvPr>
            <p:ph type="sldImg"/>
          </p:nvPr>
        </p:nvSpPr>
        <p:spPr>
          <a:xfrm>
            <a:off x="1181100" y="696913"/>
            <a:ext cx="4645025" cy="3484562"/>
          </a:xfrm>
          <a:ln/>
        </p:spPr>
      </p:sp>
      <p:sp>
        <p:nvSpPr>
          <p:cNvPr id="40964" name="Rectangle 3"/>
          <p:cNvSpPr>
            <a:spLocks noGrp="1" noChangeArrowheads="1"/>
          </p:cNvSpPr>
          <p:nvPr>
            <p:ph type="body" idx="1"/>
          </p:nvPr>
        </p:nvSpPr>
        <p:spPr>
          <a:xfrm>
            <a:off x="935038" y="4414838"/>
            <a:ext cx="5137150"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642521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C09A460E-F0BA-46C4-A3E7-9C8C8926C75F}" type="slidenum">
              <a:rPr lang="en-US" smtClean="0"/>
              <a:pPr/>
              <a:t>24</a:t>
            </a:fld>
            <a:endParaRPr lang="en-US" dirty="0"/>
          </a:p>
        </p:txBody>
      </p:sp>
    </p:spTree>
    <p:extLst>
      <p:ext uri="{BB962C8B-B14F-4D97-AF65-F5344CB8AC3E}">
        <p14:creationId xmlns:p14="http://schemas.microsoft.com/office/powerpoint/2010/main" val="362554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75E555D-05A4-4E5A-B4D6-E2C06FBC47DF}" type="slidenum">
              <a:rPr lang="en-US" altLang="en-US" sz="1200"/>
              <a:pPr/>
              <a:t>25</a:t>
            </a:fld>
            <a:endParaRPr lang="en-US" altLang="en-US" sz="1200"/>
          </a:p>
        </p:txBody>
      </p:sp>
      <p:sp>
        <p:nvSpPr>
          <p:cNvPr id="45059" name="Rectangle 2"/>
          <p:cNvSpPr>
            <a:spLocks noGrp="1" noRot="1" noChangeAspect="1" noChangeArrowheads="1" noTextEdit="1"/>
          </p:cNvSpPr>
          <p:nvPr>
            <p:ph type="sldImg"/>
          </p:nvPr>
        </p:nvSpPr>
        <p:spPr>
          <a:xfrm>
            <a:off x="1181100" y="696913"/>
            <a:ext cx="4645025" cy="3484562"/>
          </a:xfrm>
          <a:ln/>
        </p:spPr>
      </p:sp>
      <p:sp>
        <p:nvSpPr>
          <p:cNvPr id="45060" name="Rectangle 3"/>
          <p:cNvSpPr>
            <a:spLocks noGrp="1" noChangeArrowheads="1"/>
          </p:cNvSpPr>
          <p:nvPr>
            <p:ph type="body" idx="1"/>
          </p:nvPr>
        </p:nvSpPr>
        <p:spPr>
          <a:xfrm>
            <a:off x="935038" y="4414838"/>
            <a:ext cx="5137150"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561071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Major routine working tool with RUSLE2.</a:t>
            </a:r>
          </a:p>
          <a:p>
            <a:r>
              <a:rPr lang="en-US" altLang="en-US" dirty="0" smtClean="0"/>
              <a:t>Compare alternatives for the same base profile</a:t>
            </a:r>
          </a:p>
          <a:p>
            <a:r>
              <a:rPr lang="en-US" altLang="en-US" dirty="0" smtClean="0"/>
              <a:t>Compare profiles</a:t>
            </a:r>
          </a:p>
          <a:p>
            <a:r>
              <a:rPr lang="en-US" altLang="en-US" dirty="0" smtClean="0"/>
              <a:t>Compute weighted values for a field, region, or watershed based on areas represented by each profile.</a:t>
            </a:r>
          </a:p>
          <a:p>
            <a:r>
              <a:rPr lang="en-US" altLang="en-US" dirty="0" smtClean="0"/>
              <a:t>Name, save, and reuse worksheets</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C09A460E-F0BA-46C4-A3E7-9C8C8926C75F}" type="slidenum">
              <a:rPr lang="en-US" smtClean="0"/>
              <a:pPr/>
              <a:t>26</a:t>
            </a:fld>
            <a:endParaRPr lang="en-US" dirty="0"/>
          </a:p>
        </p:txBody>
      </p:sp>
    </p:spTree>
    <p:extLst>
      <p:ext uri="{BB962C8B-B14F-4D97-AF65-F5344CB8AC3E}">
        <p14:creationId xmlns:p14="http://schemas.microsoft.com/office/powerpoint/2010/main" val="4045385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F70C5FD-C3D0-4313-8523-40F14A871FCA}" type="slidenum">
              <a:rPr lang="en-US" altLang="en-US" sz="1200"/>
              <a:pPr/>
              <a:t>27</a:t>
            </a:fld>
            <a:endParaRPr lang="en-US" altLang="en-US" sz="1200"/>
          </a:p>
        </p:txBody>
      </p:sp>
      <p:sp>
        <p:nvSpPr>
          <p:cNvPr id="49155" name="Rectangle 2"/>
          <p:cNvSpPr>
            <a:spLocks noGrp="1" noRot="1" noChangeAspect="1" noChangeArrowheads="1" noTextEdit="1"/>
          </p:cNvSpPr>
          <p:nvPr>
            <p:ph type="sldImg"/>
          </p:nvPr>
        </p:nvSpPr>
        <p:spPr>
          <a:xfrm>
            <a:off x="1181100" y="696913"/>
            <a:ext cx="4645025" cy="3484562"/>
          </a:xfrm>
          <a:ln/>
        </p:spPr>
      </p:sp>
      <p:sp>
        <p:nvSpPr>
          <p:cNvPr id="49156" name="Rectangle 3"/>
          <p:cNvSpPr>
            <a:spLocks noGrp="1" noChangeArrowheads="1"/>
          </p:cNvSpPr>
          <p:nvPr>
            <p:ph type="body" idx="1"/>
          </p:nvPr>
        </p:nvSpPr>
        <p:spPr>
          <a:xfrm>
            <a:off x="935038" y="4414838"/>
            <a:ext cx="5137150" cy="41814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308715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0825" cy="6850063"/>
            <a:chOff x="0" y="0"/>
            <a:chExt cx="5758" cy="4315"/>
          </a:xfrm>
        </p:grpSpPr>
        <p:grpSp>
          <p:nvGrpSpPr>
            <p:cNvPr id="5123" name="Group 3"/>
            <p:cNvGrpSpPr>
              <a:grpSpLocks/>
            </p:cNvGrpSpPr>
            <p:nvPr userDrawn="1"/>
          </p:nvGrpSpPr>
          <p:grpSpPr bwMode="auto">
            <a:xfrm>
              <a:off x="1728" y="2230"/>
              <a:ext cx="4027" cy="2085"/>
              <a:chOff x="1728" y="2230"/>
              <a:chExt cx="4027" cy="2085"/>
            </a:xfrm>
          </p:grpSpPr>
          <p:sp>
            <p:nvSpPr>
              <p:cNvPr id="5124"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5125"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5126"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5127"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5128"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5129"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5130"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133" name="Rectangle 13"/>
          <p:cNvSpPr>
            <a:spLocks noGrp="1" noChangeArrowheads="1"/>
          </p:cNvSpPr>
          <p:nvPr>
            <p:ph type="dt" sz="quarter" idx="2"/>
          </p:nvPr>
        </p:nvSpPr>
        <p:spPr>
          <a:xfrm>
            <a:off x="457200" y="6248400"/>
            <a:ext cx="2133600" cy="476250"/>
          </a:xfrm>
        </p:spPr>
        <p:txBody>
          <a:bodyPr/>
          <a:lstStyle>
            <a:lvl1pPr>
              <a:defRPr/>
            </a:lvl1pPr>
          </a:lstStyle>
          <a:p>
            <a:endParaRPr lang="en-US"/>
          </a:p>
        </p:txBody>
      </p:sp>
      <p:sp>
        <p:nvSpPr>
          <p:cNvPr id="5134" name="Rectangle 14"/>
          <p:cNvSpPr>
            <a:spLocks noGrp="1" noChangeArrowheads="1"/>
          </p:cNvSpPr>
          <p:nvPr>
            <p:ph type="ftr" sz="quarter" idx="3"/>
          </p:nvPr>
        </p:nvSpPr>
        <p:spPr>
          <a:xfrm>
            <a:off x="3124200" y="6251575"/>
            <a:ext cx="2895600" cy="476250"/>
          </a:xfrm>
        </p:spPr>
        <p:txBody>
          <a:bodyPr/>
          <a:lstStyle>
            <a:lvl1pPr>
              <a:defRPr/>
            </a:lvl1pPr>
          </a:lstStyle>
          <a:p>
            <a:r>
              <a:rPr lang="en-US" smtClean="0"/>
              <a:t>Updated February 2015</a:t>
            </a:r>
            <a:endParaRPr lang="en-US" dirty="0"/>
          </a:p>
        </p:txBody>
      </p:sp>
      <p:sp>
        <p:nvSpPr>
          <p:cNvPr id="5135" name="Rectangle 15"/>
          <p:cNvSpPr>
            <a:spLocks noGrp="1" noChangeArrowheads="1"/>
          </p:cNvSpPr>
          <p:nvPr>
            <p:ph type="sldNum" sz="quarter" idx="4"/>
          </p:nvPr>
        </p:nvSpPr>
        <p:spPr>
          <a:xfrm>
            <a:off x="6553200" y="6254750"/>
            <a:ext cx="2133600" cy="476250"/>
          </a:xfrm>
        </p:spPr>
        <p:txBody>
          <a:bodyPr/>
          <a:lstStyle>
            <a:lvl1pPr>
              <a:defRPr/>
            </a:lvl1pPr>
          </a:lstStyle>
          <a:p>
            <a:fld id="{F983F26D-B498-4859-992C-DE6098E8D4B1}"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67C4261-16F5-4064-A847-6268B9610604}"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r>
              <a:rPr lang="en-US" smtClean="0"/>
              <a:t>Updated February 2015</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D5F064BA-D8D1-44BD-BB0E-937F5905F2DC}"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r>
              <a:rPr lang="en-US" smtClean="0"/>
              <a:t>Updated February 2015</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253FC648-D804-4A7C-8DEE-4F100A916101}"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r>
              <a:rPr lang="en-US" smtClean="0"/>
              <a:t>Updated February 2015</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193E439E-B662-47F2-B219-3143236F7885}" type="slidenum">
              <a:rPr lang="en-US"/>
              <a:pPr/>
              <a:t>‹#›</a:t>
            </a:fld>
            <a:endParaRPr lang="en-US"/>
          </a:p>
        </p:txBody>
      </p:sp>
      <p:sp>
        <p:nvSpPr>
          <p:cNvPr id="6" name="Footer Placeholder 5"/>
          <p:cNvSpPr>
            <a:spLocks noGrp="1"/>
          </p:cNvSpPr>
          <p:nvPr>
            <p:ph type="ftr" sz="quarter" idx="12"/>
          </p:nvPr>
        </p:nvSpPr>
        <p:spPr/>
        <p:txBody>
          <a:bodyPr/>
          <a:lstStyle>
            <a:lvl1pPr>
              <a:defRPr/>
            </a:lvl1pPr>
          </a:lstStyle>
          <a:p>
            <a:r>
              <a:rPr lang="en-US" smtClean="0"/>
              <a:t>Updated February 2015</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EA5248C-1EF5-404C-A3AD-8F1879878BD6}"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r>
              <a:rPr lang="en-US" smtClean="0"/>
              <a:t>Updated February 2015</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AA42F5CD-F667-4E35-A8CE-3E7AF71855B0}" type="slidenum">
              <a:rPr lang="en-US"/>
              <a:pPr/>
              <a:t>‹#›</a:t>
            </a:fld>
            <a:endParaRPr lang="en-US"/>
          </a:p>
        </p:txBody>
      </p:sp>
      <p:sp>
        <p:nvSpPr>
          <p:cNvPr id="9" name="Footer Placeholder 8"/>
          <p:cNvSpPr>
            <a:spLocks noGrp="1"/>
          </p:cNvSpPr>
          <p:nvPr>
            <p:ph type="ftr" sz="quarter" idx="12"/>
          </p:nvPr>
        </p:nvSpPr>
        <p:spPr/>
        <p:txBody>
          <a:bodyPr/>
          <a:lstStyle>
            <a:lvl1pPr>
              <a:defRPr/>
            </a:lvl1pPr>
          </a:lstStyle>
          <a:p>
            <a:r>
              <a:rPr lang="en-US" smtClean="0"/>
              <a:t>Updated February 2015</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8B6FC971-BFDF-443F-81D8-EF36E054A53A}" type="slidenum">
              <a:rPr lang="en-US"/>
              <a:pPr/>
              <a:t>‹#›</a:t>
            </a:fld>
            <a:endParaRPr lang="en-US"/>
          </a:p>
        </p:txBody>
      </p:sp>
      <p:sp>
        <p:nvSpPr>
          <p:cNvPr id="5" name="Footer Placeholder 4"/>
          <p:cNvSpPr>
            <a:spLocks noGrp="1"/>
          </p:cNvSpPr>
          <p:nvPr>
            <p:ph type="ftr" sz="quarter" idx="12"/>
          </p:nvPr>
        </p:nvSpPr>
        <p:spPr/>
        <p:txBody>
          <a:bodyPr/>
          <a:lstStyle>
            <a:lvl1pPr>
              <a:defRPr/>
            </a:lvl1pPr>
          </a:lstStyle>
          <a:p>
            <a:r>
              <a:rPr lang="en-US" smtClean="0"/>
              <a:t>Updated February 2015</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211675FA-6B9B-4B60-9F6E-30E5D493822F}" type="slidenum">
              <a:rPr lang="en-US"/>
              <a:pPr/>
              <a:t>‹#›</a:t>
            </a:fld>
            <a:endParaRPr lang="en-US"/>
          </a:p>
        </p:txBody>
      </p:sp>
      <p:sp>
        <p:nvSpPr>
          <p:cNvPr id="4" name="Footer Placeholder 3"/>
          <p:cNvSpPr>
            <a:spLocks noGrp="1"/>
          </p:cNvSpPr>
          <p:nvPr>
            <p:ph type="ftr" sz="quarter" idx="12"/>
          </p:nvPr>
        </p:nvSpPr>
        <p:spPr/>
        <p:txBody>
          <a:bodyPr/>
          <a:lstStyle>
            <a:lvl1pPr>
              <a:defRPr/>
            </a:lvl1pPr>
          </a:lstStyle>
          <a:p>
            <a:r>
              <a:rPr lang="en-US" smtClean="0"/>
              <a:t>Updated February 2015</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86C3215-3D77-4304-9B1E-14E964D1B38A}"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r>
              <a:rPr lang="en-US" smtClean="0"/>
              <a:t>Updated February 2015</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AAB101E7-6627-4CA1-9414-DE064A44A7BD}" type="slidenum">
              <a:rPr lang="en-US"/>
              <a:pPr/>
              <a:t>‹#›</a:t>
            </a:fld>
            <a:endParaRPr lang="en-US"/>
          </a:p>
        </p:txBody>
      </p:sp>
      <p:sp>
        <p:nvSpPr>
          <p:cNvPr id="7" name="Footer Placeholder 6"/>
          <p:cNvSpPr>
            <a:spLocks noGrp="1"/>
          </p:cNvSpPr>
          <p:nvPr>
            <p:ph type="ftr" sz="quarter" idx="12"/>
          </p:nvPr>
        </p:nvSpPr>
        <p:spPr/>
        <p:txBody>
          <a:bodyPr/>
          <a:lstStyle>
            <a:lvl1pPr>
              <a:defRPr/>
            </a:lvl1pPr>
          </a:lstStyle>
          <a:p>
            <a:r>
              <a:rPr lang="en-US" smtClean="0"/>
              <a:t>Updated February 2015</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D3D39CDC-8C6C-4A52-B83F-A24A68779A3D}" type="slidenum">
              <a:rPr lang="en-US"/>
              <a:pPr/>
              <a:t>‹#›</a:t>
            </a:fld>
            <a:endParaRPr lang="en-US"/>
          </a:p>
        </p:txBody>
      </p:sp>
      <p:grpSp>
        <p:nvGrpSpPr>
          <p:cNvPr id="4100" name="Group 4"/>
          <p:cNvGrpSpPr>
            <a:grpSpLocks/>
          </p:cNvGrpSpPr>
          <p:nvPr/>
        </p:nvGrpSpPr>
        <p:grpSpPr bwMode="auto">
          <a:xfrm>
            <a:off x="0" y="0"/>
            <a:ext cx="9140825" cy="6850063"/>
            <a:chOff x="0" y="0"/>
            <a:chExt cx="5758" cy="4315"/>
          </a:xfrm>
        </p:grpSpPr>
        <p:grpSp>
          <p:nvGrpSpPr>
            <p:cNvPr id="4101"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41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41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r>
              <a:rPr lang="en-US" smtClean="0"/>
              <a:t>Updated February 2015</a:t>
            </a:r>
            <a:endParaRPr lang="en-US" dirty="0"/>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dt="0"/>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0D5A13BD-0A2A-4696-BB38-AAF3440AC0DC}" type="slidenum">
              <a:rPr lang="en-US"/>
              <a:pPr/>
              <a:t>1</a:t>
            </a:fld>
            <a:endParaRPr lang="en-US" dirty="0"/>
          </a:p>
        </p:txBody>
      </p:sp>
      <p:sp>
        <p:nvSpPr>
          <p:cNvPr id="6" name="Footer Placeholder 5"/>
          <p:cNvSpPr>
            <a:spLocks noGrp="1"/>
          </p:cNvSpPr>
          <p:nvPr>
            <p:ph type="ftr" sz="quarter" idx="12"/>
          </p:nvPr>
        </p:nvSpPr>
        <p:spPr/>
        <p:txBody>
          <a:bodyPr/>
          <a:lstStyle/>
          <a:p>
            <a:r>
              <a:rPr lang="en-US" dirty="0" smtClean="0"/>
              <a:t>Updated </a:t>
            </a:r>
            <a:r>
              <a:rPr lang="en-US" dirty="0" smtClean="0"/>
              <a:t>April</a:t>
            </a:r>
            <a:r>
              <a:rPr lang="en-US" dirty="0" smtClean="0"/>
              <a:t> </a:t>
            </a:r>
            <a:r>
              <a:rPr lang="en-US" dirty="0" smtClean="0"/>
              <a:t>2015</a:t>
            </a:r>
            <a:endParaRPr lang="en-US" dirty="0"/>
          </a:p>
        </p:txBody>
      </p:sp>
      <p:sp>
        <p:nvSpPr>
          <p:cNvPr id="35842" name="Rectangle 2"/>
          <p:cNvSpPr>
            <a:spLocks noGrp="1" noRot="1" noChangeArrowheads="1"/>
          </p:cNvSpPr>
          <p:nvPr>
            <p:ph type="title"/>
          </p:nvPr>
        </p:nvSpPr>
        <p:spPr/>
        <p:txBody>
          <a:bodyPr/>
          <a:lstStyle/>
          <a:p>
            <a:r>
              <a:rPr lang="en-US" dirty="0" smtClean="0"/>
              <a:t>RUSLE2 Advanced Data Management</a:t>
            </a:r>
            <a:endParaRPr lang="en-US" dirty="0"/>
          </a:p>
        </p:txBody>
      </p:sp>
      <p:sp>
        <p:nvSpPr>
          <p:cNvPr id="35843" name="Rectangle 3"/>
          <p:cNvSpPr>
            <a:spLocks noGrp="1" noChangeArrowheads="1"/>
          </p:cNvSpPr>
          <p:nvPr>
            <p:ph type="body" idx="1"/>
          </p:nvPr>
        </p:nvSpPr>
        <p:spPr>
          <a:xfrm>
            <a:off x="457200" y="1981200"/>
            <a:ext cx="8229600" cy="2285999"/>
          </a:xfrm>
        </p:spPr>
        <p:txBody>
          <a:bodyPr/>
          <a:lstStyle/>
          <a:p>
            <a:r>
              <a:rPr lang="en-US" sz="2800" dirty="0" smtClean="0"/>
              <a:t>Linda </a:t>
            </a:r>
            <a:r>
              <a:rPr lang="en-US" sz="2800" dirty="0"/>
              <a:t>Scheffe, NSSC Agronomist (NRCS RUSLE2 database manager</a:t>
            </a:r>
            <a:r>
              <a:rPr lang="en-US" sz="2800" dirty="0" smtClean="0"/>
              <a:t>)</a:t>
            </a:r>
          </a:p>
          <a:p>
            <a:r>
              <a:rPr lang="en-US" sz="2800" dirty="0"/>
              <a:t>Giulio Ferruzzi, WNTSC Agronomist (NRCS RUSLE2 science lead)</a:t>
            </a:r>
          </a:p>
          <a:p>
            <a:r>
              <a:rPr lang="en-US" sz="2800" dirty="0" smtClean="0"/>
              <a:t>Steve </a:t>
            </a:r>
            <a:r>
              <a:rPr lang="en-US" sz="2800" dirty="0"/>
              <a:t>Boetger, ENTSC Agronomist</a:t>
            </a:r>
          </a:p>
          <a:p>
            <a:r>
              <a:rPr lang="en-US" sz="2800" dirty="0"/>
              <a:t>Steve Woodruff, ENTSC Agronomist/Forage </a:t>
            </a:r>
            <a:r>
              <a:rPr lang="en-US" sz="2800" dirty="0" smtClean="0"/>
              <a:t>Specialist</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a:solidFill>
              <a:schemeClr val="hlink"/>
            </a:solidFill>
            <a:miter lim="800000"/>
            <a:headEnd/>
            <a:tailEnd/>
          </a:ln>
        </p:spPr>
        <p:txBody>
          <a:bodyPr/>
          <a:lstStyle/>
          <a:p>
            <a:pPr eaLnBrk="1" hangingPunct="1">
              <a:defRPr/>
            </a:pPr>
            <a:r>
              <a:rPr lang="en-US" altLang="en-US" sz="4800" dirty="0" smtClean="0"/>
              <a:t>CMZ Lead Responsibilities </a:t>
            </a:r>
          </a:p>
        </p:txBody>
      </p:sp>
      <p:sp>
        <p:nvSpPr>
          <p:cNvPr id="9219" name="Rectangle 3"/>
          <p:cNvSpPr>
            <a:spLocks noGrp="1" noChangeArrowheads="1"/>
          </p:cNvSpPr>
          <p:nvPr>
            <p:ph type="body" idx="1"/>
          </p:nvPr>
        </p:nvSpPr>
        <p:spPr/>
        <p:txBody>
          <a:bodyPr/>
          <a:lstStyle/>
          <a:p>
            <a:pPr marL="609600" indent="-609600" eaLnBrk="1" hangingPunct="1">
              <a:defRPr/>
            </a:pPr>
            <a:r>
              <a:rPr lang="en-US" altLang="en-US" dirty="0" smtClean="0"/>
              <a:t>Maintenance of CMZ a: and b: management records </a:t>
            </a:r>
          </a:p>
          <a:p>
            <a:pPr marL="609600" indent="-609600" eaLnBrk="1" hangingPunct="1">
              <a:defRPr/>
            </a:pPr>
            <a:r>
              <a:rPr lang="en-US" altLang="en-US" dirty="0" smtClean="0"/>
              <a:t>Work with state agronomists in Zone to achieve input and consensus for CMZ content</a:t>
            </a:r>
          </a:p>
          <a:p>
            <a:pPr marL="609600" indent="-609600" eaLnBrk="1" hangingPunct="1">
              <a:defRPr/>
            </a:pPr>
            <a:r>
              <a:rPr lang="en-US" altLang="en-US" dirty="0" smtClean="0"/>
              <a:t>Request from state agronomists yearly to provide updated CMZ templates</a:t>
            </a:r>
          </a:p>
        </p:txBody>
      </p:sp>
    </p:spTree>
    <p:extLst>
      <p:ext uri="{BB962C8B-B14F-4D97-AF65-F5344CB8AC3E}">
        <p14:creationId xmlns:p14="http://schemas.microsoft.com/office/powerpoint/2010/main" val="864950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a:solidFill>
              <a:schemeClr val="hlink"/>
            </a:solidFill>
            <a:miter lim="800000"/>
            <a:headEnd/>
            <a:tailEnd/>
          </a:ln>
        </p:spPr>
        <p:txBody>
          <a:bodyPr/>
          <a:lstStyle/>
          <a:p>
            <a:pPr eaLnBrk="1" hangingPunct="1">
              <a:defRPr/>
            </a:pPr>
            <a:r>
              <a:rPr lang="en-US" altLang="en-US" sz="4800" dirty="0" smtClean="0"/>
              <a:t>CMZ Lead Responsibilities </a:t>
            </a:r>
          </a:p>
        </p:txBody>
      </p:sp>
      <p:sp>
        <p:nvSpPr>
          <p:cNvPr id="9219" name="Rectangle 3"/>
          <p:cNvSpPr>
            <a:spLocks noGrp="1" noChangeArrowheads="1"/>
          </p:cNvSpPr>
          <p:nvPr>
            <p:ph type="body" idx="1"/>
          </p:nvPr>
        </p:nvSpPr>
        <p:spPr/>
        <p:txBody>
          <a:bodyPr/>
          <a:lstStyle/>
          <a:p>
            <a:pPr marL="609600" indent="-609600" eaLnBrk="1" hangingPunct="1">
              <a:defRPr/>
            </a:pPr>
            <a:r>
              <a:rPr lang="en-US" altLang="en-US" dirty="0" smtClean="0"/>
              <a:t>CMZ lead provides updated a, b, c and d folders to regional  agronomist and RUSLE2 database manager for review and processing (into Land Management Operations Database and official website)</a:t>
            </a:r>
          </a:p>
        </p:txBody>
      </p:sp>
    </p:spTree>
    <p:extLst>
      <p:ext uri="{BB962C8B-B14F-4D97-AF65-F5344CB8AC3E}">
        <p14:creationId xmlns:p14="http://schemas.microsoft.com/office/powerpoint/2010/main" val="1500714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a:solidFill>
              <a:schemeClr val="hlink"/>
            </a:solidFill>
            <a:miter lim="800000"/>
            <a:headEnd/>
            <a:tailEnd/>
          </a:ln>
        </p:spPr>
        <p:txBody>
          <a:bodyPr/>
          <a:lstStyle/>
          <a:p>
            <a:pPr eaLnBrk="1" hangingPunct="1">
              <a:defRPr/>
            </a:pPr>
            <a:r>
              <a:rPr lang="en-US" altLang="en-US" sz="4800" dirty="0" smtClean="0"/>
              <a:t>CMZ Lead Responsibilities </a:t>
            </a:r>
          </a:p>
        </p:txBody>
      </p:sp>
      <p:sp>
        <p:nvSpPr>
          <p:cNvPr id="9219" name="Rectangle 3"/>
          <p:cNvSpPr>
            <a:spLocks noGrp="1" noChangeArrowheads="1"/>
          </p:cNvSpPr>
          <p:nvPr>
            <p:ph type="body" idx="1"/>
          </p:nvPr>
        </p:nvSpPr>
        <p:spPr/>
        <p:txBody>
          <a:bodyPr/>
          <a:lstStyle/>
          <a:p>
            <a:pPr marL="609600" indent="-609600" eaLnBrk="1" hangingPunct="1">
              <a:defRPr/>
            </a:pPr>
            <a:r>
              <a:rPr lang="en-US" altLang="en-US" dirty="0" smtClean="0"/>
              <a:t>CMZ lead provides updated a, b, c and d folders to regional  agronomist and RUSLE2 database manager for review and processing (into Land Management Operations Database and official website)</a:t>
            </a:r>
          </a:p>
        </p:txBody>
      </p:sp>
    </p:spTree>
    <p:extLst>
      <p:ext uri="{BB962C8B-B14F-4D97-AF65-F5344CB8AC3E}">
        <p14:creationId xmlns:p14="http://schemas.microsoft.com/office/powerpoint/2010/main" val="531391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a:solidFill>
              <a:schemeClr val="hlink"/>
            </a:solidFill>
            <a:miter lim="800000"/>
            <a:headEnd/>
            <a:tailEnd/>
          </a:ln>
        </p:spPr>
        <p:txBody>
          <a:bodyPr/>
          <a:lstStyle/>
          <a:p>
            <a:pPr eaLnBrk="1" hangingPunct="1">
              <a:defRPr/>
            </a:pPr>
            <a:r>
              <a:rPr lang="en-US" altLang="en-US" sz="4800" dirty="0" smtClean="0"/>
              <a:t>State Agronomist Responsibilities </a:t>
            </a:r>
          </a:p>
        </p:txBody>
      </p:sp>
      <p:sp>
        <p:nvSpPr>
          <p:cNvPr id="9219" name="Rectangle 3"/>
          <p:cNvSpPr>
            <a:spLocks noGrp="1" noChangeArrowheads="1"/>
          </p:cNvSpPr>
          <p:nvPr>
            <p:ph type="body" idx="1"/>
          </p:nvPr>
        </p:nvSpPr>
        <p:spPr/>
        <p:txBody>
          <a:bodyPr/>
          <a:lstStyle/>
          <a:p>
            <a:pPr marL="609600" indent="-609600">
              <a:defRPr/>
            </a:pPr>
            <a:r>
              <a:rPr lang="en-US" altLang="en-US" dirty="0" smtClean="0"/>
              <a:t>Maintenance of CMZ a and b folders with CMZ lead (includes new managements with new vegetations)</a:t>
            </a:r>
          </a:p>
          <a:p>
            <a:pPr marL="609600" indent="-609600">
              <a:defRPr/>
            </a:pPr>
            <a:r>
              <a:rPr lang="en-US" dirty="0" smtClean="0"/>
              <a:t>State </a:t>
            </a:r>
            <a:r>
              <a:rPr lang="en-US" dirty="0"/>
              <a:t>agronomists request most representative and utilized c: management records from field offices and then make into a or b records and forward to CMZ lead </a:t>
            </a:r>
            <a:endParaRPr lang="en-US" dirty="0" smtClean="0"/>
          </a:p>
          <a:p>
            <a:pPr marL="609600" indent="-609600">
              <a:defRPr/>
            </a:pPr>
            <a:r>
              <a:rPr lang="en-US" dirty="0" smtClean="0"/>
              <a:t>Maintain soils data for each soil survey area</a:t>
            </a:r>
          </a:p>
        </p:txBody>
      </p:sp>
    </p:spTree>
    <p:extLst>
      <p:ext uri="{BB962C8B-B14F-4D97-AF65-F5344CB8AC3E}">
        <p14:creationId xmlns:p14="http://schemas.microsoft.com/office/powerpoint/2010/main" val="14184118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a:solidFill>
              <a:schemeClr val="hlink"/>
            </a:solidFill>
            <a:miter lim="800000"/>
            <a:headEnd/>
            <a:tailEnd/>
          </a:ln>
        </p:spPr>
        <p:txBody>
          <a:bodyPr/>
          <a:lstStyle/>
          <a:p>
            <a:pPr eaLnBrk="1" hangingPunct="1">
              <a:defRPr/>
            </a:pPr>
            <a:r>
              <a:rPr lang="en-US" altLang="en-US" sz="4800" dirty="0" smtClean="0"/>
              <a:t>State Agronomist Responsibilities </a:t>
            </a:r>
          </a:p>
        </p:txBody>
      </p:sp>
      <p:sp>
        <p:nvSpPr>
          <p:cNvPr id="9219" name="Rectangle 3"/>
          <p:cNvSpPr>
            <a:spLocks noGrp="1" noChangeArrowheads="1"/>
          </p:cNvSpPr>
          <p:nvPr>
            <p:ph type="body" idx="1"/>
          </p:nvPr>
        </p:nvSpPr>
        <p:spPr/>
        <p:txBody>
          <a:bodyPr/>
          <a:lstStyle/>
          <a:p>
            <a:pPr marL="609600" indent="-609600">
              <a:defRPr/>
            </a:pPr>
            <a:r>
              <a:rPr lang="en-US" dirty="0"/>
              <a:t>Request new vegetations/operations to be built through regional agronomist and </a:t>
            </a:r>
            <a:r>
              <a:rPr lang="en-US" dirty="0" err="1"/>
              <a:t>db</a:t>
            </a:r>
            <a:r>
              <a:rPr lang="en-US" dirty="0"/>
              <a:t> manager.</a:t>
            </a:r>
          </a:p>
          <a:p>
            <a:pPr marL="609600" indent="-609600">
              <a:defRPr/>
            </a:pPr>
            <a:r>
              <a:rPr lang="en-US" dirty="0" smtClean="0"/>
              <a:t>Provide area/field office databases and instructions on how to archive/update</a:t>
            </a:r>
          </a:p>
          <a:p>
            <a:pPr marL="609600" indent="-609600">
              <a:defRPr/>
            </a:pPr>
            <a:r>
              <a:rPr lang="en-US" altLang="en-US" dirty="0"/>
              <a:t>Should build statewide </a:t>
            </a:r>
            <a:r>
              <a:rPr lang="en-US" altLang="en-US" dirty="0" err="1"/>
              <a:t>moses</a:t>
            </a:r>
            <a:r>
              <a:rPr lang="en-US" altLang="en-US" dirty="0"/>
              <a:t> database containing climate, soils, management templates </a:t>
            </a:r>
            <a:r>
              <a:rPr lang="en-US" altLang="en-US" dirty="0" smtClean="0"/>
              <a:t>of </a:t>
            </a:r>
            <a:r>
              <a:rPr lang="en-US" altLang="en-US" dirty="0"/>
              <a:t>entire state (for state agronomist use)to enable troubleshooting and overall quality control </a:t>
            </a:r>
          </a:p>
          <a:p>
            <a:pPr marL="609600" indent="-609600">
              <a:defRPr/>
            </a:pPr>
            <a:endParaRPr lang="en-US" dirty="0" smtClean="0"/>
          </a:p>
          <a:p>
            <a:pPr marL="609600" indent="-609600" eaLnBrk="1" hangingPunct="1">
              <a:defRPr/>
            </a:pPr>
            <a:endParaRPr lang="en-US" altLang="en-US" dirty="0" smtClean="0"/>
          </a:p>
        </p:txBody>
      </p:sp>
    </p:spTree>
    <p:extLst>
      <p:ext uri="{BB962C8B-B14F-4D97-AF65-F5344CB8AC3E}">
        <p14:creationId xmlns:p14="http://schemas.microsoft.com/office/powerpoint/2010/main" val="23196434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a:solidFill>
              <a:schemeClr val="hlink"/>
            </a:solidFill>
            <a:miter lim="800000"/>
            <a:headEnd/>
            <a:tailEnd/>
          </a:ln>
        </p:spPr>
        <p:txBody>
          <a:bodyPr/>
          <a:lstStyle/>
          <a:p>
            <a:pPr eaLnBrk="1" hangingPunct="1">
              <a:defRPr/>
            </a:pPr>
            <a:r>
              <a:rPr lang="en-US" altLang="en-US" sz="4800" dirty="0" smtClean="0"/>
              <a:t>State Agronomist Responsibilities </a:t>
            </a:r>
          </a:p>
        </p:txBody>
      </p:sp>
      <p:sp>
        <p:nvSpPr>
          <p:cNvPr id="9219" name="Rectangle 3"/>
          <p:cNvSpPr>
            <a:spLocks noGrp="1" noChangeArrowheads="1"/>
          </p:cNvSpPr>
          <p:nvPr>
            <p:ph type="body" idx="1"/>
          </p:nvPr>
        </p:nvSpPr>
        <p:spPr/>
        <p:txBody>
          <a:bodyPr/>
          <a:lstStyle/>
          <a:p>
            <a:pPr marL="609600" indent="-609600">
              <a:defRPr/>
            </a:pPr>
            <a:r>
              <a:rPr lang="en-US" dirty="0" smtClean="0"/>
              <a:t>Provide </a:t>
            </a:r>
            <a:r>
              <a:rPr lang="en-US" dirty="0"/>
              <a:t>area/field office training </a:t>
            </a:r>
          </a:p>
          <a:p>
            <a:pPr marL="609600" indent="-609600">
              <a:defRPr/>
            </a:pPr>
            <a:r>
              <a:rPr lang="en-US" dirty="0" smtClean="0"/>
              <a:t>Provide </a:t>
            </a:r>
            <a:r>
              <a:rPr lang="en-US" dirty="0"/>
              <a:t>ongoing input for changing needs for integrated erosion prediction technology, resources, tools, training</a:t>
            </a:r>
          </a:p>
          <a:p>
            <a:pPr marL="609600" indent="-609600" eaLnBrk="1" hangingPunct="1">
              <a:defRPr/>
            </a:pPr>
            <a:r>
              <a:rPr lang="en-US" altLang="en-US" dirty="0" smtClean="0"/>
              <a:t>State agronomist RUSLE2 access allows higher access than field office access (should only be one person in state with state agronomist access unless requested in writing) </a:t>
            </a:r>
          </a:p>
          <a:p>
            <a:pPr marL="609600" indent="-609600" eaLnBrk="1" hangingPunct="1">
              <a:defRPr/>
            </a:pPr>
            <a:r>
              <a:rPr lang="en-US" altLang="en-US" dirty="0" smtClean="0"/>
              <a:t>Access only works for version you were provided access for </a:t>
            </a:r>
          </a:p>
        </p:txBody>
      </p:sp>
    </p:spTree>
    <p:extLst>
      <p:ext uri="{BB962C8B-B14F-4D97-AF65-F5344CB8AC3E}">
        <p14:creationId xmlns:p14="http://schemas.microsoft.com/office/powerpoint/2010/main" val="254803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54013"/>
            <a:ext cx="7924800" cy="650398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171" name="Text Box 3"/>
          <p:cNvSpPr txBox="1">
            <a:spLocks noChangeArrowheads="1"/>
          </p:cNvSpPr>
          <p:nvPr/>
        </p:nvSpPr>
        <p:spPr bwMode="auto">
          <a:xfrm>
            <a:off x="4038600" y="1447800"/>
            <a:ext cx="3886200" cy="874713"/>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400" b="1" dirty="0">
                <a:solidFill>
                  <a:schemeClr val="accent2"/>
                </a:solidFill>
              </a:rPr>
              <a:t>3084</a:t>
            </a:r>
            <a:r>
              <a:rPr lang="en-US" altLang="en-US" sz="1400" dirty="0">
                <a:solidFill>
                  <a:schemeClr val="accent2"/>
                </a:solidFill>
              </a:rPr>
              <a:t> Climate records in the 40 eastern states</a:t>
            </a:r>
          </a:p>
          <a:p>
            <a:pPr>
              <a:spcBef>
                <a:spcPct val="50000"/>
              </a:spcBef>
              <a:buClrTx/>
              <a:buFontTx/>
              <a:buNone/>
            </a:pPr>
            <a:r>
              <a:rPr lang="en-US" altLang="en-US" sz="1400" b="1" dirty="0">
                <a:solidFill>
                  <a:schemeClr val="accent2"/>
                </a:solidFill>
              </a:rPr>
              <a:t>7408</a:t>
            </a:r>
            <a:r>
              <a:rPr lang="en-US" altLang="en-US" sz="1400" dirty="0">
                <a:solidFill>
                  <a:schemeClr val="accent2"/>
                </a:solidFill>
              </a:rPr>
              <a:t> Climate records in  the 11 western states plus </a:t>
            </a:r>
            <a:r>
              <a:rPr lang="en-US" altLang="en-US" sz="1400" dirty="0" smtClean="0">
                <a:solidFill>
                  <a:schemeClr val="accent2"/>
                </a:solidFill>
              </a:rPr>
              <a:t>Hawaii, PAC </a:t>
            </a:r>
            <a:r>
              <a:rPr lang="en-US" altLang="en-US" sz="1400" dirty="0">
                <a:solidFill>
                  <a:schemeClr val="accent2"/>
                </a:solidFill>
              </a:rPr>
              <a:t>Basin and Caribbean </a:t>
            </a:r>
            <a:r>
              <a:rPr lang="en-US" altLang="en-US" sz="1400" dirty="0" smtClean="0">
                <a:solidFill>
                  <a:schemeClr val="accent2"/>
                </a:solidFill>
              </a:rPr>
              <a:t>area</a:t>
            </a:r>
            <a:endParaRPr lang="en-US" altLang="en-US" sz="1400" dirty="0">
              <a:solidFill>
                <a:schemeClr val="accent2"/>
              </a:solidFill>
            </a:endParaRPr>
          </a:p>
        </p:txBody>
      </p:sp>
      <p:sp>
        <p:nvSpPr>
          <p:cNvPr id="7172" name="Line 4"/>
          <p:cNvSpPr>
            <a:spLocks noChangeShapeType="1"/>
          </p:cNvSpPr>
          <p:nvPr/>
        </p:nvSpPr>
        <p:spPr bwMode="auto">
          <a:xfrm>
            <a:off x="2057400" y="1524000"/>
            <a:ext cx="19812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3" name="Text Box 5"/>
          <p:cNvSpPr txBox="1">
            <a:spLocks noChangeArrowheads="1"/>
          </p:cNvSpPr>
          <p:nvPr/>
        </p:nvSpPr>
        <p:spPr bwMode="auto">
          <a:xfrm>
            <a:off x="4038600" y="2514600"/>
            <a:ext cx="3886200" cy="307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400" b="1">
                <a:solidFill>
                  <a:schemeClr val="accent2"/>
                </a:solidFill>
              </a:rPr>
              <a:t>594 </a:t>
            </a:r>
            <a:r>
              <a:rPr lang="en-US" altLang="en-US" sz="1400">
                <a:solidFill>
                  <a:schemeClr val="accent2"/>
                </a:solidFill>
              </a:rPr>
              <a:t>Support Practice choices</a:t>
            </a:r>
            <a:endParaRPr lang="en-US" altLang="en-US" sz="1200">
              <a:solidFill>
                <a:schemeClr val="accent2"/>
              </a:solidFill>
            </a:endParaRPr>
          </a:p>
        </p:txBody>
      </p:sp>
      <p:sp>
        <p:nvSpPr>
          <p:cNvPr id="7174" name="AutoShape 6"/>
          <p:cNvSpPr>
            <a:spLocks/>
          </p:cNvSpPr>
          <p:nvPr/>
        </p:nvSpPr>
        <p:spPr bwMode="auto">
          <a:xfrm>
            <a:off x="2819400" y="1676400"/>
            <a:ext cx="838200" cy="1219200"/>
          </a:xfrm>
          <a:prstGeom prst="rightBrace">
            <a:avLst>
              <a:gd name="adj1" fmla="val 12121"/>
              <a:gd name="adj2" fmla="val 50000"/>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2400"/>
          </a:p>
        </p:txBody>
      </p:sp>
      <p:sp>
        <p:nvSpPr>
          <p:cNvPr id="7175" name="AutoShape 7"/>
          <p:cNvSpPr>
            <a:spLocks/>
          </p:cNvSpPr>
          <p:nvPr/>
        </p:nvSpPr>
        <p:spPr bwMode="auto">
          <a:xfrm>
            <a:off x="2895600" y="4572000"/>
            <a:ext cx="76200" cy="457200"/>
          </a:xfrm>
          <a:prstGeom prst="rightBrace">
            <a:avLst>
              <a:gd name="adj1" fmla="val 50000"/>
              <a:gd name="adj2" fmla="val 50000"/>
            </a:avLst>
          </a:pr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2400"/>
          </a:p>
        </p:txBody>
      </p:sp>
      <p:sp>
        <p:nvSpPr>
          <p:cNvPr id="7176" name="Line 8"/>
          <p:cNvSpPr>
            <a:spLocks noChangeShapeType="1"/>
          </p:cNvSpPr>
          <p:nvPr/>
        </p:nvSpPr>
        <p:spPr bwMode="auto">
          <a:xfrm flipV="1">
            <a:off x="2971800" y="2743200"/>
            <a:ext cx="1066800" cy="20574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7" name="Line 9"/>
          <p:cNvSpPr>
            <a:spLocks noChangeShapeType="1"/>
          </p:cNvSpPr>
          <p:nvPr/>
        </p:nvSpPr>
        <p:spPr bwMode="auto">
          <a:xfrm>
            <a:off x="3657600" y="2286000"/>
            <a:ext cx="381000" cy="457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8" name="Text Box 10"/>
          <p:cNvSpPr txBox="1">
            <a:spLocks noChangeArrowheads="1"/>
          </p:cNvSpPr>
          <p:nvPr/>
        </p:nvSpPr>
        <p:spPr bwMode="auto">
          <a:xfrm>
            <a:off x="4038600" y="3124200"/>
            <a:ext cx="3886200" cy="523220"/>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400" b="1" dirty="0">
                <a:solidFill>
                  <a:schemeClr val="accent2"/>
                </a:solidFill>
              </a:rPr>
              <a:t>29,310</a:t>
            </a:r>
            <a:r>
              <a:rPr lang="en-US" altLang="en-US" sz="1400" dirty="0">
                <a:solidFill>
                  <a:schemeClr val="accent2"/>
                </a:solidFill>
              </a:rPr>
              <a:t> Crop Management Scenario Templates in </a:t>
            </a:r>
            <a:r>
              <a:rPr lang="en-US" altLang="en-US" sz="1400" dirty="0" smtClean="0">
                <a:solidFill>
                  <a:schemeClr val="accent2"/>
                </a:solidFill>
              </a:rPr>
              <a:t>78 </a:t>
            </a:r>
            <a:r>
              <a:rPr lang="en-US" altLang="en-US" sz="1400" dirty="0">
                <a:solidFill>
                  <a:schemeClr val="accent2"/>
                </a:solidFill>
              </a:rPr>
              <a:t>CMZ’s (so far)</a:t>
            </a:r>
          </a:p>
        </p:txBody>
      </p:sp>
      <p:sp>
        <p:nvSpPr>
          <p:cNvPr id="7179" name="Line 11"/>
          <p:cNvSpPr>
            <a:spLocks noChangeShapeType="1"/>
          </p:cNvSpPr>
          <p:nvPr/>
        </p:nvSpPr>
        <p:spPr bwMode="auto">
          <a:xfrm>
            <a:off x="2362200" y="3124200"/>
            <a:ext cx="17526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80" name="Text Box 12"/>
          <p:cNvSpPr txBox="1">
            <a:spLocks noChangeArrowheads="1"/>
          </p:cNvSpPr>
          <p:nvPr/>
        </p:nvSpPr>
        <p:spPr bwMode="auto">
          <a:xfrm>
            <a:off x="4038600" y="3962400"/>
            <a:ext cx="3886200" cy="307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400" b="1">
                <a:solidFill>
                  <a:schemeClr val="accent2"/>
                </a:solidFill>
              </a:rPr>
              <a:t>611</a:t>
            </a:r>
            <a:r>
              <a:rPr lang="en-US" altLang="en-US" sz="1400">
                <a:solidFill>
                  <a:schemeClr val="accent2"/>
                </a:solidFill>
              </a:rPr>
              <a:t> Tillage and Field operations records</a:t>
            </a:r>
            <a:endParaRPr lang="en-US" altLang="en-US" sz="1400" b="1"/>
          </a:p>
        </p:txBody>
      </p:sp>
      <p:sp>
        <p:nvSpPr>
          <p:cNvPr id="7181" name="Line 13"/>
          <p:cNvSpPr>
            <a:spLocks noChangeShapeType="1"/>
          </p:cNvSpPr>
          <p:nvPr/>
        </p:nvSpPr>
        <p:spPr bwMode="auto">
          <a:xfrm>
            <a:off x="2057400" y="3581400"/>
            <a:ext cx="1981200" cy="5334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82" name="Text Box 14"/>
          <p:cNvSpPr txBox="1">
            <a:spLocks noChangeArrowheads="1"/>
          </p:cNvSpPr>
          <p:nvPr/>
        </p:nvSpPr>
        <p:spPr bwMode="auto">
          <a:xfrm>
            <a:off x="4038600" y="5029200"/>
            <a:ext cx="3886200" cy="55562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400" b="1" dirty="0">
                <a:solidFill>
                  <a:schemeClr val="accent2"/>
                </a:solidFill>
              </a:rPr>
              <a:t>1,048,659</a:t>
            </a:r>
            <a:r>
              <a:rPr lang="en-US" altLang="en-US" sz="1400" dirty="0">
                <a:solidFill>
                  <a:schemeClr val="accent2"/>
                </a:solidFill>
              </a:rPr>
              <a:t> Soil Component records in 649,032 map units in 3100 Soil Surveys</a:t>
            </a:r>
            <a:endParaRPr lang="en-US" altLang="en-US" sz="1200" dirty="0"/>
          </a:p>
        </p:txBody>
      </p:sp>
      <p:sp>
        <p:nvSpPr>
          <p:cNvPr id="7183" name="Text Box 15"/>
          <p:cNvSpPr txBox="1">
            <a:spLocks noChangeArrowheads="1"/>
          </p:cNvSpPr>
          <p:nvPr/>
        </p:nvSpPr>
        <p:spPr bwMode="auto">
          <a:xfrm>
            <a:off x="4038600" y="5715000"/>
            <a:ext cx="3886200" cy="307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400" b="1">
                <a:solidFill>
                  <a:schemeClr val="accent2"/>
                </a:solidFill>
              </a:rPr>
              <a:t>1360 </a:t>
            </a:r>
            <a:r>
              <a:rPr lang="en-US" altLang="en-US" sz="1400">
                <a:solidFill>
                  <a:schemeClr val="accent2"/>
                </a:solidFill>
              </a:rPr>
              <a:t>Crop and vegetation records</a:t>
            </a:r>
            <a:endParaRPr lang="en-US" altLang="en-US" sz="1400" b="1">
              <a:solidFill>
                <a:schemeClr val="accent2"/>
              </a:solidFill>
            </a:endParaRPr>
          </a:p>
        </p:txBody>
      </p:sp>
      <p:sp>
        <p:nvSpPr>
          <p:cNvPr id="7184" name="Line 16"/>
          <p:cNvSpPr>
            <a:spLocks noChangeShapeType="1"/>
          </p:cNvSpPr>
          <p:nvPr/>
        </p:nvSpPr>
        <p:spPr bwMode="auto">
          <a:xfrm>
            <a:off x="2209800" y="5105400"/>
            <a:ext cx="1828800" cy="7620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85" name="Line 17"/>
          <p:cNvSpPr>
            <a:spLocks noChangeShapeType="1"/>
          </p:cNvSpPr>
          <p:nvPr/>
        </p:nvSpPr>
        <p:spPr bwMode="auto">
          <a:xfrm>
            <a:off x="1600200" y="4495800"/>
            <a:ext cx="2438400" cy="7620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86" name="Text Box 18"/>
          <p:cNvSpPr txBox="1">
            <a:spLocks noChangeArrowheads="1"/>
          </p:cNvSpPr>
          <p:nvPr/>
        </p:nvSpPr>
        <p:spPr bwMode="auto">
          <a:xfrm>
            <a:off x="4038600" y="4572000"/>
            <a:ext cx="3886200" cy="3079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400" b="1">
                <a:solidFill>
                  <a:schemeClr val="accent2"/>
                </a:solidFill>
              </a:rPr>
              <a:t>140 </a:t>
            </a:r>
            <a:r>
              <a:rPr lang="en-US" altLang="en-US" sz="1400">
                <a:solidFill>
                  <a:schemeClr val="accent2"/>
                </a:solidFill>
              </a:rPr>
              <a:t>Different plant residue records</a:t>
            </a:r>
            <a:endParaRPr lang="en-US" altLang="en-US" sz="1400" b="1">
              <a:solidFill>
                <a:schemeClr val="accent2"/>
              </a:solidFill>
            </a:endParaRPr>
          </a:p>
        </p:txBody>
      </p:sp>
      <p:sp>
        <p:nvSpPr>
          <p:cNvPr id="7187" name="Line 19"/>
          <p:cNvSpPr>
            <a:spLocks noChangeShapeType="1"/>
          </p:cNvSpPr>
          <p:nvPr/>
        </p:nvSpPr>
        <p:spPr bwMode="auto">
          <a:xfrm>
            <a:off x="2057400" y="4267200"/>
            <a:ext cx="1981200" cy="4572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88" name="Line 20"/>
          <p:cNvSpPr>
            <a:spLocks noChangeShapeType="1"/>
          </p:cNvSpPr>
          <p:nvPr/>
        </p:nvSpPr>
        <p:spPr bwMode="auto">
          <a:xfrm flipV="1">
            <a:off x="2057400" y="1905000"/>
            <a:ext cx="1981200" cy="3048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714525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8194" name="Line 2"/>
          <p:cNvSpPr>
            <a:spLocks noChangeShapeType="1"/>
          </p:cNvSpPr>
          <p:nvPr/>
        </p:nvSpPr>
        <p:spPr bwMode="auto">
          <a:xfrm>
            <a:off x="1828800" y="3622675"/>
            <a:ext cx="0" cy="555625"/>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5" name="Line 3"/>
          <p:cNvSpPr>
            <a:spLocks noChangeShapeType="1"/>
          </p:cNvSpPr>
          <p:nvPr/>
        </p:nvSpPr>
        <p:spPr bwMode="auto">
          <a:xfrm rot="11723531" flipV="1">
            <a:off x="3708400" y="1555750"/>
            <a:ext cx="2794000" cy="1928813"/>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6" name="Line 4"/>
          <p:cNvSpPr>
            <a:spLocks noChangeShapeType="1"/>
          </p:cNvSpPr>
          <p:nvPr/>
        </p:nvSpPr>
        <p:spPr bwMode="auto">
          <a:xfrm rot="9304680" flipV="1">
            <a:off x="3113088" y="1725613"/>
            <a:ext cx="1725612" cy="833437"/>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7" name="Line 5"/>
          <p:cNvSpPr>
            <a:spLocks noChangeShapeType="1"/>
          </p:cNvSpPr>
          <p:nvPr/>
        </p:nvSpPr>
        <p:spPr bwMode="auto">
          <a:xfrm rot="9020364" flipV="1">
            <a:off x="1573213" y="1323975"/>
            <a:ext cx="2403475" cy="1065213"/>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8" name="Line 6"/>
          <p:cNvSpPr>
            <a:spLocks noChangeShapeType="1"/>
          </p:cNvSpPr>
          <p:nvPr/>
        </p:nvSpPr>
        <p:spPr bwMode="auto">
          <a:xfrm>
            <a:off x="1371600" y="1905000"/>
            <a:ext cx="349250" cy="1009650"/>
          </a:xfrm>
          <a:prstGeom prst="line">
            <a:avLst/>
          </a:prstGeom>
          <a:noFill/>
          <a:ln w="38100">
            <a:solidFill>
              <a:srgbClr val="CC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72" name="Text Box 8"/>
          <p:cNvSpPr txBox="1">
            <a:spLocks noChangeArrowheads="1"/>
          </p:cNvSpPr>
          <p:nvPr/>
        </p:nvSpPr>
        <p:spPr bwMode="auto">
          <a:xfrm>
            <a:off x="228600" y="2971800"/>
            <a:ext cx="3200400" cy="709613"/>
          </a:xfrm>
          <a:prstGeom prst="rect">
            <a:avLst/>
          </a:prstGeom>
          <a:solidFill>
            <a:schemeClr val="bg1"/>
          </a:solidFill>
          <a:ln w="38100">
            <a:solidFill>
              <a:srgbClr val="CC3300"/>
            </a:solidFill>
            <a:miter lim="800000"/>
            <a:headEnd/>
            <a:tailEnd/>
          </a:ln>
          <a:effectLst/>
        </p:spPr>
        <p:txBody>
          <a:bodyPr>
            <a:spAutoFit/>
          </a:bodyPr>
          <a:lstStyle/>
          <a:p>
            <a:pPr algn="ctr">
              <a:lnSpc>
                <a:spcPct val="75000"/>
              </a:lnSpc>
              <a:spcBef>
                <a:spcPct val="50000"/>
              </a:spcBef>
              <a:defRPr/>
            </a:pPr>
            <a:r>
              <a:rPr lang="en-US" sz="1400" b="1">
                <a:effectLst>
                  <a:outerShdw blurRad="38100" dist="38100" dir="2700000" algn="tl">
                    <a:srgbClr val="C0C0C0"/>
                  </a:outerShdw>
                </a:effectLst>
                <a:latin typeface="Arial" charset="0"/>
              </a:rPr>
              <a:t>Database Manager</a:t>
            </a:r>
          </a:p>
          <a:p>
            <a:pPr algn="ctr">
              <a:lnSpc>
                <a:spcPct val="75000"/>
              </a:lnSpc>
              <a:spcBef>
                <a:spcPct val="50000"/>
              </a:spcBef>
              <a:defRPr/>
            </a:pPr>
            <a:endParaRPr lang="en-US" sz="1000" b="1">
              <a:effectLst>
                <a:outerShdw blurRad="38100" dist="38100" dir="2700000" algn="tl">
                  <a:srgbClr val="C0C0C0"/>
                </a:outerShdw>
              </a:effectLst>
              <a:latin typeface="Arial" charset="0"/>
            </a:endParaRPr>
          </a:p>
          <a:p>
            <a:pPr algn="ctr">
              <a:lnSpc>
                <a:spcPct val="75000"/>
              </a:lnSpc>
              <a:spcBef>
                <a:spcPct val="50000"/>
              </a:spcBef>
              <a:defRPr/>
            </a:pPr>
            <a:r>
              <a:rPr lang="en-US" sz="1200" b="1">
                <a:effectLst>
                  <a:outerShdw blurRad="38100" dist="38100" dir="2700000" algn="tl">
                    <a:srgbClr val="C0C0C0"/>
                  </a:outerShdw>
                </a:effectLst>
                <a:latin typeface="Arial" charset="0"/>
              </a:rPr>
              <a:t>Sets Access &amp; Permissions</a:t>
            </a:r>
            <a:endParaRPr lang="en-US" b="1">
              <a:effectLst>
                <a:outerShdw blurRad="38100" dist="38100" dir="2700000" algn="tl">
                  <a:srgbClr val="C0C0C0"/>
                </a:outerShdw>
              </a:effectLst>
              <a:latin typeface="Arial" charset="0"/>
            </a:endParaRPr>
          </a:p>
        </p:txBody>
      </p:sp>
      <p:sp>
        <p:nvSpPr>
          <p:cNvPr id="11273" name="Text Box 9"/>
          <p:cNvSpPr txBox="1">
            <a:spLocks noChangeArrowheads="1"/>
          </p:cNvSpPr>
          <p:nvPr/>
        </p:nvSpPr>
        <p:spPr bwMode="auto">
          <a:xfrm>
            <a:off x="4495800" y="266700"/>
            <a:ext cx="1943100" cy="1938992"/>
          </a:xfrm>
          <a:prstGeom prst="rect">
            <a:avLst/>
          </a:prstGeom>
          <a:solidFill>
            <a:schemeClr val="bg1"/>
          </a:solidFill>
          <a:ln w="19050">
            <a:solidFill>
              <a:schemeClr val="tx1"/>
            </a:solidFill>
            <a:miter lim="800000"/>
            <a:headEnd/>
            <a:tailEnd/>
          </a:ln>
          <a:effectLst/>
        </p:spPr>
        <p:txBody>
          <a:bodyPr rIns="45720">
            <a:spAutoFit/>
          </a:bodyPr>
          <a:lstStyle/>
          <a:p>
            <a:pPr marL="114300" indent="-114300" algn="ctr">
              <a:spcBef>
                <a:spcPct val="50000"/>
              </a:spcBef>
              <a:defRPr/>
            </a:pPr>
            <a:r>
              <a:rPr lang="en-US" sz="1200" b="1" dirty="0">
                <a:effectLst>
                  <a:outerShdw blurRad="38100" dist="38100" dir="2700000" algn="tl">
                    <a:srgbClr val="C0C0C0"/>
                  </a:outerShdw>
                </a:effectLst>
                <a:latin typeface="Arial" charset="0"/>
              </a:rPr>
              <a:t>Management Templates </a:t>
            </a:r>
          </a:p>
          <a:p>
            <a:pPr marL="114300" indent="-114300">
              <a:spcBef>
                <a:spcPct val="50000"/>
              </a:spcBef>
              <a:defRPr/>
            </a:pPr>
            <a:r>
              <a:rPr lang="en-US" sz="1200" b="1" dirty="0">
                <a:effectLst>
                  <a:outerShdw blurRad="38100" dist="38100" dir="2700000" algn="tl">
                    <a:srgbClr val="C0C0C0"/>
                  </a:outerShdw>
                </a:effectLst>
                <a:latin typeface="Arial" charset="0"/>
              </a:rPr>
              <a:t>State Action:  *</a:t>
            </a:r>
          </a:p>
          <a:p>
            <a:pPr marL="114300" indent="-114300">
              <a:spcBef>
                <a:spcPct val="50000"/>
              </a:spcBef>
              <a:buFontTx/>
              <a:buChar char="•"/>
              <a:defRPr/>
            </a:pPr>
            <a:r>
              <a:rPr lang="en-US" sz="1200" b="1" dirty="0">
                <a:effectLst>
                  <a:outerShdw blurRad="38100" dist="38100" dir="2700000" algn="tl">
                    <a:srgbClr val="C0C0C0"/>
                  </a:outerShdw>
                </a:effectLst>
                <a:latin typeface="Arial" charset="0"/>
              </a:rPr>
              <a:t>CMZ leader coordinates and develops templates, then creates RUSLE2 export by CMZ and sends export file to database manager</a:t>
            </a:r>
          </a:p>
        </p:txBody>
      </p:sp>
      <p:sp>
        <p:nvSpPr>
          <p:cNvPr id="11275" name="Text Box 11"/>
          <p:cNvSpPr txBox="1">
            <a:spLocks noChangeArrowheads="1"/>
          </p:cNvSpPr>
          <p:nvPr/>
        </p:nvSpPr>
        <p:spPr bwMode="auto">
          <a:xfrm>
            <a:off x="6553200" y="266700"/>
            <a:ext cx="2286000" cy="2123658"/>
          </a:xfrm>
          <a:prstGeom prst="rect">
            <a:avLst/>
          </a:prstGeom>
          <a:solidFill>
            <a:schemeClr val="bg1"/>
          </a:solidFill>
          <a:ln w="19050">
            <a:solidFill>
              <a:schemeClr val="tx1"/>
            </a:solidFill>
            <a:miter lim="800000"/>
            <a:headEnd/>
            <a:tailEnd/>
          </a:ln>
          <a:effectLst/>
        </p:spPr>
        <p:txBody>
          <a:bodyPr lIns="45720" rIns="45720">
            <a:spAutoFit/>
          </a:bodyPr>
          <a:lstStyle/>
          <a:p>
            <a:pPr algn="ctr">
              <a:spcBef>
                <a:spcPct val="50000"/>
              </a:spcBef>
              <a:defRPr/>
            </a:pPr>
            <a:r>
              <a:rPr lang="en-US" sz="1200" b="1" dirty="0">
                <a:effectLst>
                  <a:outerShdw blurRad="38100" dist="38100" dir="2700000" algn="tl">
                    <a:srgbClr val="C0C0C0"/>
                  </a:outerShdw>
                </a:effectLst>
                <a:latin typeface="Arial" charset="0"/>
              </a:rPr>
              <a:t>Operations Data</a:t>
            </a:r>
          </a:p>
          <a:p>
            <a:pPr algn="ctr">
              <a:spcBef>
                <a:spcPct val="50000"/>
              </a:spcBef>
              <a:defRPr/>
            </a:pPr>
            <a:r>
              <a:rPr lang="en-US" sz="1200" b="1" dirty="0">
                <a:effectLst>
                  <a:outerShdw blurRad="38100" dist="38100" dir="2700000" algn="tl">
                    <a:srgbClr val="C0C0C0"/>
                  </a:outerShdw>
                </a:effectLst>
                <a:latin typeface="Arial" charset="0"/>
              </a:rPr>
              <a:t>Vegetation Data</a:t>
            </a:r>
          </a:p>
          <a:p>
            <a:pPr algn="ctr">
              <a:spcBef>
                <a:spcPct val="50000"/>
              </a:spcBef>
              <a:defRPr/>
            </a:pPr>
            <a:r>
              <a:rPr lang="en-US" sz="1200" b="1" dirty="0">
                <a:effectLst>
                  <a:outerShdw blurRad="38100" dist="38100" dir="2700000" algn="tl">
                    <a:srgbClr val="C0C0C0"/>
                  </a:outerShdw>
                </a:effectLst>
                <a:latin typeface="Arial" charset="0"/>
              </a:rPr>
              <a:t>Residue Data</a:t>
            </a:r>
          </a:p>
          <a:p>
            <a:pPr algn="ctr">
              <a:spcBef>
                <a:spcPct val="50000"/>
              </a:spcBef>
              <a:defRPr/>
            </a:pPr>
            <a:r>
              <a:rPr lang="en-US" sz="1200" b="1" dirty="0">
                <a:effectLst>
                  <a:outerShdw blurRad="38100" dist="38100" dir="2700000" algn="tl">
                    <a:srgbClr val="C0C0C0"/>
                  </a:outerShdw>
                </a:effectLst>
                <a:latin typeface="Arial" charset="0"/>
              </a:rPr>
              <a:t>Practices</a:t>
            </a:r>
          </a:p>
          <a:p>
            <a:pPr>
              <a:spcBef>
                <a:spcPct val="50000"/>
              </a:spcBef>
              <a:defRPr/>
            </a:pPr>
            <a:r>
              <a:rPr lang="en-US" sz="1200" b="1" dirty="0">
                <a:effectLst>
                  <a:outerShdw blurRad="38100" dist="38100" dir="2700000" algn="tl">
                    <a:srgbClr val="C0C0C0"/>
                  </a:outerShdw>
                </a:effectLst>
                <a:latin typeface="Arial" charset="0"/>
              </a:rPr>
              <a:t>Developed by:</a:t>
            </a:r>
          </a:p>
          <a:p>
            <a:pPr>
              <a:spcBef>
                <a:spcPct val="50000"/>
              </a:spcBef>
              <a:defRPr/>
            </a:pPr>
            <a:r>
              <a:rPr lang="en-US" sz="1200" b="1" dirty="0">
                <a:effectLst>
                  <a:outerShdw blurRad="38100" dist="38100" dir="2700000" algn="tl">
                    <a:srgbClr val="C0C0C0"/>
                  </a:outerShdw>
                </a:effectLst>
                <a:latin typeface="Arial" charset="0"/>
              </a:rPr>
              <a:t>Database Manager:  </a:t>
            </a:r>
            <a:r>
              <a:rPr lang="en-US" sz="1200" b="1" dirty="0" smtClean="0">
                <a:effectLst>
                  <a:outerShdw blurRad="38100" dist="38100" dir="2700000" algn="tl">
                    <a:srgbClr val="C0C0C0"/>
                  </a:outerShdw>
                </a:effectLst>
                <a:latin typeface="Arial" charset="0"/>
              </a:rPr>
              <a:t>Linda Scheffe</a:t>
            </a:r>
            <a:endParaRPr lang="en-US" sz="1200" b="1" dirty="0">
              <a:effectLst>
                <a:outerShdw blurRad="38100" dist="38100" dir="2700000" algn="tl">
                  <a:srgbClr val="C0C0C0"/>
                </a:outerShdw>
              </a:effectLst>
              <a:latin typeface="Arial" charset="0"/>
            </a:endParaRPr>
          </a:p>
          <a:p>
            <a:pPr>
              <a:spcBef>
                <a:spcPct val="50000"/>
              </a:spcBef>
              <a:defRPr/>
            </a:pPr>
            <a:r>
              <a:rPr lang="en-US" sz="1200" b="1" dirty="0" smtClean="0">
                <a:effectLst>
                  <a:outerShdw blurRad="38100" dist="38100" dir="2700000" algn="tl">
                    <a:srgbClr val="C0C0C0"/>
                  </a:outerShdw>
                </a:effectLst>
                <a:latin typeface="Arial" charset="0"/>
              </a:rPr>
              <a:t>Science Lead:  Giulio Ferruzzi</a:t>
            </a:r>
            <a:endParaRPr lang="en-US" sz="1200" b="1" dirty="0">
              <a:effectLst>
                <a:outerShdw blurRad="38100" dist="38100" dir="2700000" algn="tl">
                  <a:srgbClr val="C0C0C0"/>
                </a:outerShdw>
              </a:effectLst>
              <a:latin typeface="Arial" charset="0"/>
            </a:endParaRPr>
          </a:p>
        </p:txBody>
      </p:sp>
      <p:sp>
        <p:nvSpPr>
          <p:cNvPr id="11276" name="Text Box 12"/>
          <p:cNvSpPr txBox="1">
            <a:spLocks noChangeArrowheads="1"/>
          </p:cNvSpPr>
          <p:nvPr/>
        </p:nvSpPr>
        <p:spPr bwMode="auto">
          <a:xfrm>
            <a:off x="228600" y="4203700"/>
            <a:ext cx="3505200" cy="2131353"/>
          </a:xfrm>
          <a:prstGeom prst="rect">
            <a:avLst/>
          </a:prstGeom>
          <a:solidFill>
            <a:schemeClr val="bg1"/>
          </a:solidFill>
          <a:ln w="38100">
            <a:solidFill>
              <a:srgbClr val="CC3300"/>
            </a:solidFill>
            <a:miter lim="800000"/>
            <a:headEnd/>
            <a:tailEnd/>
          </a:ln>
          <a:effectLst/>
        </p:spPr>
        <p:txBody>
          <a:bodyPr>
            <a:spAutoFit/>
          </a:bodyPr>
          <a:lstStyle/>
          <a:p>
            <a:pPr algn="ctr">
              <a:spcBef>
                <a:spcPct val="50000"/>
              </a:spcBef>
              <a:defRPr/>
            </a:pPr>
            <a:r>
              <a:rPr lang="en-US" sz="1400" b="1" dirty="0">
                <a:effectLst>
                  <a:outerShdw blurRad="38100" dist="38100" dir="2700000" algn="tl">
                    <a:srgbClr val="C0C0C0"/>
                  </a:outerShdw>
                </a:effectLst>
                <a:latin typeface="Arial" charset="0"/>
              </a:rPr>
              <a:t>RUSLE2 Website</a:t>
            </a:r>
          </a:p>
          <a:p>
            <a:pPr algn="ctr">
              <a:spcBef>
                <a:spcPct val="50000"/>
              </a:spcBef>
              <a:defRPr/>
            </a:pPr>
            <a:r>
              <a:rPr lang="en-US" sz="900" b="1" dirty="0">
                <a:solidFill>
                  <a:schemeClr val="accent2"/>
                </a:solidFill>
                <a:latin typeface="Times New Roman" charset="0"/>
              </a:rPr>
              <a:t>http://fargo.nserl.purdue.edu/rusle2_dataweb/RUSLE2_Index.htm</a:t>
            </a:r>
            <a:endParaRPr lang="en-US" b="1" dirty="0">
              <a:effectLst>
                <a:outerShdw blurRad="38100" dist="38100" dir="2700000" algn="tl">
                  <a:srgbClr val="C0C0C0"/>
                </a:outerShdw>
              </a:effectLst>
              <a:latin typeface="Arial" charset="0"/>
            </a:endParaRPr>
          </a:p>
          <a:p>
            <a:pPr>
              <a:spcBef>
                <a:spcPct val="50000"/>
              </a:spcBef>
              <a:buFontTx/>
              <a:buChar char="•"/>
              <a:defRPr/>
            </a:pPr>
            <a:r>
              <a:rPr lang="en-US" sz="900" b="1" dirty="0">
                <a:effectLst>
                  <a:outerShdw blurRad="38100" dist="38100" dir="2700000" algn="tl">
                    <a:srgbClr val="C0C0C0"/>
                  </a:outerShdw>
                </a:effectLst>
                <a:latin typeface="Arial" charset="0"/>
              </a:rPr>
              <a:t>  </a:t>
            </a:r>
            <a:r>
              <a:rPr lang="en-US" sz="1000" b="1" dirty="0">
                <a:effectLst>
                  <a:outerShdw blurRad="38100" dist="38100" dir="2700000" algn="tl">
                    <a:srgbClr val="C0C0C0"/>
                  </a:outerShdw>
                </a:effectLst>
                <a:latin typeface="Arial" charset="0"/>
              </a:rPr>
              <a:t>RUSLE2 Download (Install file)</a:t>
            </a:r>
          </a:p>
          <a:p>
            <a:pPr>
              <a:spcBef>
                <a:spcPct val="50000"/>
              </a:spcBef>
              <a:buFontTx/>
              <a:buChar char="•"/>
              <a:defRPr/>
            </a:pPr>
            <a:r>
              <a:rPr lang="en-US" sz="1000" b="1" dirty="0">
                <a:effectLst>
                  <a:outerShdw blurRad="38100" dist="38100" dir="2700000" algn="tl">
                    <a:srgbClr val="C0C0C0"/>
                  </a:outerShdw>
                </a:effectLst>
                <a:latin typeface="Arial" charset="0"/>
              </a:rPr>
              <a:t>  Base NRCS Database (No soils, climate or management)</a:t>
            </a:r>
          </a:p>
          <a:p>
            <a:pPr>
              <a:spcBef>
                <a:spcPct val="50000"/>
              </a:spcBef>
              <a:buFontTx/>
              <a:buChar char="•"/>
              <a:defRPr/>
            </a:pPr>
            <a:r>
              <a:rPr lang="en-US" sz="1000" b="1" dirty="0">
                <a:effectLst>
                  <a:outerShdw blurRad="38100" dist="38100" dir="2700000" algn="tl">
                    <a:srgbClr val="C0C0C0"/>
                  </a:outerShdw>
                </a:effectLst>
                <a:latin typeface="Arial" charset="0"/>
              </a:rPr>
              <a:t>  Soils by County - 2600 +/- files</a:t>
            </a:r>
          </a:p>
          <a:p>
            <a:pPr>
              <a:spcBef>
                <a:spcPct val="50000"/>
              </a:spcBef>
              <a:buFontTx/>
              <a:buChar char="•"/>
              <a:defRPr/>
            </a:pPr>
            <a:r>
              <a:rPr lang="en-US" sz="1000" b="1" dirty="0">
                <a:effectLst>
                  <a:outerShdw blurRad="38100" dist="38100" dir="2700000" algn="tl">
                    <a:srgbClr val="C0C0C0"/>
                  </a:outerShdw>
                </a:effectLst>
                <a:latin typeface="Arial" charset="0"/>
              </a:rPr>
              <a:t>  Climate Data - 50 State files</a:t>
            </a:r>
          </a:p>
          <a:p>
            <a:pPr>
              <a:spcBef>
                <a:spcPct val="50000"/>
              </a:spcBef>
              <a:buFontTx/>
              <a:buChar char="•"/>
              <a:defRPr/>
            </a:pPr>
            <a:r>
              <a:rPr lang="en-US" sz="1000" b="1" dirty="0">
                <a:effectLst>
                  <a:outerShdw blurRad="38100" dist="38100" dir="2700000" algn="tl">
                    <a:srgbClr val="C0C0C0"/>
                  </a:outerShdw>
                </a:effectLst>
                <a:latin typeface="Arial" charset="0"/>
              </a:rPr>
              <a:t>  Management Templates - </a:t>
            </a:r>
            <a:r>
              <a:rPr lang="en-US" sz="1000" b="1" dirty="0" smtClean="0">
                <a:effectLst>
                  <a:outerShdw blurRad="38100" dist="38100" dir="2700000" algn="tl">
                    <a:srgbClr val="C0C0C0"/>
                  </a:outerShdw>
                </a:effectLst>
                <a:latin typeface="Arial" charset="0"/>
              </a:rPr>
              <a:t>78 </a:t>
            </a:r>
            <a:r>
              <a:rPr lang="en-US" sz="1000" b="1" dirty="0">
                <a:effectLst>
                  <a:outerShdw blurRad="38100" dist="38100" dir="2700000" algn="tl">
                    <a:srgbClr val="C0C0C0"/>
                  </a:outerShdw>
                </a:effectLst>
                <a:latin typeface="Arial" charset="0"/>
              </a:rPr>
              <a:t>CMZ files</a:t>
            </a:r>
          </a:p>
          <a:p>
            <a:pPr>
              <a:spcBef>
                <a:spcPct val="100000"/>
              </a:spcBef>
              <a:defRPr/>
            </a:pPr>
            <a:r>
              <a:rPr lang="en-US" sz="1000" b="1" dirty="0">
                <a:effectLst>
                  <a:outerShdw blurRad="38100" dist="38100" dir="2700000" algn="tl">
                    <a:srgbClr val="C0C0C0"/>
                  </a:outerShdw>
                </a:effectLst>
                <a:latin typeface="Arial" charset="0"/>
              </a:rPr>
              <a:t>(Will eventually migrate to Data Warehouse</a:t>
            </a:r>
            <a:r>
              <a:rPr lang="en-US" sz="900" b="1" dirty="0">
                <a:effectLst>
                  <a:outerShdw blurRad="38100" dist="38100" dir="2700000" algn="tl">
                    <a:srgbClr val="C0C0C0"/>
                  </a:outerShdw>
                </a:effectLst>
                <a:latin typeface="Arial" charset="0"/>
              </a:rPr>
              <a:t>)</a:t>
            </a:r>
          </a:p>
        </p:txBody>
      </p:sp>
      <p:sp>
        <p:nvSpPr>
          <p:cNvPr id="11277" name="Text Box 13"/>
          <p:cNvSpPr txBox="1">
            <a:spLocks noChangeArrowheads="1"/>
          </p:cNvSpPr>
          <p:nvPr/>
        </p:nvSpPr>
        <p:spPr bwMode="auto">
          <a:xfrm>
            <a:off x="4648200" y="3817938"/>
            <a:ext cx="4191000" cy="2459037"/>
          </a:xfrm>
          <a:prstGeom prst="rect">
            <a:avLst/>
          </a:prstGeom>
          <a:solidFill>
            <a:schemeClr val="bg1">
              <a:alpha val="0"/>
            </a:schemeClr>
          </a:solidFill>
          <a:ln w="38100">
            <a:solidFill>
              <a:srgbClr val="CC3300"/>
            </a:solidFill>
            <a:miter lim="800000"/>
            <a:headEnd/>
            <a:tailEnd/>
          </a:ln>
          <a:effectLst/>
        </p:spPr>
        <p:txBody>
          <a:bodyPr>
            <a:spAutoFit/>
          </a:bodyPr>
          <a:lstStyle/>
          <a:p>
            <a:pPr algn="ctr">
              <a:spcBef>
                <a:spcPct val="50000"/>
              </a:spcBef>
              <a:defRPr/>
            </a:pPr>
            <a:r>
              <a:rPr lang="en-US" sz="1400" b="1" dirty="0">
                <a:solidFill>
                  <a:schemeClr val="bg2"/>
                </a:solidFill>
                <a:effectLst>
                  <a:outerShdw blurRad="38100" dist="38100" dir="2700000" algn="tl">
                    <a:srgbClr val="C0C0C0"/>
                  </a:outerShdw>
                </a:effectLst>
                <a:latin typeface="Arial" charset="0"/>
              </a:rPr>
              <a:t>Field Office Computer or private RUSLE2 user</a:t>
            </a:r>
          </a:p>
          <a:p>
            <a:pPr>
              <a:spcBef>
                <a:spcPct val="50000"/>
              </a:spcBef>
              <a:buFontTx/>
              <a:buChar char="•"/>
              <a:defRPr/>
            </a:pPr>
            <a:r>
              <a:rPr lang="en-US" sz="900" b="1" dirty="0">
                <a:solidFill>
                  <a:schemeClr val="bg2"/>
                </a:solidFill>
                <a:effectLst>
                  <a:outerShdw blurRad="38100" dist="38100" dir="2700000" algn="tl">
                    <a:srgbClr val="C0C0C0"/>
                  </a:outerShdw>
                </a:effectLst>
                <a:latin typeface="Arial" charset="0"/>
              </a:rPr>
              <a:t>  Install RUSLE2 Program</a:t>
            </a:r>
          </a:p>
          <a:p>
            <a:pPr>
              <a:spcBef>
                <a:spcPct val="50000"/>
              </a:spcBef>
              <a:buFontTx/>
              <a:buChar char="•"/>
              <a:defRPr/>
            </a:pPr>
            <a:r>
              <a:rPr lang="en-US" sz="900" b="1" dirty="0">
                <a:solidFill>
                  <a:schemeClr val="bg2"/>
                </a:solidFill>
                <a:effectLst>
                  <a:outerShdw blurRad="38100" dist="38100" dir="2700000" algn="tl">
                    <a:srgbClr val="C0C0C0"/>
                  </a:outerShdw>
                </a:effectLst>
                <a:latin typeface="Arial" charset="0"/>
              </a:rPr>
              <a:t>  Customize the Base NRCS Database </a:t>
            </a:r>
          </a:p>
          <a:p>
            <a:pPr marL="228600" lvl="1" indent="114300">
              <a:spcBef>
                <a:spcPct val="50000"/>
              </a:spcBef>
              <a:buFontTx/>
              <a:buChar char="•"/>
              <a:defRPr/>
            </a:pPr>
            <a:r>
              <a:rPr lang="en-US" sz="900" b="1" dirty="0">
                <a:solidFill>
                  <a:schemeClr val="bg2"/>
                </a:solidFill>
                <a:effectLst>
                  <a:outerShdw blurRad="38100" dist="38100" dir="2700000" algn="tl">
                    <a:srgbClr val="C0C0C0"/>
                  </a:outerShdw>
                </a:effectLst>
                <a:latin typeface="Arial" charset="0"/>
              </a:rPr>
              <a:t>Copy the necessary files and import into base database</a:t>
            </a:r>
          </a:p>
          <a:p>
            <a:pPr marL="228600" lvl="1" indent="114300">
              <a:spcBef>
                <a:spcPct val="50000"/>
              </a:spcBef>
              <a:buClr>
                <a:srgbClr val="CC3300"/>
              </a:buClr>
              <a:buSzPct val="120000"/>
              <a:buFont typeface="CommonBullets" pitchFamily="34" charset="2"/>
              <a:buNone/>
              <a:defRPr/>
            </a:pPr>
            <a:r>
              <a:rPr lang="en-US" sz="900" b="1" dirty="0">
                <a:solidFill>
                  <a:schemeClr val="bg2"/>
                </a:solidFill>
                <a:effectLst>
                  <a:outerShdw blurRad="38100" dist="38100" dir="2700000" algn="tl">
                    <a:srgbClr val="C0C0C0"/>
                  </a:outerShdw>
                </a:effectLst>
                <a:latin typeface="Arial" charset="0"/>
              </a:rPr>
              <a:t>-   xyz County Soils * </a:t>
            </a:r>
          </a:p>
          <a:p>
            <a:pPr marL="228600" lvl="1" indent="114300">
              <a:spcBef>
                <a:spcPct val="50000"/>
              </a:spcBef>
              <a:buClr>
                <a:srgbClr val="CC3300"/>
              </a:buClr>
              <a:buSzPct val="120000"/>
              <a:buFont typeface="CommonBullets" pitchFamily="34" charset="2"/>
              <a:buNone/>
              <a:defRPr/>
            </a:pPr>
            <a:r>
              <a:rPr lang="en-US" sz="900" b="1" dirty="0">
                <a:solidFill>
                  <a:schemeClr val="bg2"/>
                </a:solidFill>
                <a:effectLst>
                  <a:outerShdw blurRad="38100" dist="38100" dir="2700000" algn="tl">
                    <a:srgbClr val="C0C0C0"/>
                  </a:outerShdw>
                </a:effectLst>
                <a:latin typeface="Arial" charset="0"/>
              </a:rPr>
              <a:t>-   State Climate * </a:t>
            </a:r>
          </a:p>
          <a:p>
            <a:pPr marL="228600" lvl="1" indent="114300">
              <a:spcBef>
                <a:spcPct val="50000"/>
              </a:spcBef>
              <a:buClr>
                <a:srgbClr val="CC3300"/>
              </a:buClr>
              <a:buSzPct val="120000"/>
              <a:buFont typeface="CommonBullets" pitchFamily="34" charset="2"/>
              <a:buNone/>
              <a:defRPr/>
            </a:pPr>
            <a:r>
              <a:rPr lang="en-US" sz="900" b="1" dirty="0">
                <a:solidFill>
                  <a:schemeClr val="bg2"/>
                </a:solidFill>
                <a:effectLst>
                  <a:outerShdw blurRad="38100" dist="38100" dir="2700000" algn="tl">
                    <a:srgbClr val="C0C0C0"/>
                  </a:outerShdw>
                </a:effectLst>
                <a:latin typeface="Arial" charset="0"/>
              </a:rPr>
              <a:t>-   CMZ Templates**</a:t>
            </a:r>
          </a:p>
          <a:p>
            <a:pPr marL="685800" lvl="2" indent="-171450">
              <a:spcBef>
                <a:spcPct val="50000"/>
              </a:spcBef>
              <a:defRPr/>
            </a:pPr>
            <a:r>
              <a:rPr lang="en-US" sz="900" b="1" dirty="0">
                <a:solidFill>
                  <a:schemeClr val="bg2"/>
                </a:solidFill>
                <a:effectLst>
                  <a:outerShdw blurRad="38100" dist="38100" dir="2700000" algn="tl">
                    <a:srgbClr val="C0C0C0"/>
                  </a:outerShdw>
                </a:effectLst>
                <a:latin typeface="Arial" charset="0"/>
              </a:rPr>
              <a:t>a:  Single Year **</a:t>
            </a:r>
          </a:p>
          <a:p>
            <a:pPr marL="685800" lvl="2" indent="-171450">
              <a:spcBef>
                <a:spcPct val="50000"/>
              </a:spcBef>
              <a:defRPr/>
            </a:pPr>
            <a:r>
              <a:rPr lang="en-US" sz="900" b="1" dirty="0">
                <a:solidFill>
                  <a:schemeClr val="bg2"/>
                </a:solidFill>
                <a:effectLst>
                  <a:outerShdw blurRad="38100" dist="38100" dir="2700000" algn="tl">
                    <a:srgbClr val="C0C0C0"/>
                  </a:outerShdw>
                </a:effectLst>
                <a:latin typeface="Arial" charset="0"/>
              </a:rPr>
              <a:t>b:  Multi-Year **</a:t>
            </a:r>
          </a:p>
          <a:p>
            <a:pPr marL="685800" lvl="2" indent="-171450">
              <a:spcBef>
                <a:spcPct val="50000"/>
              </a:spcBef>
              <a:defRPr/>
            </a:pPr>
            <a:r>
              <a:rPr lang="en-US" sz="900" b="1" dirty="0">
                <a:solidFill>
                  <a:schemeClr val="bg2"/>
                </a:solidFill>
                <a:effectLst>
                  <a:outerShdw blurRad="38100" dist="38100" dir="2700000" algn="tl">
                    <a:srgbClr val="C0C0C0"/>
                  </a:outerShdw>
                </a:effectLst>
                <a:latin typeface="Arial" charset="0"/>
              </a:rPr>
              <a:t>c:  FO created Management “Records” (RWCD permissions at FO level); possibly use State policy to manage development at the FO level</a:t>
            </a:r>
          </a:p>
        </p:txBody>
      </p:sp>
      <p:sp>
        <p:nvSpPr>
          <p:cNvPr id="8206" name="Rectangle 14"/>
          <p:cNvSpPr>
            <a:spLocks noChangeArrowheads="1"/>
          </p:cNvSpPr>
          <p:nvPr/>
        </p:nvSpPr>
        <p:spPr bwMode="auto">
          <a:xfrm>
            <a:off x="4735513" y="2722563"/>
            <a:ext cx="4184650" cy="647700"/>
          </a:xfrm>
          <a:prstGeom prst="rect">
            <a:avLst/>
          </a:prstGeom>
          <a:noFill/>
          <a:ln>
            <a:noFill/>
          </a:ln>
          <a:effectLst>
            <a:outerShdw dist="35921" dir="2700000" algn="ctr" rotWithShape="0">
              <a:srgbClr val="DDDDDD"/>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000" dirty="0">
                <a:solidFill>
                  <a:srgbClr val="CC3300"/>
                </a:solidFill>
                <a:latin typeface="Arial Black" panose="020B0A04020102020204" pitchFamily="34" charset="0"/>
              </a:rPr>
              <a:t>RUSLE2 Data Flow</a:t>
            </a:r>
          </a:p>
        </p:txBody>
      </p:sp>
      <p:sp>
        <p:nvSpPr>
          <p:cNvPr id="11279" name="Text Box 15"/>
          <p:cNvSpPr txBox="1">
            <a:spLocks noChangeArrowheads="1"/>
          </p:cNvSpPr>
          <p:nvPr/>
        </p:nvSpPr>
        <p:spPr bwMode="auto">
          <a:xfrm>
            <a:off x="5429250" y="6318250"/>
            <a:ext cx="3538148" cy="507831"/>
          </a:xfrm>
          <a:prstGeom prst="rect">
            <a:avLst/>
          </a:prstGeom>
          <a:noFill/>
          <a:ln w="9525">
            <a:noFill/>
            <a:miter lim="800000"/>
            <a:headEnd/>
            <a:tailEnd/>
          </a:ln>
          <a:effectLst/>
        </p:spPr>
        <p:txBody>
          <a:bodyPr wrap="none">
            <a:spAutoFit/>
          </a:bodyPr>
          <a:lstStyle/>
          <a:p>
            <a:pPr>
              <a:defRPr/>
            </a:pPr>
            <a:r>
              <a:rPr lang="en-US" sz="900" b="1" dirty="0">
                <a:solidFill>
                  <a:schemeClr val="bg2"/>
                </a:solidFill>
                <a:effectLst>
                  <a:outerShdw blurRad="38100" dist="38100" dir="2700000" algn="tl">
                    <a:srgbClr val="C0C0C0"/>
                  </a:outerShdw>
                </a:effectLst>
                <a:latin typeface="Arial" charset="0"/>
              </a:rPr>
              <a:t>*   State Agronomist can read,  copy, and delete (R-CD)</a:t>
            </a:r>
          </a:p>
          <a:p>
            <a:pPr>
              <a:defRPr/>
            </a:pPr>
            <a:r>
              <a:rPr lang="en-US" sz="900" b="1" dirty="0">
                <a:solidFill>
                  <a:schemeClr val="bg2"/>
                </a:solidFill>
                <a:effectLst>
                  <a:outerShdw blurRad="38100" dist="38100" dir="2700000" algn="tl">
                    <a:srgbClr val="C0C0C0"/>
                  </a:outerShdw>
                </a:effectLst>
                <a:latin typeface="Arial" charset="0"/>
              </a:rPr>
              <a:t>Read only at the FO Level  (R---), RWCD for State Agronomist</a:t>
            </a:r>
          </a:p>
          <a:p>
            <a:pPr>
              <a:defRPr/>
            </a:pPr>
            <a:r>
              <a:rPr lang="en-US" sz="900" b="1" dirty="0">
                <a:solidFill>
                  <a:schemeClr val="bg2"/>
                </a:solidFill>
                <a:effectLst>
                  <a:outerShdw blurRad="38100" dist="38100" dir="2700000" algn="tl">
                    <a:srgbClr val="C0C0C0"/>
                  </a:outerShdw>
                </a:effectLst>
                <a:latin typeface="Arial" charset="0"/>
              </a:rPr>
              <a:t>** State </a:t>
            </a:r>
            <a:r>
              <a:rPr lang="en-US" sz="900" b="1" dirty="0" err="1">
                <a:solidFill>
                  <a:schemeClr val="bg2"/>
                </a:solidFill>
                <a:effectLst>
                  <a:outerShdw blurRad="38100" dist="38100" dir="2700000" algn="tl">
                    <a:srgbClr val="C0C0C0"/>
                  </a:outerShdw>
                </a:effectLst>
                <a:latin typeface="Arial" charset="0"/>
              </a:rPr>
              <a:t>Agron</a:t>
            </a:r>
            <a:r>
              <a:rPr lang="en-US" sz="900" b="1" dirty="0">
                <a:solidFill>
                  <a:schemeClr val="bg2"/>
                </a:solidFill>
                <a:effectLst>
                  <a:outerShdw blurRad="38100" dist="38100" dir="2700000" algn="tl">
                    <a:srgbClr val="C0C0C0"/>
                  </a:outerShdw>
                </a:effectLst>
                <a:latin typeface="Arial" charset="0"/>
              </a:rPr>
              <a:t> RWCD, Read only at the FO Level  (R---) </a:t>
            </a:r>
          </a:p>
        </p:txBody>
      </p:sp>
      <p:sp>
        <p:nvSpPr>
          <p:cNvPr id="8208" name="Freeform 16"/>
          <p:cNvSpPr>
            <a:spLocks/>
          </p:cNvSpPr>
          <p:nvPr/>
        </p:nvSpPr>
        <p:spPr bwMode="auto">
          <a:xfrm>
            <a:off x="2165350" y="4298950"/>
            <a:ext cx="2660650" cy="762000"/>
          </a:xfrm>
          <a:custGeom>
            <a:avLst/>
            <a:gdLst>
              <a:gd name="T0" fmla="*/ 0 w 1676"/>
              <a:gd name="T1" fmla="*/ 2147483646 h 480"/>
              <a:gd name="T2" fmla="*/ 2147483646 w 1676"/>
              <a:gd name="T3" fmla="*/ 2147483646 h 480"/>
              <a:gd name="T4" fmla="*/ 2147483646 w 1676"/>
              <a:gd name="T5" fmla="*/ 0 h 480"/>
              <a:gd name="T6" fmla="*/ 0 60000 65536"/>
              <a:gd name="T7" fmla="*/ 0 60000 65536"/>
              <a:gd name="T8" fmla="*/ 0 60000 65536"/>
              <a:gd name="T9" fmla="*/ 0 w 1676"/>
              <a:gd name="T10" fmla="*/ 0 h 480"/>
              <a:gd name="T11" fmla="*/ 1676 w 1676"/>
              <a:gd name="T12" fmla="*/ 480 h 480"/>
            </a:gdLst>
            <a:ahLst/>
            <a:cxnLst>
              <a:cxn ang="T6">
                <a:pos x="T0" y="T1"/>
              </a:cxn>
              <a:cxn ang="T7">
                <a:pos x="T2" y="T3"/>
              </a:cxn>
              <a:cxn ang="T8">
                <a:pos x="T4" y="T5"/>
              </a:cxn>
            </a:cxnLst>
            <a:rect l="T9" t="T10" r="T11" b="T12"/>
            <a:pathLst>
              <a:path w="1676" h="480">
                <a:moveTo>
                  <a:pt x="0" y="480"/>
                </a:moveTo>
                <a:lnTo>
                  <a:pt x="1276" y="480"/>
                </a:lnTo>
                <a:lnTo>
                  <a:pt x="1676" y="0"/>
                </a:lnTo>
              </a:path>
            </a:pathLst>
          </a:custGeom>
          <a:noFill/>
          <a:ln w="12700" cmpd="sng">
            <a:solidFill>
              <a:srgbClr val="CC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9" name="Freeform 17"/>
          <p:cNvSpPr>
            <a:spLocks/>
          </p:cNvSpPr>
          <p:nvPr/>
        </p:nvSpPr>
        <p:spPr bwMode="auto">
          <a:xfrm>
            <a:off x="3562350" y="4508500"/>
            <a:ext cx="1282700" cy="755650"/>
          </a:xfrm>
          <a:custGeom>
            <a:avLst/>
            <a:gdLst>
              <a:gd name="T0" fmla="*/ 0 w 808"/>
              <a:gd name="T1" fmla="*/ 2147483646 h 476"/>
              <a:gd name="T2" fmla="*/ 2147483646 w 808"/>
              <a:gd name="T3" fmla="*/ 2147483646 h 476"/>
              <a:gd name="T4" fmla="*/ 2147483646 w 808"/>
              <a:gd name="T5" fmla="*/ 0 h 476"/>
              <a:gd name="T6" fmla="*/ 0 60000 65536"/>
              <a:gd name="T7" fmla="*/ 0 60000 65536"/>
              <a:gd name="T8" fmla="*/ 0 60000 65536"/>
              <a:gd name="T9" fmla="*/ 0 w 808"/>
              <a:gd name="T10" fmla="*/ 0 h 476"/>
              <a:gd name="T11" fmla="*/ 808 w 808"/>
              <a:gd name="T12" fmla="*/ 476 h 476"/>
            </a:gdLst>
            <a:ahLst/>
            <a:cxnLst>
              <a:cxn ang="T6">
                <a:pos x="T0" y="T1"/>
              </a:cxn>
              <a:cxn ang="T7">
                <a:pos x="T2" y="T3"/>
              </a:cxn>
              <a:cxn ang="T8">
                <a:pos x="T4" y="T5"/>
              </a:cxn>
            </a:cxnLst>
            <a:rect l="T9" t="T10" r="T11" b="T12"/>
            <a:pathLst>
              <a:path w="808" h="476">
                <a:moveTo>
                  <a:pt x="0" y="476"/>
                </a:moveTo>
                <a:lnTo>
                  <a:pt x="400" y="476"/>
                </a:lnTo>
                <a:lnTo>
                  <a:pt x="808" y="0"/>
                </a:lnTo>
              </a:path>
            </a:pathLst>
          </a:custGeom>
          <a:noFill/>
          <a:ln w="12700" cmpd="sng">
            <a:solidFill>
              <a:srgbClr val="CC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0" name="Freeform 18"/>
          <p:cNvSpPr>
            <a:spLocks/>
          </p:cNvSpPr>
          <p:nvPr/>
        </p:nvSpPr>
        <p:spPr bwMode="auto">
          <a:xfrm>
            <a:off x="2146300" y="4921250"/>
            <a:ext cx="3048000" cy="552450"/>
          </a:xfrm>
          <a:custGeom>
            <a:avLst/>
            <a:gdLst>
              <a:gd name="T0" fmla="*/ 0 w 1920"/>
              <a:gd name="T1" fmla="*/ 2147483646 h 348"/>
              <a:gd name="T2" fmla="*/ 2147483646 w 1920"/>
              <a:gd name="T3" fmla="*/ 2147483646 h 348"/>
              <a:gd name="T4" fmla="*/ 2147483646 w 1920"/>
              <a:gd name="T5" fmla="*/ 0 h 348"/>
              <a:gd name="T6" fmla="*/ 0 60000 65536"/>
              <a:gd name="T7" fmla="*/ 0 60000 65536"/>
              <a:gd name="T8" fmla="*/ 0 60000 65536"/>
              <a:gd name="T9" fmla="*/ 0 w 1920"/>
              <a:gd name="T10" fmla="*/ 0 h 348"/>
              <a:gd name="T11" fmla="*/ 1920 w 1920"/>
              <a:gd name="T12" fmla="*/ 348 h 348"/>
            </a:gdLst>
            <a:ahLst/>
            <a:cxnLst>
              <a:cxn ang="T6">
                <a:pos x="T0" y="T1"/>
              </a:cxn>
              <a:cxn ang="T7">
                <a:pos x="T2" y="T3"/>
              </a:cxn>
              <a:cxn ang="T8">
                <a:pos x="T4" y="T5"/>
              </a:cxn>
            </a:cxnLst>
            <a:rect l="T9" t="T10" r="T11" b="T12"/>
            <a:pathLst>
              <a:path w="1920" h="348">
                <a:moveTo>
                  <a:pt x="0" y="348"/>
                </a:moveTo>
                <a:lnTo>
                  <a:pt x="1292" y="348"/>
                </a:lnTo>
                <a:lnTo>
                  <a:pt x="1920" y="0"/>
                </a:lnTo>
              </a:path>
            </a:pathLst>
          </a:custGeom>
          <a:noFill/>
          <a:ln w="12700" cmpd="sng">
            <a:solidFill>
              <a:srgbClr val="CC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1" name="Freeform 19"/>
          <p:cNvSpPr>
            <a:spLocks/>
          </p:cNvSpPr>
          <p:nvPr/>
        </p:nvSpPr>
        <p:spPr bwMode="auto">
          <a:xfrm>
            <a:off x="1993900" y="5118100"/>
            <a:ext cx="3213100" cy="565150"/>
          </a:xfrm>
          <a:custGeom>
            <a:avLst/>
            <a:gdLst>
              <a:gd name="T0" fmla="*/ 0 w 2024"/>
              <a:gd name="T1" fmla="*/ 2147483646 h 356"/>
              <a:gd name="T2" fmla="*/ 2147483646 w 2024"/>
              <a:gd name="T3" fmla="*/ 2147483646 h 356"/>
              <a:gd name="T4" fmla="*/ 2147483646 w 2024"/>
              <a:gd name="T5" fmla="*/ 0 h 356"/>
              <a:gd name="T6" fmla="*/ 0 60000 65536"/>
              <a:gd name="T7" fmla="*/ 0 60000 65536"/>
              <a:gd name="T8" fmla="*/ 0 60000 65536"/>
              <a:gd name="T9" fmla="*/ 0 w 2024"/>
              <a:gd name="T10" fmla="*/ 0 h 356"/>
              <a:gd name="T11" fmla="*/ 2024 w 2024"/>
              <a:gd name="T12" fmla="*/ 356 h 356"/>
            </a:gdLst>
            <a:ahLst/>
            <a:cxnLst>
              <a:cxn ang="T6">
                <a:pos x="T0" y="T1"/>
              </a:cxn>
              <a:cxn ang="T7">
                <a:pos x="T2" y="T3"/>
              </a:cxn>
              <a:cxn ang="T8">
                <a:pos x="T4" y="T5"/>
              </a:cxn>
            </a:cxnLst>
            <a:rect l="T9" t="T10" r="T11" b="T12"/>
            <a:pathLst>
              <a:path w="2024" h="356">
                <a:moveTo>
                  <a:pt x="0" y="356"/>
                </a:moveTo>
                <a:lnTo>
                  <a:pt x="1392" y="356"/>
                </a:lnTo>
                <a:lnTo>
                  <a:pt x="2024" y="0"/>
                </a:lnTo>
              </a:path>
            </a:pathLst>
          </a:custGeom>
          <a:noFill/>
          <a:ln w="12700" cmpd="sng">
            <a:solidFill>
              <a:srgbClr val="CC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2" name="Freeform 20"/>
          <p:cNvSpPr>
            <a:spLocks/>
          </p:cNvSpPr>
          <p:nvPr/>
        </p:nvSpPr>
        <p:spPr bwMode="auto">
          <a:xfrm>
            <a:off x="2578100" y="5321300"/>
            <a:ext cx="2635250" cy="558800"/>
          </a:xfrm>
          <a:custGeom>
            <a:avLst/>
            <a:gdLst>
              <a:gd name="T0" fmla="*/ 0 w 1660"/>
              <a:gd name="T1" fmla="*/ 2147483646 h 352"/>
              <a:gd name="T2" fmla="*/ 2147483646 w 1660"/>
              <a:gd name="T3" fmla="*/ 2147483646 h 352"/>
              <a:gd name="T4" fmla="*/ 2147483646 w 1660"/>
              <a:gd name="T5" fmla="*/ 0 h 352"/>
              <a:gd name="T6" fmla="*/ 0 60000 65536"/>
              <a:gd name="T7" fmla="*/ 0 60000 65536"/>
              <a:gd name="T8" fmla="*/ 0 60000 65536"/>
              <a:gd name="T9" fmla="*/ 0 w 1660"/>
              <a:gd name="T10" fmla="*/ 0 h 352"/>
              <a:gd name="T11" fmla="*/ 1660 w 1660"/>
              <a:gd name="T12" fmla="*/ 352 h 352"/>
            </a:gdLst>
            <a:ahLst/>
            <a:cxnLst>
              <a:cxn ang="T6">
                <a:pos x="T0" y="T1"/>
              </a:cxn>
              <a:cxn ang="T7">
                <a:pos x="T2" y="T3"/>
              </a:cxn>
              <a:cxn ang="T8">
                <a:pos x="T4" y="T5"/>
              </a:cxn>
            </a:cxnLst>
            <a:rect l="T9" t="T10" r="T11" b="T12"/>
            <a:pathLst>
              <a:path w="1660" h="352">
                <a:moveTo>
                  <a:pt x="0" y="352"/>
                </a:moveTo>
                <a:lnTo>
                  <a:pt x="1028" y="352"/>
                </a:lnTo>
                <a:lnTo>
                  <a:pt x="1660" y="0"/>
                </a:lnTo>
              </a:path>
            </a:pathLst>
          </a:custGeom>
          <a:noFill/>
          <a:ln w="12700" cmpd="sng">
            <a:solidFill>
              <a:srgbClr val="CC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 name="Text Box 7"/>
          <p:cNvSpPr txBox="1">
            <a:spLocks noChangeArrowheads="1"/>
          </p:cNvSpPr>
          <p:nvPr/>
        </p:nvSpPr>
        <p:spPr bwMode="auto">
          <a:xfrm>
            <a:off x="304800" y="266700"/>
            <a:ext cx="2362200" cy="1969770"/>
          </a:xfrm>
          <a:prstGeom prst="rect">
            <a:avLst/>
          </a:prstGeom>
          <a:solidFill>
            <a:schemeClr val="bg1"/>
          </a:solidFill>
          <a:ln w="19050">
            <a:solidFill>
              <a:schemeClr val="tx1"/>
            </a:solidFill>
            <a:miter lim="800000"/>
            <a:headEnd/>
            <a:tailEnd/>
          </a:ln>
          <a:effectLst/>
        </p:spPr>
        <p:txBody>
          <a:bodyPr wrap="square">
            <a:spAutoFit/>
          </a:bodyPr>
          <a:lstStyle/>
          <a:p>
            <a:pPr marL="114300" indent="-114300" algn="ctr">
              <a:spcBef>
                <a:spcPct val="50000"/>
              </a:spcBef>
              <a:defRPr/>
            </a:pPr>
            <a:r>
              <a:rPr lang="en-US" sz="1200" b="1" dirty="0">
                <a:effectLst>
                  <a:outerShdw blurRad="38100" dist="38100" dir="2700000" algn="tl">
                    <a:srgbClr val="C0C0C0"/>
                  </a:outerShdw>
                </a:effectLst>
                <a:latin typeface="Arial" charset="0"/>
              </a:rPr>
              <a:t>Soils Data</a:t>
            </a:r>
          </a:p>
          <a:p>
            <a:pPr marL="114300" indent="-114300">
              <a:spcBef>
                <a:spcPct val="50000"/>
              </a:spcBef>
              <a:defRPr/>
            </a:pPr>
            <a:r>
              <a:rPr lang="en-US" sz="1000" b="1" dirty="0">
                <a:effectLst>
                  <a:outerShdw blurRad="38100" dist="38100" dir="2700000" algn="tl">
                    <a:srgbClr val="C0C0C0"/>
                  </a:outerShdw>
                </a:effectLst>
                <a:latin typeface="Arial" charset="0"/>
              </a:rPr>
              <a:t>State Action:  *</a:t>
            </a:r>
          </a:p>
          <a:p>
            <a:pPr marL="114300" indent="-114300">
              <a:spcBef>
                <a:spcPct val="50000"/>
              </a:spcBef>
              <a:buFontTx/>
              <a:buChar char="•"/>
              <a:defRPr/>
            </a:pPr>
            <a:r>
              <a:rPr lang="en-US" sz="1000" b="1" dirty="0">
                <a:effectLst>
                  <a:outerShdw blurRad="38100" dist="38100" dir="2700000" algn="tl">
                    <a:srgbClr val="C0C0C0"/>
                  </a:outerShdw>
                </a:effectLst>
                <a:latin typeface="Arial" charset="0"/>
              </a:rPr>
              <a:t>NASIS SSURGO Downloads created for each county</a:t>
            </a:r>
          </a:p>
          <a:p>
            <a:pPr marL="114300" indent="-114300">
              <a:spcBef>
                <a:spcPct val="50000"/>
              </a:spcBef>
              <a:buFontTx/>
              <a:buChar char="•"/>
              <a:defRPr/>
            </a:pPr>
            <a:r>
              <a:rPr lang="en-US" sz="1000" b="1" dirty="0">
                <a:effectLst>
                  <a:outerShdw blurRad="38100" dist="38100" dir="2700000" algn="tl">
                    <a:srgbClr val="C0C0C0"/>
                  </a:outerShdw>
                </a:effectLst>
                <a:latin typeface="Arial" charset="0"/>
              </a:rPr>
              <a:t>State agronomist does RUSLE2 Import for each county from the SSURGO download files</a:t>
            </a:r>
          </a:p>
          <a:p>
            <a:pPr marL="114300" indent="-114300">
              <a:spcBef>
                <a:spcPct val="50000"/>
              </a:spcBef>
              <a:buFontTx/>
              <a:buChar char="•"/>
              <a:defRPr/>
            </a:pPr>
            <a:r>
              <a:rPr lang="en-US" sz="1000" b="1" dirty="0">
                <a:effectLst>
                  <a:outerShdw blurRad="38100" dist="38100" dir="2700000" algn="tl">
                    <a:srgbClr val="C0C0C0"/>
                  </a:outerShdw>
                </a:effectLst>
                <a:latin typeface="Arial" charset="0"/>
              </a:rPr>
              <a:t>State agronomist creates RUSLE2 Export file for each county and sends to database manager</a:t>
            </a:r>
          </a:p>
        </p:txBody>
      </p:sp>
      <p:sp>
        <p:nvSpPr>
          <p:cNvPr id="8213" name="AutoShape 21"/>
          <p:cNvSpPr>
            <a:spLocks noChangeArrowheads="1"/>
          </p:cNvSpPr>
          <p:nvPr/>
        </p:nvSpPr>
        <p:spPr bwMode="auto">
          <a:xfrm>
            <a:off x="0" y="76200"/>
            <a:ext cx="762000" cy="457200"/>
          </a:xfrm>
          <a:prstGeom prst="rightArrow">
            <a:avLst>
              <a:gd name="adj1" fmla="val 50000"/>
              <a:gd name="adj2" fmla="val 41667"/>
            </a:avLst>
          </a:prstGeom>
          <a:gradFill rotWithShape="0">
            <a:gsLst>
              <a:gs pos="0">
                <a:srgbClr val="FF0000"/>
              </a:gs>
              <a:gs pos="100000">
                <a:schemeClr val="folHlink"/>
              </a:gs>
            </a:gsLst>
            <a:lin ang="5400000" scaled="1"/>
          </a:gradFill>
          <a:ln w="12700">
            <a:solidFill>
              <a:schemeClr val="tx1"/>
            </a:solidFill>
            <a:miter lim="800000"/>
            <a:headEnd type="none" w="sm" len="sm"/>
            <a:tailEnd type="none" w="sm" len="sm"/>
          </a:ln>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2400"/>
          </a:p>
        </p:txBody>
      </p:sp>
      <p:sp>
        <p:nvSpPr>
          <p:cNvPr id="23" name="Text Box 10"/>
          <p:cNvSpPr txBox="1">
            <a:spLocks noChangeArrowheads="1"/>
          </p:cNvSpPr>
          <p:nvPr/>
        </p:nvSpPr>
        <p:spPr bwMode="auto">
          <a:xfrm>
            <a:off x="2628900" y="266700"/>
            <a:ext cx="1752600" cy="1200329"/>
          </a:xfrm>
          <a:prstGeom prst="rect">
            <a:avLst/>
          </a:prstGeom>
          <a:solidFill>
            <a:schemeClr val="bg1"/>
          </a:solidFill>
          <a:ln w="19050">
            <a:solidFill>
              <a:schemeClr val="tx1"/>
            </a:solidFill>
            <a:miter lim="800000"/>
            <a:headEnd/>
            <a:tailEnd/>
          </a:ln>
          <a:effectLst/>
        </p:spPr>
        <p:txBody>
          <a:bodyPr>
            <a:spAutoFit/>
          </a:bodyPr>
          <a:lstStyle/>
          <a:p>
            <a:pPr algn="ctr">
              <a:spcBef>
                <a:spcPct val="50000"/>
              </a:spcBef>
              <a:defRPr/>
            </a:pPr>
            <a:r>
              <a:rPr lang="en-US" sz="1200" b="1" dirty="0">
                <a:effectLst>
                  <a:outerShdw blurRad="38100" dist="38100" dir="2700000" algn="tl">
                    <a:srgbClr val="C0C0C0"/>
                  </a:outerShdw>
                </a:effectLst>
                <a:latin typeface="Arial" charset="0"/>
              </a:rPr>
              <a:t>Climate Data </a:t>
            </a:r>
          </a:p>
          <a:p>
            <a:pPr>
              <a:spcBef>
                <a:spcPct val="50000"/>
              </a:spcBef>
              <a:defRPr/>
            </a:pPr>
            <a:r>
              <a:rPr lang="en-US" sz="1200" b="1" dirty="0">
                <a:effectLst>
                  <a:outerShdw blurRad="38100" dist="38100" dir="2700000" algn="tl">
                    <a:srgbClr val="C0C0C0"/>
                  </a:outerShdw>
                </a:effectLst>
                <a:latin typeface="Arial" charset="0"/>
              </a:rPr>
              <a:t>Developed and Exported</a:t>
            </a:r>
          </a:p>
          <a:p>
            <a:pPr>
              <a:spcBef>
                <a:spcPct val="50000"/>
              </a:spcBef>
              <a:defRPr/>
            </a:pPr>
            <a:r>
              <a:rPr lang="en-US" sz="1200" b="1" dirty="0">
                <a:effectLst>
                  <a:outerShdw blurRad="38100" dist="38100" dir="2700000" algn="tl">
                    <a:srgbClr val="C0C0C0"/>
                  </a:outerShdw>
                </a:effectLst>
                <a:latin typeface="Arial" charset="0"/>
              </a:rPr>
              <a:t>Portland NWCC Action</a:t>
            </a:r>
            <a:endParaRPr lang="en-US" sz="900" b="1" dirty="0">
              <a:effectLst>
                <a:outerShdw blurRad="38100" dist="38100" dir="2700000" algn="tl">
                  <a:srgbClr val="C0C0C0"/>
                </a:outerShdw>
              </a:effectLst>
              <a:latin typeface="Arial" charset="0"/>
            </a:endParaRPr>
          </a:p>
        </p:txBody>
      </p:sp>
    </p:spTree>
    <p:extLst>
      <p:ext uri="{BB962C8B-B14F-4D97-AF65-F5344CB8AC3E}">
        <p14:creationId xmlns:p14="http://schemas.microsoft.com/office/powerpoint/2010/main" val="307002020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1026"/>
          <p:cNvSpPr>
            <a:spLocks noGrp="1" noChangeArrowheads="1"/>
          </p:cNvSpPr>
          <p:nvPr>
            <p:ph type="title"/>
          </p:nvPr>
        </p:nvSpPr>
        <p:spPr/>
        <p:txBody>
          <a:bodyPr/>
          <a:lstStyle/>
          <a:p>
            <a:r>
              <a:rPr lang="en-US" altLang="en-US" dirty="0" smtClean="0"/>
              <a:t>How do the access and permissions work in RUSLE2?</a:t>
            </a:r>
          </a:p>
        </p:txBody>
      </p:sp>
      <p:sp>
        <p:nvSpPr>
          <p:cNvPr id="4" name="Content Placeholder 3"/>
          <p:cNvSpPr>
            <a:spLocks noGrp="1"/>
          </p:cNvSpPr>
          <p:nvPr>
            <p:ph idx="1"/>
          </p:nvPr>
        </p:nvSpPr>
        <p:spPr>
          <a:xfrm>
            <a:off x="457200" y="2133600"/>
            <a:ext cx="8229600" cy="3992563"/>
          </a:xfrm>
        </p:spPr>
        <p:txBody>
          <a:bodyPr/>
          <a:lstStyle/>
          <a:p>
            <a:r>
              <a:rPr lang="en-US" altLang="en-US" dirty="0"/>
              <a:t>Provides a mechanism to limit user access to certain critical parts of the databases.</a:t>
            </a:r>
            <a:endParaRPr lang="en-US" dirty="0"/>
          </a:p>
        </p:txBody>
      </p:sp>
    </p:spTree>
    <p:extLst>
      <p:ext uri="{BB962C8B-B14F-4D97-AF65-F5344CB8AC3E}">
        <p14:creationId xmlns:p14="http://schemas.microsoft.com/office/powerpoint/2010/main" val="2141704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2188"/>
            <a:ext cx="9144000" cy="385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 name="Subtitle 2"/>
          <p:cNvSpPr>
            <a:spLocks noGrp="1"/>
          </p:cNvSpPr>
          <p:nvPr>
            <p:ph type="subTitle" sz="quarter" idx="1"/>
          </p:nvPr>
        </p:nvSpPr>
        <p:spPr>
          <a:xfrm>
            <a:off x="1143000" y="4937945"/>
            <a:ext cx="6400800" cy="1752600"/>
          </a:xfrm>
        </p:spPr>
        <p:txBody>
          <a:bodyPr/>
          <a:lstStyle/>
          <a:p>
            <a:r>
              <a:rPr lang="en-US" dirty="0" smtClean="0"/>
              <a:t>Permissions Table edited by Database Manager</a:t>
            </a:r>
            <a:endParaRPr lang="en-US" dirty="0"/>
          </a:p>
        </p:txBody>
      </p:sp>
    </p:spTree>
    <p:extLst>
      <p:ext uri="{BB962C8B-B14F-4D97-AF65-F5344CB8AC3E}">
        <p14:creationId xmlns:p14="http://schemas.microsoft.com/office/powerpoint/2010/main" val="99943952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ln>
            <a:solidFill>
              <a:schemeClr val="hlink"/>
            </a:solidFill>
            <a:miter lim="800000"/>
            <a:headEnd/>
            <a:tailEnd/>
          </a:ln>
        </p:spPr>
        <p:txBody>
          <a:bodyPr/>
          <a:lstStyle/>
          <a:p>
            <a:pPr eaLnBrk="1" hangingPunct="1">
              <a:defRPr/>
            </a:pPr>
            <a:r>
              <a:rPr lang="en-US" altLang="en-US" sz="4800" dirty="0" smtClean="0"/>
              <a:t>Field Office User</a:t>
            </a:r>
          </a:p>
        </p:txBody>
      </p:sp>
      <p:sp>
        <p:nvSpPr>
          <p:cNvPr id="9219" name="Rectangle 3"/>
          <p:cNvSpPr>
            <a:spLocks noGrp="1" noChangeArrowheads="1"/>
          </p:cNvSpPr>
          <p:nvPr>
            <p:ph type="body" idx="1"/>
          </p:nvPr>
        </p:nvSpPr>
        <p:spPr/>
        <p:txBody>
          <a:bodyPr/>
          <a:lstStyle/>
          <a:p>
            <a:pPr marL="609600" indent="-609600" algn="ctr" eaLnBrk="1" hangingPunct="1">
              <a:buClr>
                <a:schemeClr val="tx1"/>
              </a:buClr>
              <a:buFont typeface="Wingdings" pitchFamily="2" charset="2"/>
              <a:buNone/>
              <a:defRPr/>
            </a:pPr>
            <a:r>
              <a:rPr lang="en-US" altLang="en-US" sz="4400" dirty="0" smtClean="0"/>
              <a:t>Selects –</a:t>
            </a:r>
          </a:p>
          <a:p>
            <a:pPr marL="514350" indent="-514350">
              <a:buFont typeface="+mj-lt"/>
              <a:buAutoNum type="arabicPeriod"/>
              <a:defRPr/>
            </a:pPr>
            <a:r>
              <a:rPr lang="en-US" altLang="en-US" dirty="0" smtClean="0"/>
              <a:t>Location (climate)</a:t>
            </a:r>
          </a:p>
          <a:p>
            <a:pPr marL="514350" indent="-514350">
              <a:buFont typeface="+mj-lt"/>
              <a:buAutoNum type="arabicPeriod"/>
              <a:defRPr/>
            </a:pPr>
            <a:r>
              <a:rPr lang="en-US" altLang="en-US" dirty="0" smtClean="0"/>
              <a:t>Soil map unit component</a:t>
            </a:r>
          </a:p>
          <a:p>
            <a:pPr marL="514350" indent="-514350">
              <a:buFont typeface="+mj-lt"/>
              <a:buAutoNum type="arabicPeriod"/>
              <a:defRPr/>
            </a:pPr>
            <a:r>
              <a:rPr lang="en-US" altLang="en-US" dirty="0" smtClean="0"/>
              <a:t>Slope length and steepness</a:t>
            </a:r>
          </a:p>
          <a:p>
            <a:pPr marL="514350" indent="-514350">
              <a:buFont typeface="+mj-lt"/>
              <a:buAutoNum type="arabicPeriod"/>
              <a:defRPr/>
            </a:pPr>
            <a:r>
              <a:rPr lang="en-US" altLang="en-US" dirty="0" smtClean="0"/>
              <a:t>Crop Management  </a:t>
            </a:r>
            <a:r>
              <a:rPr lang="en-US" altLang="en-US" sz="2800" dirty="0" smtClean="0"/>
              <a:t>(Use Rotation Builder to develop rotation)</a:t>
            </a:r>
          </a:p>
          <a:p>
            <a:pPr marL="514350" indent="-514350">
              <a:buFont typeface="+mj-lt"/>
              <a:buAutoNum type="arabicPeriod"/>
              <a:defRPr/>
            </a:pPr>
            <a:r>
              <a:rPr lang="en-US" altLang="en-US" dirty="0" smtClean="0"/>
              <a:t>Supporting Practices</a:t>
            </a:r>
          </a:p>
          <a:p>
            <a:pPr marL="609600" indent="-609600" eaLnBrk="1" hangingPunct="1">
              <a:defRPr/>
            </a:pPr>
            <a:endParaRPr lang="en-US" altLang="en-US" dirty="0" smtClean="0"/>
          </a:p>
        </p:txBody>
      </p:sp>
    </p:spTree>
    <p:extLst>
      <p:ext uri="{BB962C8B-B14F-4D97-AF65-F5344CB8AC3E}">
        <p14:creationId xmlns:p14="http://schemas.microsoft.com/office/powerpoint/2010/main" val="8935473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smtClean="0"/>
              <a:t>RUSLE2 Screen View Hierarchy</a:t>
            </a:r>
          </a:p>
        </p:txBody>
      </p:sp>
      <p:sp>
        <p:nvSpPr>
          <p:cNvPr id="35843" name="Rectangle 3"/>
          <p:cNvSpPr>
            <a:spLocks noGrp="1" noChangeArrowheads="1"/>
          </p:cNvSpPr>
          <p:nvPr>
            <p:ph type="body" idx="1"/>
          </p:nvPr>
        </p:nvSpPr>
        <p:spPr/>
        <p:txBody>
          <a:bodyPr/>
          <a:lstStyle/>
          <a:p>
            <a:r>
              <a:rPr lang="en-US" altLang="en-US" smtClean="0"/>
              <a:t>Plan </a:t>
            </a:r>
          </a:p>
          <a:p>
            <a:pPr lvl="1"/>
            <a:r>
              <a:rPr lang="en-US" altLang="en-US" smtClean="0"/>
              <a:t>Worksheet field 1</a:t>
            </a:r>
          </a:p>
          <a:p>
            <a:pPr lvl="2"/>
            <a:r>
              <a:rPr lang="en-US" altLang="en-US" smtClean="0"/>
              <a:t>Profile</a:t>
            </a:r>
          </a:p>
          <a:p>
            <a:pPr lvl="3"/>
            <a:r>
              <a:rPr lang="en-US" altLang="en-US" smtClean="0"/>
              <a:t>Management</a:t>
            </a:r>
          </a:p>
          <a:p>
            <a:pPr lvl="2"/>
            <a:r>
              <a:rPr lang="en-US" altLang="en-US" smtClean="0"/>
              <a:t>Profile</a:t>
            </a:r>
          </a:p>
          <a:p>
            <a:pPr lvl="3"/>
            <a:r>
              <a:rPr lang="en-US" altLang="en-US" smtClean="0"/>
              <a:t>Management</a:t>
            </a:r>
          </a:p>
          <a:p>
            <a:pPr lvl="1"/>
            <a:r>
              <a:rPr lang="en-US" altLang="en-US" smtClean="0"/>
              <a:t>Worksheet field 2</a:t>
            </a:r>
          </a:p>
          <a:p>
            <a:pPr lvl="2"/>
            <a:r>
              <a:rPr lang="en-US" altLang="en-US" smtClean="0"/>
              <a:t>Profile</a:t>
            </a:r>
          </a:p>
          <a:p>
            <a:pPr lvl="3"/>
            <a:r>
              <a:rPr lang="en-US" altLang="en-US" smtClean="0"/>
              <a:t>Management</a:t>
            </a:r>
          </a:p>
          <a:p>
            <a:pPr lvl="2"/>
            <a:r>
              <a:rPr lang="en-US" altLang="en-US" smtClean="0"/>
              <a:t>Profile</a:t>
            </a:r>
          </a:p>
          <a:p>
            <a:pPr lvl="3"/>
            <a:r>
              <a:rPr lang="en-US" altLang="en-US" smtClean="0"/>
              <a:t>Management</a:t>
            </a:r>
          </a:p>
          <a:p>
            <a:pPr lvl="2"/>
            <a:endParaRPr lang="en-US" altLang="en-US" smtClean="0"/>
          </a:p>
          <a:p>
            <a:pPr lvl="2"/>
            <a:endParaRPr lang="en-US" altLang="en-US" smtClean="0"/>
          </a:p>
        </p:txBody>
      </p:sp>
    </p:spTree>
    <p:extLst>
      <p:ext uri="{BB962C8B-B14F-4D97-AF65-F5344CB8AC3E}">
        <p14:creationId xmlns:p14="http://schemas.microsoft.com/office/powerpoint/2010/main" val="376609443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5029200" y="3962400"/>
            <a:ext cx="3886200" cy="2709863"/>
          </a:xfrm>
          <a:prstGeom prst="rect">
            <a:avLst/>
          </a:prstGeom>
          <a:solidFill>
            <a:srgbClr val="996600"/>
          </a:solidFill>
          <a:ln w="57150">
            <a:solidFill>
              <a:schemeClr val="tx1"/>
            </a:solidFill>
            <a:miter lim="800000"/>
            <a:headEnd/>
            <a:tailEnd/>
          </a:ln>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800">
                <a:solidFill>
                  <a:srgbClr val="800000"/>
                </a:solidFill>
              </a:rPr>
              <a:t>Plan*</a:t>
            </a:r>
            <a:endParaRPr lang="en-US" altLang="en-US" sz="2400">
              <a:solidFill>
                <a:srgbClr val="800000"/>
              </a:solidFill>
            </a:endParaRPr>
          </a:p>
          <a:p>
            <a:pPr>
              <a:spcBef>
                <a:spcPct val="0"/>
              </a:spcBef>
              <a:buClrTx/>
              <a:buFontTx/>
              <a:buNone/>
            </a:pPr>
            <a:r>
              <a:rPr lang="en-US" altLang="en-US" sz="2000"/>
              <a:t>Climate is constant. Houses worksheets for each field or treatment unit. Each field worksheet has constant soil, and slope but contains multiple profiles with different management and support practice alternatives.</a:t>
            </a:r>
            <a:endParaRPr lang="en-US" altLang="en-US" sz="2400"/>
          </a:p>
        </p:txBody>
      </p:sp>
      <p:sp>
        <p:nvSpPr>
          <p:cNvPr id="36867" name="Text Box 3"/>
          <p:cNvSpPr txBox="1">
            <a:spLocks noChangeArrowheads="1"/>
          </p:cNvSpPr>
          <p:nvPr/>
        </p:nvSpPr>
        <p:spPr bwMode="auto">
          <a:xfrm>
            <a:off x="1060450" y="0"/>
            <a:ext cx="7270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ctr">
              <a:spcBef>
                <a:spcPct val="0"/>
              </a:spcBef>
              <a:buClrTx/>
              <a:buFontTx/>
              <a:buNone/>
            </a:pPr>
            <a:r>
              <a:rPr lang="en-US" altLang="en-US" sz="3600" b="1"/>
              <a:t>RUSLE2 Hierarchy of Screen Views</a:t>
            </a:r>
            <a:endParaRPr lang="en-US" altLang="en-US" sz="2800"/>
          </a:p>
        </p:txBody>
      </p:sp>
      <p:sp>
        <p:nvSpPr>
          <p:cNvPr id="36868" name="Text Box 4"/>
          <p:cNvSpPr txBox="1">
            <a:spLocks noChangeArrowheads="1"/>
          </p:cNvSpPr>
          <p:nvPr/>
        </p:nvSpPr>
        <p:spPr bwMode="auto">
          <a:xfrm>
            <a:off x="7131050" y="1219200"/>
            <a:ext cx="20129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a:t>All components housed within the </a:t>
            </a:r>
          </a:p>
          <a:p>
            <a:pPr>
              <a:spcBef>
                <a:spcPct val="0"/>
              </a:spcBef>
              <a:buClrTx/>
              <a:buFontTx/>
              <a:buNone/>
            </a:pPr>
            <a:r>
              <a:rPr lang="en-US" altLang="en-US" sz="1200"/>
              <a:t>moses.gdb database file.</a:t>
            </a:r>
            <a:endParaRPr lang="en-US" altLang="en-US" sz="2400"/>
          </a:p>
        </p:txBody>
      </p:sp>
      <p:sp>
        <p:nvSpPr>
          <p:cNvPr id="36869" name="Rectangle 5"/>
          <p:cNvSpPr>
            <a:spLocks noChangeArrowheads="1"/>
          </p:cNvSpPr>
          <p:nvPr/>
        </p:nvSpPr>
        <p:spPr bwMode="auto">
          <a:xfrm>
            <a:off x="533400" y="2928938"/>
            <a:ext cx="3886200" cy="1795462"/>
          </a:xfrm>
          <a:prstGeom prst="rect">
            <a:avLst/>
          </a:prstGeom>
          <a:solidFill>
            <a:srgbClr val="CCCC00"/>
          </a:solidFill>
          <a:ln w="57150">
            <a:solidFill>
              <a:schemeClr val="tx1"/>
            </a:solidFill>
            <a:miter lim="800000"/>
            <a:headEnd/>
            <a:tailEnd/>
          </a:ln>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800">
                <a:solidFill>
                  <a:srgbClr val="800000"/>
                </a:solidFill>
              </a:rPr>
              <a:t>Profile*</a:t>
            </a:r>
          </a:p>
          <a:p>
            <a:pPr>
              <a:spcBef>
                <a:spcPct val="0"/>
              </a:spcBef>
              <a:buClrTx/>
              <a:buFontTx/>
              <a:buNone/>
            </a:pPr>
            <a:r>
              <a:rPr lang="en-US" altLang="en-US" sz="2000"/>
              <a:t>Contains one erosion calculation for one slope. Combines climate, soil, slope,  management and structural practice inputs. </a:t>
            </a:r>
          </a:p>
        </p:txBody>
      </p:sp>
      <p:sp>
        <p:nvSpPr>
          <p:cNvPr id="36870" name="Rectangle 6"/>
          <p:cNvSpPr>
            <a:spLocks noChangeArrowheads="1"/>
          </p:cNvSpPr>
          <p:nvPr/>
        </p:nvSpPr>
        <p:spPr bwMode="auto">
          <a:xfrm>
            <a:off x="304800" y="914400"/>
            <a:ext cx="6629400" cy="1471613"/>
          </a:xfrm>
          <a:prstGeom prst="rect">
            <a:avLst/>
          </a:prstGeom>
          <a:solidFill>
            <a:srgbClr val="33CC33"/>
          </a:solidFill>
          <a:ln w="38100">
            <a:solidFill>
              <a:schemeClr val="tx1"/>
            </a:solidFill>
            <a:miter lim="800000"/>
            <a:headEnd/>
            <a:tailEnd/>
          </a:ln>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800">
                <a:solidFill>
                  <a:srgbClr val="800000"/>
                </a:solidFill>
              </a:rPr>
              <a:t>Management</a:t>
            </a:r>
            <a:endParaRPr lang="en-US" altLang="en-US" sz="2800"/>
          </a:p>
          <a:p>
            <a:pPr>
              <a:spcBef>
                <a:spcPct val="0"/>
              </a:spcBef>
              <a:buClrTx/>
              <a:buFontTx/>
              <a:buNone/>
            </a:pPr>
            <a:r>
              <a:rPr lang="en-US" altLang="en-US" sz="2000"/>
              <a:t>A crop and tillage system scenario. Contains crop and yield information, all tillage, planting, and harvest operations with dates, but is not a soil loss calculation.</a:t>
            </a:r>
          </a:p>
        </p:txBody>
      </p:sp>
      <p:sp>
        <p:nvSpPr>
          <p:cNvPr id="36871" name="Text Box 7"/>
          <p:cNvSpPr txBox="1">
            <a:spLocks noChangeArrowheads="1"/>
          </p:cNvSpPr>
          <p:nvPr/>
        </p:nvSpPr>
        <p:spPr bwMode="auto">
          <a:xfrm>
            <a:off x="533400" y="4986338"/>
            <a:ext cx="3856038" cy="1490662"/>
          </a:xfrm>
          <a:prstGeom prst="rect">
            <a:avLst/>
          </a:prstGeom>
          <a:solidFill>
            <a:srgbClr val="CC9900"/>
          </a:solidFill>
          <a:ln w="57150">
            <a:solidFill>
              <a:schemeClr val="tx1"/>
            </a:solidFill>
            <a:miter lim="800000"/>
            <a:headEnd/>
            <a:tailEnd/>
          </a:ln>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800">
                <a:solidFill>
                  <a:srgbClr val="800000"/>
                </a:solidFill>
              </a:rPr>
              <a:t>Worksheet*</a:t>
            </a:r>
            <a:endParaRPr lang="en-US" altLang="en-US" sz="2800"/>
          </a:p>
          <a:p>
            <a:pPr>
              <a:spcBef>
                <a:spcPct val="0"/>
              </a:spcBef>
              <a:buClrTx/>
              <a:buFontTx/>
              <a:buNone/>
            </a:pPr>
            <a:r>
              <a:rPr lang="en-US" altLang="en-US" sz="2000"/>
              <a:t>Soil, slope and climate information</a:t>
            </a:r>
          </a:p>
          <a:p>
            <a:pPr>
              <a:spcBef>
                <a:spcPct val="0"/>
              </a:spcBef>
              <a:buClrTx/>
              <a:buFontTx/>
              <a:buNone/>
            </a:pPr>
            <a:r>
              <a:rPr lang="en-US" altLang="en-US" sz="2000"/>
              <a:t>are constant. Compares multiple</a:t>
            </a:r>
          </a:p>
          <a:p>
            <a:pPr>
              <a:spcBef>
                <a:spcPct val="0"/>
              </a:spcBef>
              <a:buClrTx/>
              <a:buFontTx/>
              <a:buNone/>
            </a:pPr>
            <a:r>
              <a:rPr lang="en-US" altLang="en-US" sz="2000"/>
              <a:t>profiles (alternatives) for one field. </a:t>
            </a:r>
          </a:p>
        </p:txBody>
      </p:sp>
      <p:sp>
        <p:nvSpPr>
          <p:cNvPr id="36872" name="Line 8"/>
          <p:cNvSpPr>
            <a:spLocks noChangeShapeType="1"/>
          </p:cNvSpPr>
          <p:nvPr/>
        </p:nvSpPr>
        <p:spPr bwMode="auto">
          <a:xfrm flipV="1">
            <a:off x="4114800" y="5410200"/>
            <a:ext cx="1066800" cy="0"/>
          </a:xfrm>
          <a:prstGeom prst="line">
            <a:avLst/>
          </a:prstGeom>
          <a:noFill/>
          <a:ln w="76200">
            <a:solidFill>
              <a:srgbClr val="8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3" name="Line 9"/>
          <p:cNvSpPr>
            <a:spLocks noChangeShapeType="1"/>
          </p:cNvSpPr>
          <p:nvPr/>
        </p:nvSpPr>
        <p:spPr bwMode="auto">
          <a:xfrm>
            <a:off x="3429000" y="4495800"/>
            <a:ext cx="0" cy="838200"/>
          </a:xfrm>
          <a:prstGeom prst="line">
            <a:avLst/>
          </a:prstGeom>
          <a:noFill/>
          <a:ln w="76200">
            <a:solidFill>
              <a:srgbClr val="8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4" name="Rectangle 10"/>
          <p:cNvSpPr>
            <a:spLocks noChangeArrowheads="1"/>
          </p:cNvSpPr>
          <p:nvPr/>
        </p:nvSpPr>
        <p:spPr bwMode="auto">
          <a:xfrm>
            <a:off x="304800" y="2667000"/>
            <a:ext cx="8763000" cy="41910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2400"/>
          </a:p>
        </p:txBody>
      </p:sp>
      <p:sp>
        <p:nvSpPr>
          <p:cNvPr id="36875" name="Line 11"/>
          <p:cNvSpPr>
            <a:spLocks noChangeShapeType="1"/>
          </p:cNvSpPr>
          <p:nvPr/>
        </p:nvSpPr>
        <p:spPr bwMode="auto">
          <a:xfrm>
            <a:off x="3352800" y="2286000"/>
            <a:ext cx="0" cy="838200"/>
          </a:xfrm>
          <a:prstGeom prst="line">
            <a:avLst/>
          </a:prstGeom>
          <a:noFill/>
          <a:ln w="76200">
            <a:solidFill>
              <a:srgbClr val="80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6" name="Text Box 12"/>
          <p:cNvSpPr txBox="1">
            <a:spLocks noChangeArrowheads="1"/>
          </p:cNvSpPr>
          <p:nvPr/>
        </p:nvSpPr>
        <p:spPr bwMode="auto">
          <a:xfrm>
            <a:off x="4860925" y="3138488"/>
            <a:ext cx="39417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000"/>
              <a:t>*Contain actual soil loss calculations</a:t>
            </a:r>
            <a:endParaRPr lang="en-US" altLang="en-US" sz="2400"/>
          </a:p>
        </p:txBody>
      </p:sp>
      <p:sp>
        <p:nvSpPr>
          <p:cNvPr id="36877" name="Line 13"/>
          <p:cNvSpPr>
            <a:spLocks noChangeShapeType="1"/>
          </p:cNvSpPr>
          <p:nvPr/>
        </p:nvSpPr>
        <p:spPr bwMode="auto">
          <a:xfrm flipH="1">
            <a:off x="4114800" y="3505200"/>
            <a:ext cx="838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8" name="Line 14"/>
          <p:cNvSpPr>
            <a:spLocks noChangeShapeType="1"/>
          </p:cNvSpPr>
          <p:nvPr/>
        </p:nvSpPr>
        <p:spPr bwMode="auto">
          <a:xfrm flipH="1">
            <a:off x="4191000" y="3505200"/>
            <a:ext cx="838200" cy="1752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9" name="Line 15"/>
          <p:cNvSpPr>
            <a:spLocks noChangeShapeType="1"/>
          </p:cNvSpPr>
          <p:nvPr/>
        </p:nvSpPr>
        <p:spPr bwMode="auto">
          <a:xfrm>
            <a:off x="5105400" y="3505200"/>
            <a:ext cx="14478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7176382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152400" y="1600200"/>
          <a:ext cx="8686800" cy="3733800"/>
        </p:xfrm>
        <a:graphic>
          <a:graphicData uri="http://schemas.openxmlformats.org/presentationml/2006/ole">
            <mc:AlternateContent xmlns:mc="http://schemas.openxmlformats.org/markup-compatibility/2006">
              <mc:Choice xmlns:v="urn:schemas-microsoft-com:vml" Requires="v">
                <p:oleObj spid="_x0000_s4132" name="Worksheet" r:id="rId3" imgW="5677205" imgH="1734007" progId="Excel.Sheet.8">
                  <p:embed/>
                </p:oleObj>
              </mc:Choice>
              <mc:Fallback>
                <p:oleObj name="Worksheet" r:id="rId3" imgW="5677205" imgH="1734007"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600200"/>
                        <a:ext cx="8686800" cy="373380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03105277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l"/>
            <a:r>
              <a:rPr lang="en-US" altLang="en-US" smtClean="0"/>
              <a:t>RUSLE2 Features</a:t>
            </a:r>
          </a:p>
        </p:txBody>
      </p:sp>
      <p:sp>
        <p:nvSpPr>
          <p:cNvPr id="39939" name="Rectangle 3"/>
          <p:cNvSpPr>
            <a:spLocks noGrp="1" noChangeArrowheads="1"/>
          </p:cNvSpPr>
          <p:nvPr>
            <p:ph type="body" idx="1"/>
          </p:nvPr>
        </p:nvSpPr>
        <p:spPr/>
        <p:txBody>
          <a:bodyPr/>
          <a:lstStyle/>
          <a:p>
            <a:r>
              <a:rPr lang="en-US" altLang="en-US" smtClean="0"/>
              <a:t>Provides for</a:t>
            </a:r>
          </a:p>
          <a:p>
            <a:pPr lvl="1"/>
            <a:r>
              <a:rPr lang="en-US" altLang="en-US" smtClean="0"/>
              <a:t>Single soil loss runs in the Profile view.</a:t>
            </a:r>
          </a:p>
        </p:txBody>
      </p:sp>
    </p:spTree>
    <p:extLst>
      <p:ext uri="{BB962C8B-B14F-4D97-AF65-F5344CB8AC3E}">
        <p14:creationId xmlns:p14="http://schemas.microsoft.com/office/powerpoint/2010/main" val="3411192732"/>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631" r="4062" b="50000"/>
          <a:stretch/>
        </p:blipFill>
        <p:spPr bwMode="auto">
          <a:xfrm>
            <a:off x="0" y="1981199"/>
            <a:ext cx="9166127" cy="4800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066800" y="228600"/>
            <a:ext cx="6477000" cy="1323439"/>
          </a:xfrm>
          <a:prstGeom prst="rect">
            <a:avLst/>
          </a:prstGeom>
          <a:noFill/>
        </p:spPr>
        <p:txBody>
          <a:bodyPr wrap="square" rtlCol="0">
            <a:spAutoFit/>
          </a:bodyPr>
          <a:lstStyle/>
          <a:p>
            <a:r>
              <a:rPr lang="en-US" sz="4000" b="1" dirty="0" smtClean="0"/>
              <a:t>Comparing SHMSs in Worksheet View</a:t>
            </a:r>
            <a:endParaRPr lang="en-US" sz="4000" b="1" dirty="0"/>
          </a:p>
        </p:txBody>
      </p:sp>
      <p:pic>
        <p:nvPicPr>
          <p:cNvPr id="3" name="Picture 2"/>
          <p:cNvPicPr>
            <a:picLocks noChangeAspect="1"/>
          </p:cNvPicPr>
          <p:nvPr/>
        </p:nvPicPr>
        <p:blipFill>
          <a:blip r:embed="rId4"/>
          <a:stretch>
            <a:fillRect/>
          </a:stretch>
        </p:blipFill>
        <p:spPr>
          <a:xfrm>
            <a:off x="0" y="-228600"/>
            <a:ext cx="9198589" cy="7339780"/>
          </a:xfrm>
          <a:prstGeom prst="rect">
            <a:avLst/>
          </a:prstGeom>
        </p:spPr>
      </p:pic>
    </p:spTree>
    <p:extLst>
      <p:ext uri="{BB962C8B-B14F-4D97-AF65-F5344CB8AC3E}">
        <p14:creationId xmlns:p14="http://schemas.microsoft.com/office/powerpoint/2010/main" val="26213528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l"/>
            <a:r>
              <a:rPr lang="en-US" altLang="en-US" smtClean="0"/>
              <a:t>RUSLE2 Features</a:t>
            </a:r>
          </a:p>
        </p:txBody>
      </p:sp>
      <p:sp>
        <p:nvSpPr>
          <p:cNvPr id="194563" name="Rectangle 3"/>
          <p:cNvSpPr>
            <a:spLocks noGrp="1" noChangeArrowheads="1"/>
          </p:cNvSpPr>
          <p:nvPr>
            <p:ph type="body" idx="1"/>
          </p:nvPr>
        </p:nvSpPr>
        <p:spPr/>
        <p:txBody>
          <a:bodyPr/>
          <a:lstStyle/>
          <a:p>
            <a:r>
              <a:rPr lang="en-US" altLang="en-US" smtClean="0"/>
              <a:t>Provides for</a:t>
            </a:r>
          </a:p>
          <a:p>
            <a:pPr lvl="1"/>
            <a:r>
              <a:rPr lang="en-US" altLang="en-US" smtClean="0"/>
              <a:t>Single soil loss runs in the Profile view.</a:t>
            </a:r>
          </a:p>
          <a:p>
            <a:pPr lvl="1"/>
            <a:r>
              <a:rPr lang="en-US" altLang="en-US" smtClean="0"/>
              <a:t>Comparison of alternative soil loss runs on the same slope in the Worksheet view.</a:t>
            </a:r>
          </a:p>
        </p:txBody>
      </p:sp>
    </p:spTree>
    <p:extLst>
      <p:ext uri="{BB962C8B-B14F-4D97-AF65-F5344CB8AC3E}">
        <p14:creationId xmlns:p14="http://schemas.microsoft.com/office/powerpoint/2010/main" val="10286433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563">
                                            <p:txEl>
                                              <p:pRg st="2" end="2"/>
                                            </p:txEl>
                                          </p:spTgt>
                                        </p:tgtEl>
                                        <p:attrNameLst>
                                          <p:attrName>style.visibility</p:attrName>
                                        </p:attrNameLst>
                                      </p:cBhvr>
                                      <p:to>
                                        <p:strVal val="visible"/>
                                      </p:to>
                                    </p:set>
                                    <p:animEffect transition="in" filter="blinds(horizontal)">
                                      <p:cBhvr>
                                        <p:cTn id="7" dur="500"/>
                                        <p:tgtEl>
                                          <p:spTgt spid="1945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28600"/>
            <a:ext cx="6477000" cy="1077218"/>
          </a:xfrm>
          <a:prstGeom prst="rect">
            <a:avLst/>
          </a:prstGeom>
          <a:noFill/>
        </p:spPr>
        <p:txBody>
          <a:bodyPr wrap="square" rtlCol="0">
            <a:spAutoFit/>
          </a:bodyPr>
          <a:lstStyle/>
          <a:p>
            <a:r>
              <a:rPr lang="en-US" sz="3200" b="1" dirty="0" smtClean="0"/>
              <a:t>Comparing SHMSs or Alternatives in Worksheet View</a:t>
            </a:r>
            <a:endParaRPr lang="en-US" sz="3200" b="1" dirty="0"/>
          </a:p>
        </p:txBody>
      </p:sp>
      <p:pic>
        <p:nvPicPr>
          <p:cNvPr id="3" name="Picture 2"/>
          <p:cNvPicPr>
            <a:picLocks noChangeAspect="1"/>
          </p:cNvPicPr>
          <p:nvPr/>
        </p:nvPicPr>
        <p:blipFill>
          <a:blip r:embed="rId3"/>
          <a:stretch>
            <a:fillRect/>
          </a:stretch>
        </p:blipFill>
        <p:spPr>
          <a:xfrm>
            <a:off x="55979" y="1305818"/>
            <a:ext cx="9117518" cy="5486400"/>
          </a:xfrm>
          <a:prstGeom prst="rect">
            <a:avLst/>
          </a:prstGeom>
        </p:spPr>
      </p:pic>
    </p:spTree>
    <p:extLst>
      <p:ext uri="{BB962C8B-B14F-4D97-AF65-F5344CB8AC3E}">
        <p14:creationId xmlns:p14="http://schemas.microsoft.com/office/powerpoint/2010/main" val="10928552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l"/>
            <a:r>
              <a:rPr lang="en-US" altLang="en-US" smtClean="0"/>
              <a:t>RUSLE2 Features</a:t>
            </a:r>
          </a:p>
        </p:txBody>
      </p:sp>
      <p:sp>
        <p:nvSpPr>
          <p:cNvPr id="204803" name="Rectangle 3"/>
          <p:cNvSpPr>
            <a:spLocks noGrp="1" noChangeArrowheads="1"/>
          </p:cNvSpPr>
          <p:nvPr>
            <p:ph type="body" idx="1"/>
          </p:nvPr>
        </p:nvSpPr>
        <p:spPr/>
        <p:txBody>
          <a:bodyPr/>
          <a:lstStyle/>
          <a:p>
            <a:r>
              <a:rPr lang="en-US" altLang="en-US" dirty="0" smtClean="0"/>
              <a:t>Provides for</a:t>
            </a:r>
          </a:p>
          <a:p>
            <a:pPr lvl="1"/>
            <a:r>
              <a:rPr lang="en-US" altLang="en-US" dirty="0" smtClean="0"/>
              <a:t>Single soil loss runs in the Profile view.</a:t>
            </a:r>
          </a:p>
          <a:p>
            <a:pPr lvl="1"/>
            <a:r>
              <a:rPr lang="en-US" altLang="en-US" dirty="0" smtClean="0"/>
              <a:t>Comparison of alternative soil loss runs on the same slope in the Worksheet view.</a:t>
            </a:r>
          </a:p>
          <a:p>
            <a:pPr lvl="1"/>
            <a:r>
              <a:rPr lang="en-US" altLang="en-US" dirty="0" smtClean="0"/>
              <a:t>A report of alternatives for each field for all fields on a farm in the Plan view.</a:t>
            </a:r>
          </a:p>
        </p:txBody>
      </p:sp>
    </p:spTree>
    <p:extLst>
      <p:ext uri="{BB962C8B-B14F-4D97-AF65-F5344CB8AC3E}">
        <p14:creationId xmlns:p14="http://schemas.microsoft.com/office/powerpoint/2010/main" val="37401447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03">
                                            <p:txEl>
                                              <p:pRg st="3" end="3"/>
                                            </p:txEl>
                                          </p:spTgt>
                                        </p:tgtEl>
                                        <p:attrNameLst>
                                          <p:attrName>style.visibility</p:attrName>
                                        </p:attrNameLst>
                                      </p:cBhvr>
                                      <p:to>
                                        <p:strVal val="visible"/>
                                      </p:to>
                                    </p:set>
                                    <p:animEffect transition="in" filter="blinds(horizontal)">
                                      <p:cBhvr>
                                        <p:cTn id="7" dur="500"/>
                                        <p:tgtEl>
                                          <p:spTgt spid="2048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57887"/>
            <a:ext cx="9149243" cy="6319113"/>
          </a:xfrm>
          <a:prstGeom prst="rect">
            <a:avLst/>
          </a:prstGeom>
        </p:spPr>
      </p:pic>
    </p:spTree>
    <p:extLst>
      <p:ext uri="{BB962C8B-B14F-4D97-AF65-F5344CB8AC3E}">
        <p14:creationId xmlns:p14="http://schemas.microsoft.com/office/powerpoint/2010/main" val="216376001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609600" y="228600"/>
            <a:ext cx="7848600" cy="1600200"/>
          </a:xfrm>
        </p:spPr>
        <p:txBody>
          <a:bodyPr/>
          <a:lstStyle/>
          <a:p>
            <a:r>
              <a:rPr lang="en-US" dirty="0" smtClean="0"/>
              <a:t>RUSLE2 Data</a:t>
            </a:r>
            <a:endParaRPr lang="en-US" dirty="0"/>
          </a:p>
        </p:txBody>
      </p:sp>
      <p:sp>
        <p:nvSpPr>
          <p:cNvPr id="3" name="Subtitle 2"/>
          <p:cNvSpPr>
            <a:spLocks noGrp="1"/>
          </p:cNvSpPr>
          <p:nvPr>
            <p:ph type="subTitle" sz="quarter" idx="1"/>
          </p:nvPr>
        </p:nvSpPr>
        <p:spPr>
          <a:xfrm>
            <a:off x="990600" y="1828800"/>
            <a:ext cx="6781800" cy="3810000"/>
          </a:xfrm>
        </p:spPr>
        <p:txBody>
          <a:bodyPr/>
          <a:lstStyle/>
          <a:p>
            <a:pPr lvl="1"/>
            <a:r>
              <a:rPr lang="en-US" sz="3200" dirty="0" smtClean="0"/>
              <a:t>When building managements, select appropriate operations and vegetations;</a:t>
            </a:r>
          </a:p>
          <a:p>
            <a:pPr lvl="1"/>
            <a:r>
              <a:rPr lang="en-US" sz="3200" dirty="0" smtClean="0"/>
              <a:t>Read information boxes</a:t>
            </a:r>
          </a:p>
          <a:p>
            <a:pPr lvl="1"/>
            <a:r>
              <a:rPr lang="en-US" sz="3200" dirty="0" smtClean="0"/>
              <a:t>View in profile, graph canopy cover, etc. to make sure site specific scenario is represented well</a:t>
            </a:r>
          </a:p>
          <a:p>
            <a:pPr lvl="1"/>
            <a:r>
              <a:rPr lang="en-US" sz="3200" dirty="0" smtClean="0"/>
              <a:t>Request new vegetation/operations to meet changing needs</a:t>
            </a:r>
          </a:p>
          <a:p>
            <a:pPr lvl="1"/>
            <a:endParaRPr lang="en-US" dirty="0" smtClean="0"/>
          </a:p>
          <a:p>
            <a:pPr algn="l"/>
            <a:r>
              <a:rPr lang="en-US" dirty="0" smtClean="0"/>
              <a:t> </a:t>
            </a:r>
            <a:endParaRPr lang="en-US" dirty="0"/>
          </a:p>
        </p:txBody>
      </p:sp>
    </p:spTree>
    <p:extLst>
      <p:ext uri="{BB962C8B-B14F-4D97-AF65-F5344CB8AC3E}">
        <p14:creationId xmlns:p14="http://schemas.microsoft.com/office/powerpoint/2010/main" val="412831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28" y="0"/>
            <a:ext cx="9176028" cy="6858000"/>
          </a:xfrm>
          <a:prstGeom prst="rect">
            <a:avLst/>
          </a:prstGeom>
        </p:spPr>
      </p:pic>
    </p:spTree>
    <p:extLst>
      <p:ext uri="{BB962C8B-B14F-4D97-AF65-F5344CB8AC3E}">
        <p14:creationId xmlns:p14="http://schemas.microsoft.com/office/powerpoint/2010/main" val="8605377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5523836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81027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643873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cxnSp>
        <p:nvCxnSpPr>
          <p:cNvPr id="5" name="Straight Arrow Connector 4"/>
          <p:cNvCxnSpPr/>
          <p:nvPr/>
        </p:nvCxnSpPr>
        <p:spPr bwMode="auto">
          <a:xfrm rot="5400000">
            <a:off x="3771900" y="3390900"/>
            <a:ext cx="990600" cy="609600"/>
          </a:xfrm>
          <a:prstGeom prst="straightConnector1">
            <a:avLst/>
          </a:prstGeom>
          <a:ln>
            <a:headEnd type="none" w="sm" len="sm"/>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648367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424424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smtClean="0"/>
              <a:t>Rotation Builder</a:t>
            </a:r>
          </a:p>
        </p:txBody>
      </p:sp>
      <p:pic>
        <p:nvPicPr>
          <p:cNvPr id="7" name="Content Placeholder 6"/>
          <p:cNvPicPr>
            <a:picLocks noGrp="1" noChangeAspect="1"/>
          </p:cNvPicPr>
          <p:nvPr>
            <p:ph idx="1"/>
          </p:nvPr>
        </p:nvPicPr>
        <p:blipFill>
          <a:blip r:embed="rId2"/>
          <a:stretch>
            <a:fillRect/>
          </a:stretch>
        </p:blipFill>
        <p:spPr>
          <a:xfrm>
            <a:off x="127384" y="1417638"/>
            <a:ext cx="8889232" cy="4997753"/>
          </a:xfrm>
          <a:prstGeom prst="rect">
            <a:avLst/>
          </a:prstGeom>
        </p:spPr>
      </p:pic>
    </p:spTree>
    <p:extLst>
      <p:ext uri="{BB962C8B-B14F-4D97-AF65-F5344CB8AC3E}">
        <p14:creationId xmlns:p14="http://schemas.microsoft.com/office/powerpoint/2010/main" val="11977737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r="49315" b="40515"/>
          <a:stretch>
            <a:fillRect/>
          </a:stretch>
        </p:blipFill>
        <p:spPr bwMode="auto">
          <a:xfrm>
            <a:off x="0" y="0"/>
            <a:ext cx="9144000"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06797052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p:cNvSpPr>
            <a:spLocks noChangeArrowheads="1"/>
          </p:cNvSpPr>
          <p:nvPr/>
        </p:nvSpPr>
        <p:spPr bwMode="auto">
          <a:xfrm>
            <a:off x="152400" y="1600200"/>
            <a:ext cx="4419600" cy="4267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12700">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71683" name="Picture 3"/>
          <p:cNvPicPr>
            <a:picLocks noChangeAspect="1" noChangeArrowheads="1"/>
          </p:cNvPicPr>
          <p:nvPr/>
        </p:nvPicPr>
        <p:blipFill>
          <a:blip r:embed="rId2">
            <a:extLst>
              <a:ext uri="{28A0092B-C50C-407E-A947-70E740481C1C}">
                <a14:useLocalDpi xmlns:a14="http://schemas.microsoft.com/office/drawing/2010/main" val="0"/>
              </a:ext>
            </a:extLst>
          </a:blip>
          <a:srcRect l="22656" t="32291" r="34375" b="42709"/>
          <a:stretch>
            <a:fillRect/>
          </a:stretch>
        </p:blipFill>
        <p:spPr bwMode="auto">
          <a:xfrm>
            <a:off x="4953000" y="0"/>
            <a:ext cx="4191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1684" name="Line 5"/>
          <p:cNvSpPr>
            <a:spLocks noChangeShapeType="1"/>
          </p:cNvSpPr>
          <p:nvPr/>
        </p:nvSpPr>
        <p:spPr bwMode="auto">
          <a:xfrm>
            <a:off x="2362200" y="1600200"/>
            <a:ext cx="0" cy="1066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685" name="Line 6"/>
          <p:cNvSpPr>
            <a:spLocks noChangeShapeType="1"/>
          </p:cNvSpPr>
          <p:nvPr/>
        </p:nvSpPr>
        <p:spPr bwMode="auto">
          <a:xfrm>
            <a:off x="3200400" y="4419600"/>
            <a:ext cx="838200" cy="685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686" name="Line 7"/>
          <p:cNvSpPr>
            <a:spLocks noChangeShapeType="1"/>
          </p:cNvSpPr>
          <p:nvPr/>
        </p:nvSpPr>
        <p:spPr bwMode="auto">
          <a:xfrm flipH="1">
            <a:off x="381000" y="4114800"/>
            <a:ext cx="914400" cy="533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71687" name="Picture 8"/>
          <p:cNvPicPr>
            <a:picLocks noChangeAspect="1" noChangeArrowheads="1"/>
          </p:cNvPicPr>
          <p:nvPr/>
        </p:nvPicPr>
        <p:blipFill>
          <a:blip r:embed="rId3">
            <a:extLst>
              <a:ext uri="{28A0092B-C50C-407E-A947-70E740481C1C}">
                <a14:useLocalDpi xmlns:a14="http://schemas.microsoft.com/office/drawing/2010/main" val="0"/>
              </a:ext>
            </a:extLst>
          </a:blip>
          <a:srcRect t="13704" r="37500" b="48608"/>
          <a:stretch>
            <a:fillRect/>
          </a:stretch>
        </p:blipFill>
        <p:spPr bwMode="auto">
          <a:xfrm>
            <a:off x="4953000" y="1905000"/>
            <a:ext cx="4191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1688" name="Text Box 9"/>
          <p:cNvSpPr txBox="1">
            <a:spLocks noChangeArrowheads="1"/>
          </p:cNvSpPr>
          <p:nvPr/>
        </p:nvSpPr>
        <p:spPr bwMode="auto">
          <a:xfrm>
            <a:off x="1676400" y="3276600"/>
            <a:ext cx="152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2400"/>
              <a:t>Rotation Builder</a:t>
            </a:r>
          </a:p>
        </p:txBody>
      </p:sp>
      <p:pic>
        <p:nvPicPr>
          <p:cNvPr id="71689" name="Picture 11"/>
          <p:cNvPicPr>
            <a:picLocks noChangeAspect="1" noChangeArrowheads="1"/>
          </p:cNvPicPr>
          <p:nvPr/>
        </p:nvPicPr>
        <p:blipFill>
          <a:blip r:embed="rId4">
            <a:extLst>
              <a:ext uri="{28A0092B-C50C-407E-A947-70E740481C1C}">
                <a14:useLocalDpi xmlns:a14="http://schemas.microsoft.com/office/drawing/2010/main" val="0"/>
              </a:ext>
            </a:extLst>
          </a:blip>
          <a:srcRect t="12312" r="37500" b="14026"/>
          <a:stretch>
            <a:fillRect/>
          </a:stretch>
        </p:blipFill>
        <p:spPr bwMode="auto">
          <a:xfrm>
            <a:off x="4953000" y="3657600"/>
            <a:ext cx="4191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71690" name="Text Box 13"/>
          <p:cNvSpPr txBox="1">
            <a:spLocks noChangeArrowheads="1"/>
          </p:cNvSpPr>
          <p:nvPr/>
        </p:nvSpPr>
        <p:spPr bwMode="auto">
          <a:xfrm rot="-2704919">
            <a:off x="228600" y="36576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2400"/>
              <a:t>year3</a:t>
            </a:r>
          </a:p>
        </p:txBody>
      </p:sp>
      <p:sp>
        <p:nvSpPr>
          <p:cNvPr id="71691" name="Text Box 15"/>
          <p:cNvSpPr txBox="1">
            <a:spLocks noChangeArrowheads="1"/>
          </p:cNvSpPr>
          <p:nvPr/>
        </p:nvSpPr>
        <p:spPr bwMode="auto">
          <a:xfrm>
            <a:off x="2514600" y="48006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2400"/>
              <a:t>year2</a:t>
            </a:r>
          </a:p>
        </p:txBody>
      </p:sp>
      <p:sp>
        <p:nvSpPr>
          <p:cNvPr id="71692" name="Text Box 16"/>
          <p:cNvSpPr txBox="1">
            <a:spLocks noChangeArrowheads="1"/>
          </p:cNvSpPr>
          <p:nvPr/>
        </p:nvSpPr>
        <p:spPr bwMode="auto">
          <a:xfrm rot="3034124">
            <a:off x="2095500" y="22479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2400"/>
              <a:t>year1</a:t>
            </a:r>
          </a:p>
        </p:txBody>
      </p:sp>
      <p:sp>
        <p:nvSpPr>
          <p:cNvPr id="71693" name="Text Box 17"/>
          <p:cNvSpPr txBox="1">
            <a:spLocks noChangeArrowheads="1"/>
          </p:cNvSpPr>
          <p:nvPr/>
        </p:nvSpPr>
        <p:spPr bwMode="auto">
          <a:xfrm rot="3248296">
            <a:off x="2586831" y="2917032"/>
            <a:ext cx="23479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400"/>
              <a:t>Corn fall chiseled</a:t>
            </a:r>
          </a:p>
        </p:txBody>
      </p:sp>
      <p:sp>
        <p:nvSpPr>
          <p:cNvPr id="71694" name="Text Box 18"/>
          <p:cNvSpPr txBox="1">
            <a:spLocks noChangeArrowheads="1"/>
          </p:cNvSpPr>
          <p:nvPr/>
        </p:nvSpPr>
        <p:spPr bwMode="auto">
          <a:xfrm>
            <a:off x="762000" y="4572000"/>
            <a:ext cx="1828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2400"/>
              <a:t>Soybeans Fall Chiseled</a:t>
            </a:r>
          </a:p>
        </p:txBody>
      </p:sp>
      <p:sp>
        <p:nvSpPr>
          <p:cNvPr id="71695" name="Text Box 19"/>
          <p:cNvSpPr txBox="1">
            <a:spLocks noChangeArrowheads="1"/>
          </p:cNvSpPr>
          <p:nvPr/>
        </p:nvSpPr>
        <p:spPr bwMode="auto">
          <a:xfrm rot="-3113022">
            <a:off x="479425" y="2187575"/>
            <a:ext cx="1295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2400"/>
              <a:t>Oats spring chiseled</a:t>
            </a:r>
          </a:p>
        </p:txBody>
      </p:sp>
      <p:sp>
        <p:nvSpPr>
          <p:cNvPr id="71696" name="Line 20"/>
          <p:cNvSpPr>
            <a:spLocks noChangeShapeType="1"/>
          </p:cNvSpPr>
          <p:nvPr/>
        </p:nvSpPr>
        <p:spPr bwMode="auto">
          <a:xfrm flipH="1">
            <a:off x="3733800" y="0"/>
            <a:ext cx="3886200" cy="2743200"/>
          </a:xfrm>
          <a:prstGeom prst="line">
            <a:avLst/>
          </a:prstGeom>
          <a:noFill/>
          <a:ln w="381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697" name="Line 21"/>
          <p:cNvSpPr>
            <a:spLocks noChangeShapeType="1"/>
          </p:cNvSpPr>
          <p:nvPr/>
        </p:nvSpPr>
        <p:spPr bwMode="auto">
          <a:xfrm flipH="1">
            <a:off x="2743200" y="2133600"/>
            <a:ext cx="4876800" cy="3048000"/>
          </a:xfrm>
          <a:prstGeom prst="line">
            <a:avLst/>
          </a:prstGeom>
          <a:noFill/>
          <a:ln w="381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698" name="Line 22"/>
          <p:cNvSpPr>
            <a:spLocks noChangeShapeType="1"/>
          </p:cNvSpPr>
          <p:nvPr/>
        </p:nvSpPr>
        <p:spPr bwMode="auto">
          <a:xfrm flipH="1" flipV="1">
            <a:off x="990600" y="3124200"/>
            <a:ext cx="6629400" cy="838200"/>
          </a:xfrm>
          <a:prstGeom prst="line">
            <a:avLst/>
          </a:prstGeom>
          <a:noFill/>
          <a:ln w="38100">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189661979"/>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t="8064" r="35938" b="51076"/>
          <a:stretch>
            <a:fillRect/>
          </a:stretch>
        </p:blipFill>
        <p:spPr bwMode="auto">
          <a:xfrm>
            <a:off x="228600" y="228600"/>
            <a:ext cx="8915400"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80638571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t="10216" r="32813" b="44623"/>
          <a:stretch>
            <a:fillRect/>
          </a:stretch>
        </p:blipFill>
        <p:spPr bwMode="auto">
          <a:xfrm>
            <a:off x="0" y="457200"/>
            <a:ext cx="9144000" cy="446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57638738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318" y="152400"/>
            <a:ext cx="8686282" cy="6650436"/>
          </a:xfrm>
        </p:spPr>
      </p:pic>
    </p:spTree>
    <p:extLst>
      <p:ext uri="{BB962C8B-B14F-4D97-AF65-F5344CB8AC3E}">
        <p14:creationId xmlns:p14="http://schemas.microsoft.com/office/powerpoint/2010/main" val="10884037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p:cNvPicPr>
            <a:picLocks noChangeAspect="1" noChangeArrowheads="1"/>
          </p:cNvPicPr>
          <p:nvPr/>
        </p:nvPicPr>
        <p:blipFill>
          <a:blip r:embed="rId2">
            <a:extLst>
              <a:ext uri="{28A0092B-C50C-407E-A947-70E740481C1C}">
                <a14:useLocalDpi xmlns:a14="http://schemas.microsoft.com/office/drawing/2010/main" val="0"/>
              </a:ext>
            </a:extLst>
          </a:blip>
          <a:srcRect t="8064" r="37500" b="47850"/>
          <a:stretch>
            <a:fillRect/>
          </a:stretch>
        </p:blipFill>
        <p:spPr bwMode="auto">
          <a:xfrm>
            <a:off x="0" y="0"/>
            <a:ext cx="91440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02636046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t="16129" r="35156" b="34409"/>
          <a:stretch>
            <a:fillRect/>
          </a:stretch>
        </p:blipFill>
        <p:spPr bwMode="auto">
          <a:xfrm>
            <a:off x="0" y="114300"/>
            <a:ext cx="9144000" cy="506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383076101"/>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extLst>
              <a:ext uri="{28A0092B-C50C-407E-A947-70E740481C1C}">
                <a14:useLocalDpi xmlns:a14="http://schemas.microsoft.com/office/drawing/2010/main" val="0"/>
              </a:ext>
            </a:extLst>
          </a:blip>
          <a:srcRect t="18817" r="37500" b="18817"/>
          <a:stretch>
            <a:fillRect/>
          </a:stretch>
        </p:blipFill>
        <p:spPr bwMode="auto">
          <a:xfrm>
            <a:off x="0" y="0"/>
            <a:ext cx="914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80738344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smtClean="0"/>
              <a:t>Current Agronomic Models</a:t>
            </a:r>
          </a:p>
        </p:txBody>
      </p:sp>
      <p:sp>
        <p:nvSpPr>
          <p:cNvPr id="173059" name="Rectangle 3"/>
          <p:cNvSpPr>
            <a:spLocks noGrp="1" noChangeArrowheads="1"/>
          </p:cNvSpPr>
          <p:nvPr>
            <p:ph type="body" idx="1"/>
          </p:nvPr>
        </p:nvSpPr>
        <p:spPr/>
        <p:txBody>
          <a:bodyPr/>
          <a:lstStyle/>
          <a:p>
            <a:r>
              <a:rPr lang="en-US" altLang="en-US" sz="2000" smtClean="0"/>
              <a:t>Each model currently contains it own databases</a:t>
            </a:r>
          </a:p>
          <a:p>
            <a:r>
              <a:rPr lang="en-US" altLang="en-US" sz="2000" smtClean="0"/>
              <a:t>Most utilize similar data </a:t>
            </a:r>
          </a:p>
          <a:p>
            <a:pPr lvl="1"/>
            <a:r>
              <a:rPr lang="en-US" altLang="en-US" sz="2000" smtClean="0"/>
              <a:t>Soil map unit and component data</a:t>
            </a:r>
          </a:p>
          <a:p>
            <a:pPr lvl="1"/>
            <a:r>
              <a:rPr lang="en-US" altLang="en-US" sz="2000" smtClean="0"/>
              <a:t>Climate location data on temperature, precipitation and wind energy</a:t>
            </a:r>
          </a:p>
          <a:p>
            <a:pPr lvl="1"/>
            <a:r>
              <a:rPr lang="en-US" altLang="en-US" sz="2000" smtClean="0"/>
              <a:t>Crop and plant data</a:t>
            </a:r>
          </a:p>
          <a:p>
            <a:pPr lvl="1"/>
            <a:r>
              <a:rPr lang="en-US" altLang="en-US" sz="2000" smtClean="0"/>
              <a:t>Tillage, pesticide, nutrient and manure application, planting and harvest operations</a:t>
            </a:r>
          </a:p>
          <a:p>
            <a:pPr lvl="1"/>
            <a:r>
              <a:rPr lang="en-US" altLang="en-US" sz="2000" smtClean="0"/>
              <a:t>Crop Management Scenarios</a:t>
            </a:r>
          </a:p>
          <a:p>
            <a:r>
              <a:rPr lang="en-US" altLang="en-US" sz="2000" smtClean="0"/>
              <a:t>NRCS is currently developing, trying to maintain and serve up separate databases for each model</a:t>
            </a:r>
          </a:p>
          <a:p>
            <a:pPr lvl="1"/>
            <a:endParaRPr lang="en-US" altLang="en-US" smtClean="0"/>
          </a:p>
        </p:txBody>
      </p:sp>
    </p:spTree>
    <p:extLst>
      <p:ext uri="{BB962C8B-B14F-4D97-AF65-F5344CB8AC3E}">
        <p14:creationId xmlns:p14="http://schemas.microsoft.com/office/powerpoint/2010/main" val="30971521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7305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73059">
                                            <p:txEl>
                                              <p:pRg st="0" end="0"/>
                                            </p:txEl>
                                          </p:spTgt>
                                        </p:tgtEl>
                                        <p:attrNameLst>
                                          <p:attrName>ppt_c</p:attrName>
                                        </p:attrNameLst>
                                      </p:cBhvr>
                                      <p:to>
                                        <a:srgbClr val="FFFF00"/>
                                      </p:to>
                                    </p:animClr>
                                  </p:subTnLst>
                                </p:cTn>
                              </p:par>
                            </p:childTnLst>
                          </p:cTn>
                        </p:par>
                        <p:par>
                          <p:cTn id="7" fill="hold" nodeType="afterGroup">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17305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73059">
                                            <p:txEl>
                                              <p:pRg st="1" end="1"/>
                                            </p:txEl>
                                          </p:spTgt>
                                        </p:tgtEl>
                                        <p:attrNameLst>
                                          <p:attrName>ppt_c</p:attrName>
                                        </p:attrNameLst>
                                      </p:cBhvr>
                                      <p:to>
                                        <a:srgbClr val="FFFF00"/>
                                      </p:to>
                                    </p:animClr>
                                  </p:subTnLst>
                                </p:cTn>
                              </p:par>
                            </p:childTnLst>
                          </p:cTn>
                        </p:par>
                        <p:par>
                          <p:cTn id="10" fill="hold" nodeType="afterGroup">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17305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73059">
                                            <p:txEl>
                                              <p:pRg st="2" end="2"/>
                                            </p:txEl>
                                          </p:spTgt>
                                        </p:tgtEl>
                                        <p:attrNameLst>
                                          <p:attrName>ppt_c</p:attrName>
                                        </p:attrNameLst>
                                      </p:cBhvr>
                                      <p:to>
                                        <a:srgbClr val="FFFF00"/>
                                      </p:to>
                                    </p:animClr>
                                  </p:subTnLst>
                                </p:cTn>
                              </p:par>
                            </p:childTnLst>
                          </p:cTn>
                        </p:par>
                        <p:par>
                          <p:cTn id="13" fill="hold" nodeType="afterGroup">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17305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73059">
                                            <p:txEl>
                                              <p:pRg st="3" end="3"/>
                                            </p:txEl>
                                          </p:spTgt>
                                        </p:tgtEl>
                                        <p:attrNameLst>
                                          <p:attrName>ppt_c</p:attrName>
                                        </p:attrNameLst>
                                      </p:cBhvr>
                                      <p:to>
                                        <a:srgbClr val="FFFF00"/>
                                      </p:to>
                                    </p:animClr>
                                  </p:subTnLst>
                                </p:cTn>
                              </p:par>
                            </p:childTnLst>
                          </p:cTn>
                        </p:par>
                        <p:par>
                          <p:cTn id="16" fill="hold" nodeType="afterGroup">
                            <p:stCondLst>
                              <p:cond delay="6000"/>
                            </p:stCondLst>
                            <p:childTnLst>
                              <p:par>
                                <p:cTn id="17" presetID="1" presetClass="entr" presetSubtype="0" fill="hold" grpId="0" nodeType="afterEffect">
                                  <p:stCondLst>
                                    <p:cond delay="1000"/>
                                  </p:stCondLst>
                                  <p:childTnLst>
                                    <p:set>
                                      <p:cBhvr>
                                        <p:cTn id="18" dur="1" fill="hold">
                                          <p:stCondLst>
                                            <p:cond delay="499"/>
                                          </p:stCondLst>
                                        </p:cTn>
                                        <p:tgtEl>
                                          <p:spTgt spid="173059">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73059">
                                            <p:txEl>
                                              <p:pRg st="4" end="4"/>
                                            </p:txEl>
                                          </p:spTgt>
                                        </p:tgtEl>
                                        <p:attrNameLst>
                                          <p:attrName>ppt_c</p:attrName>
                                        </p:attrNameLst>
                                      </p:cBhvr>
                                      <p:to>
                                        <a:srgbClr val="FFFF00"/>
                                      </p:to>
                                    </p:animClr>
                                  </p:subTnLst>
                                </p:cTn>
                              </p:par>
                            </p:childTnLst>
                          </p:cTn>
                        </p:par>
                        <p:par>
                          <p:cTn id="19" fill="hold" nodeType="afterGroup">
                            <p:stCondLst>
                              <p:cond delay="7500"/>
                            </p:stCondLst>
                            <p:childTnLst>
                              <p:par>
                                <p:cTn id="20" presetID="1" presetClass="entr" presetSubtype="0" fill="hold" grpId="0" nodeType="afterEffect">
                                  <p:stCondLst>
                                    <p:cond delay="1000"/>
                                  </p:stCondLst>
                                  <p:childTnLst>
                                    <p:set>
                                      <p:cBhvr>
                                        <p:cTn id="21" dur="1" fill="hold">
                                          <p:stCondLst>
                                            <p:cond delay="499"/>
                                          </p:stCondLst>
                                        </p:cTn>
                                        <p:tgtEl>
                                          <p:spTgt spid="173059">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73059">
                                            <p:txEl>
                                              <p:pRg st="5" end="5"/>
                                            </p:txEl>
                                          </p:spTgt>
                                        </p:tgtEl>
                                        <p:attrNameLst>
                                          <p:attrName>ppt_c</p:attrName>
                                        </p:attrNameLst>
                                      </p:cBhvr>
                                      <p:to>
                                        <a:srgbClr val="FFFF00"/>
                                      </p:to>
                                    </p:animClr>
                                  </p:subTnLst>
                                </p:cTn>
                              </p:par>
                            </p:childTnLst>
                          </p:cTn>
                        </p:par>
                        <p:par>
                          <p:cTn id="22" fill="hold" nodeType="afterGroup">
                            <p:stCondLst>
                              <p:cond delay="9000"/>
                            </p:stCondLst>
                            <p:childTnLst>
                              <p:par>
                                <p:cTn id="23" presetID="1" presetClass="entr" presetSubtype="0" fill="hold" grpId="0" nodeType="afterEffect">
                                  <p:stCondLst>
                                    <p:cond delay="1000"/>
                                  </p:stCondLst>
                                  <p:childTnLst>
                                    <p:set>
                                      <p:cBhvr>
                                        <p:cTn id="24" dur="1" fill="hold">
                                          <p:stCondLst>
                                            <p:cond delay="499"/>
                                          </p:stCondLst>
                                        </p:cTn>
                                        <p:tgtEl>
                                          <p:spTgt spid="173059">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73059">
                                            <p:txEl>
                                              <p:pRg st="6" end="6"/>
                                            </p:txEl>
                                          </p:spTgt>
                                        </p:tgtEl>
                                        <p:attrNameLst>
                                          <p:attrName>ppt_c</p:attrName>
                                        </p:attrNameLst>
                                      </p:cBhvr>
                                      <p:to>
                                        <a:srgbClr val="FFFF00"/>
                                      </p:to>
                                    </p:animClr>
                                  </p:subTnLst>
                                </p:cTn>
                              </p:par>
                            </p:childTnLst>
                          </p:cTn>
                        </p:par>
                        <p:par>
                          <p:cTn id="25" fill="hold" nodeType="afterGroup">
                            <p:stCondLst>
                              <p:cond delay="10500"/>
                            </p:stCondLst>
                            <p:childTnLst>
                              <p:par>
                                <p:cTn id="26" presetID="1" presetClass="entr" presetSubtype="0" fill="hold" grpId="0" nodeType="afterEffect">
                                  <p:stCondLst>
                                    <p:cond delay="1000"/>
                                  </p:stCondLst>
                                  <p:childTnLst>
                                    <p:set>
                                      <p:cBhvr>
                                        <p:cTn id="27" dur="1" fill="hold">
                                          <p:stCondLst>
                                            <p:cond delay="499"/>
                                          </p:stCondLst>
                                        </p:cTn>
                                        <p:tgtEl>
                                          <p:spTgt spid="173059">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173059">
                                            <p:txEl>
                                              <p:pRg st="7" end="7"/>
                                            </p:txEl>
                                          </p:spTgt>
                                        </p:tgtEl>
                                        <p:attrNameLst>
                                          <p:attrName>ppt_c</p:attrName>
                                        </p:attrNameLst>
                                      </p:cBhvr>
                                      <p:to>
                                        <a:srgbClr val="FFFF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bldLvl="2" autoUpdateAnimBg="0" advAuto="100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AutoShape 2"/>
          <p:cNvSpPr>
            <a:spLocks noChangeArrowheads="1"/>
          </p:cNvSpPr>
          <p:nvPr/>
        </p:nvSpPr>
        <p:spPr bwMode="auto">
          <a:xfrm>
            <a:off x="3886200" y="2743200"/>
            <a:ext cx="1143000" cy="990600"/>
          </a:xfrm>
          <a:prstGeom prst="octagon">
            <a:avLst>
              <a:gd name="adj" fmla="val 29287"/>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2400"/>
          </a:p>
        </p:txBody>
      </p:sp>
      <p:sp>
        <p:nvSpPr>
          <p:cNvPr id="171011" name="AutoShape 3"/>
          <p:cNvSpPr>
            <a:spLocks noChangeArrowheads="1"/>
          </p:cNvSpPr>
          <p:nvPr/>
        </p:nvSpPr>
        <p:spPr bwMode="auto">
          <a:xfrm>
            <a:off x="2895600" y="1828800"/>
            <a:ext cx="3048000" cy="2895600"/>
          </a:xfrm>
          <a:prstGeom prst="octagon">
            <a:avLst>
              <a:gd name="adj" fmla="val 29287"/>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2400"/>
          </a:p>
        </p:txBody>
      </p:sp>
      <p:sp>
        <p:nvSpPr>
          <p:cNvPr id="171012" name="Text Box 4"/>
          <p:cNvSpPr txBox="1">
            <a:spLocks noChangeArrowheads="1"/>
          </p:cNvSpPr>
          <p:nvPr/>
        </p:nvSpPr>
        <p:spPr bwMode="auto">
          <a:xfrm>
            <a:off x="4191000" y="1905000"/>
            <a:ext cx="1066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200" b="1">
                <a:solidFill>
                  <a:srgbClr val="FFFF00"/>
                </a:solidFill>
              </a:rPr>
              <a:t>Water Erosion Model</a:t>
            </a:r>
            <a:endParaRPr lang="en-US" altLang="en-US" sz="2400"/>
          </a:p>
        </p:txBody>
      </p:sp>
      <p:sp>
        <p:nvSpPr>
          <p:cNvPr id="171013" name="Text Box 5"/>
          <p:cNvSpPr txBox="1">
            <a:spLocks noChangeArrowheads="1"/>
          </p:cNvSpPr>
          <p:nvPr/>
        </p:nvSpPr>
        <p:spPr bwMode="auto">
          <a:xfrm>
            <a:off x="3886200" y="41910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200" b="1">
                <a:solidFill>
                  <a:srgbClr val="FFFF00"/>
                </a:solidFill>
              </a:rPr>
              <a:t>Wind Erosion Model</a:t>
            </a:r>
            <a:endParaRPr lang="en-US" altLang="en-US" sz="1200"/>
          </a:p>
        </p:txBody>
      </p:sp>
      <p:sp>
        <p:nvSpPr>
          <p:cNvPr id="171014" name="Oval 6"/>
          <p:cNvSpPr>
            <a:spLocks noChangeArrowheads="1"/>
          </p:cNvSpPr>
          <p:nvPr/>
        </p:nvSpPr>
        <p:spPr bwMode="auto">
          <a:xfrm>
            <a:off x="1371600" y="533400"/>
            <a:ext cx="6019800" cy="5638800"/>
          </a:xfrm>
          <a:prstGeom prst="ellipse">
            <a:avLst/>
          </a:prstGeom>
          <a:noFill/>
          <a:ln w="7620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2400"/>
          </a:p>
        </p:txBody>
      </p:sp>
      <p:sp>
        <p:nvSpPr>
          <p:cNvPr id="171015" name="Oval 7"/>
          <p:cNvSpPr>
            <a:spLocks noChangeArrowheads="1"/>
          </p:cNvSpPr>
          <p:nvPr/>
        </p:nvSpPr>
        <p:spPr bwMode="auto">
          <a:xfrm>
            <a:off x="2133600" y="1219200"/>
            <a:ext cx="4495800" cy="4191000"/>
          </a:xfrm>
          <a:prstGeom prst="ellipse">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2400"/>
          </a:p>
        </p:txBody>
      </p:sp>
      <p:sp>
        <p:nvSpPr>
          <p:cNvPr id="171016" name="Line 8"/>
          <p:cNvSpPr>
            <a:spLocks noChangeShapeType="1"/>
          </p:cNvSpPr>
          <p:nvPr/>
        </p:nvSpPr>
        <p:spPr bwMode="auto">
          <a:xfrm>
            <a:off x="3733800" y="1828800"/>
            <a:ext cx="457200" cy="9144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17" name="Line 9"/>
          <p:cNvSpPr>
            <a:spLocks noChangeShapeType="1"/>
          </p:cNvSpPr>
          <p:nvPr/>
        </p:nvSpPr>
        <p:spPr bwMode="auto">
          <a:xfrm flipH="1">
            <a:off x="4724400" y="1828800"/>
            <a:ext cx="381000" cy="91440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18" name="Line 10"/>
          <p:cNvSpPr>
            <a:spLocks noChangeShapeType="1"/>
          </p:cNvSpPr>
          <p:nvPr/>
        </p:nvSpPr>
        <p:spPr bwMode="auto">
          <a:xfrm flipH="1" flipV="1">
            <a:off x="2895600" y="2667000"/>
            <a:ext cx="990600" cy="3810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19" name="Line 11"/>
          <p:cNvSpPr>
            <a:spLocks noChangeShapeType="1"/>
          </p:cNvSpPr>
          <p:nvPr/>
        </p:nvSpPr>
        <p:spPr bwMode="auto">
          <a:xfrm flipH="1">
            <a:off x="2895600" y="3429000"/>
            <a:ext cx="990600" cy="4572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20" name="Line 12"/>
          <p:cNvSpPr>
            <a:spLocks noChangeShapeType="1"/>
          </p:cNvSpPr>
          <p:nvPr/>
        </p:nvSpPr>
        <p:spPr bwMode="auto">
          <a:xfrm flipH="1">
            <a:off x="3733800" y="3733800"/>
            <a:ext cx="457200" cy="9906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21" name="Line 13"/>
          <p:cNvSpPr>
            <a:spLocks noChangeShapeType="1"/>
          </p:cNvSpPr>
          <p:nvPr/>
        </p:nvSpPr>
        <p:spPr bwMode="auto">
          <a:xfrm>
            <a:off x="4724400" y="3733800"/>
            <a:ext cx="381000" cy="9906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22" name="Line 14"/>
          <p:cNvSpPr>
            <a:spLocks noChangeShapeType="1"/>
          </p:cNvSpPr>
          <p:nvPr/>
        </p:nvSpPr>
        <p:spPr bwMode="auto">
          <a:xfrm>
            <a:off x="5029200" y="3429000"/>
            <a:ext cx="914400" cy="4572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23" name="Line 15"/>
          <p:cNvSpPr>
            <a:spLocks noChangeShapeType="1"/>
          </p:cNvSpPr>
          <p:nvPr/>
        </p:nvSpPr>
        <p:spPr bwMode="auto">
          <a:xfrm flipH="1">
            <a:off x="5029200" y="2667000"/>
            <a:ext cx="914400" cy="3810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24" name="Text Box 16"/>
          <p:cNvSpPr txBox="1">
            <a:spLocks noChangeArrowheads="1"/>
          </p:cNvSpPr>
          <p:nvPr/>
        </p:nvSpPr>
        <p:spPr bwMode="auto">
          <a:xfrm>
            <a:off x="3276600" y="24384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200" b="1">
                <a:solidFill>
                  <a:srgbClr val="FFFF00"/>
                </a:solidFill>
              </a:rPr>
              <a:t>SCI and STIR</a:t>
            </a:r>
            <a:endParaRPr lang="en-US" altLang="en-US" sz="1200" b="1"/>
          </a:p>
        </p:txBody>
      </p:sp>
      <p:sp>
        <p:nvSpPr>
          <p:cNvPr id="171025" name="Text Box 17"/>
          <p:cNvSpPr txBox="1">
            <a:spLocks noChangeArrowheads="1"/>
          </p:cNvSpPr>
          <p:nvPr/>
        </p:nvSpPr>
        <p:spPr bwMode="auto">
          <a:xfrm>
            <a:off x="2971800" y="3048000"/>
            <a:ext cx="76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200" b="1">
                <a:solidFill>
                  <a:srgbClr val="FFFF00"/>
                </a:solidFill>
              </a:rPr>
              <a:t>WinPST</a:t>
            </a:r>
            <a:endParaRPr lang="en-US" altLang="en-US" sz="2400">
              <a:solidFill>
                <a:srgbClr val="FFFF00"/>
              </a:solidFill>
            </a:endParaRPr>
          </a:p>
        </p:txBody>
      </p:sp>
      <p:sp>
        <p:nvSpPr>
          <p:cNvPr id="171026" name="Text Box 18"/>
          <p:cNvSpPr txBox="1">
            <a:spLocks noChangeArrowheads="1"/>
          </p:cNvSpPr>
          <p:nvPr/>
        </p:nvSpPr>
        <p:spPr bwMode="auto">
          <a:xfrm>
            <a:off x="2971800" y="3733800"/>
            <a:ext cx="1143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200" b="1">
                <a:solidFill>
                  <a:srgbClr val="FFFF00"/>
                </a:solidFill>
              </a:rPr>
              <a:t>AnnAGNPS</a:t>
            </a:r>
          </a:p>
        </p:txBody>
      </p:sp>
      <p:sp>
        <p:nvSpPr>
          <p:cNvPr id="171027" name="Text Box 19"/>
          <p:cNvSpPr txBox="1">
            <a:spLocks noChangeArrowheads="1"/>
          </p:cNvSpPr>
          <p:nvPr/>
        </p:nvSpPr>
        <p:spPr bwMode="auto">
          <a:xfrm>
            <a:off x="4876800" y="3581400"/>
            <a:ext cx="1143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200" b="1">
                <a:solidFill>
                  <a:srgbClr val="FFFF00"/>
                </a:solidFill>
              </a:rPr>
              <a:t>Manure Management Program</a:t>
            </a:r>
            <a:endParaRPr lang="en-US" altLang="en-US" sz="1200"/>
          </a:p>
        </p:txBody>
      </p:sp>
      <p:sp>
        <p:nvSpPr>
          <p:cNvPr id="171028" name="Text Box 20"/>
          <p:cNvSpPr txBox="1">
            <a:spLocks noChangeArrowheads="1"/>
          </p:cNvSpPr>
          <p:nvPr/>
        </p:nvSpPr>
        <p:spPr bwMode="auto">
          <a:xfrm>
            <a:off x="5105400" y="3124200"/>
            <a:ext cx="762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200" b="1">
                <a:solidFill>
                  <a:srgbClr val="FFFF00"/>
                </a:solidFill>
              </a:rPr>
              <a:t>NLEAP</a:t>
            </a:r>
            <a:endParaRPr lang="en-US" altLang="en-US" sz="1200" b="1">
              <a:solidFill>
                <a:schemeClr val="accent2"/>
              </a:solidFill>
            </a:endParaRPr>
          </a:p>
        </p:txBody>
      </p:sp>
      <p:sp>
        <p:nvSpPr>
          <p:cNvPr id="171029" name="Text Box 21"/>
          <p:cNvSpPr txBox="1">
            <a:spLocks noChangeArrowheads="1"/>
          </p:cNvSpPr>
          <p:nvPr/>
        </p:nvSpPr>
        <p:spPr bwMode="auto">
          <a:xfrm>
            <a:off x="4800600" y="23622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200" b="1">
                <a:solidFill>
                  <a:srgbClr val="FFFF00"/>
                </a:solidFill>
              </a:rPr>
              <a:t>Phosphorus Index</a:t>
            </a:r>
            <a:endParaRPr lang="en-US" altLang="en-US" sz="1200"/>
          </a:p>
        </p:txBody>
      </p:sp>
      <p:sp>
        <p:nvSpPr>
          <p:cNvPr id="171030" name="Text Box 22"/>
          <p:cNvSpPr txBox="1">
            <a:spLocks noChangeArrowheads="1"/>
          </p:cNvSpPr>
          <p:nvPr/>
        </p:nvSpPr>
        <p:spPr bwMode="auto">
          <a:xfrm>
            <a:off x="3733800" y="13716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200" b="1">
                <a:solidFill>
                  <a:srgbClr val="FFFF00"/>
                </a:solidFill>
              </a:rPr>
              <a:t>Climate generator sub module</a:t>
            </a:r>
            <a:endParaRPr lang="en-US" altLang="en-US" sz="1200" b="1">
              <a:solidFill>
                <a:schemeClr val="accent2"/>
              </a:solidFill>
            </a:endParaRPr>
          </a:p>
        </p:txBody>
      </p:sp>
      <p:sp>
        <p:nvSpPr>
          <p:cNvPr id="171031" name="Text Box 23"/>
          <p:cNvSpPr txBox="1">
            <a:spLocks noChangeArrowheads="1"/>
          </p:cNvSpPr>
          <p:nvPr/>
        </p:nvSpPr>
        <p:spPr bwMode="auto">
          <a:xfrm rot="-2645566">
            <a:off x="2514600" y="1676400"/>
            <a:ext cx="1281113"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200" b="1">
                <a:solidFill>
                  <a:srgbClr val="FFFF00"/>
                </a:solidFill>
              </a:rPr>
              <a:t>Residue Decomposition Sub module</a:t>
            </a:r>
            <a:endParaRPr lang="en-US" altLang="en-US" sz="1200"/>
          </a:p>
        </p:txBody>
      </p:sp>
      <p:sp>
        <p:nvSpPr>
          <p:cNvPr id="171032" name="Text Box 24"/>
          <p:cNvSpPr txBox="1">
            <a:spLocks noChangeArrowheads="1"/>
          </p:cNvSpPr>
          <p:nvPr/>
        </p:nvSpPr>
        <p:spPr bwMode="auto">
          <a:xfrm>
            <a:off x="3200400" y="838200"/>
            <a:ext cx="2362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200" b="1"/>
              <a:t>Advanced PRISM Climate Data</a:t>
            </a:r>
            <a:r>
              <a:rPr lang="en-US" altLang="en-US" sz="1200"/>
              <a:t> </a:t>
            </a:r>
          </a:p>
        </p:txBody>
      </p:sp>
      <p:sp>
        <p:nvSpPr>
          <p:cNvPr id="171033" name="Text Box 25"/>
          <p:cNvSpPr txBox="1">
            <a:spLocks noChangeArrowheads="1"/>
          </p:cNvSpPr>
          <p:nvPr/>
        </p:nvSpPr>
        <p:spPr bwMode="auto">
          <a:xfrm rot="3221060">
            <a:off x="5638007" y="2134394"/>
            <a:ext cx="2057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200" b="1"/>
              <a:t>NASIS/SSURGO Soils data</a:t>
            </a:r>
            <a:endParaRPr lang="en-US" altLang="en-US" sz="1200"/>
          </a:p>
        </p:txBody>
      </p:sp>
      <p:sp>
        <p:nvSpPr>
          <p:cNvPr id="171034" name="Text Box 26"/>
          <p:cNvSpPr txBox="1">
            <a:spLocks noChangeArrowheads="1"/>
          </p:cNvSpPr>
          <p:nvPr/>
        </p:nvSpPr>
        <p:spPr bwMode="auto">
          <a:xfrm>
            <a:off x="6553200" y="3429000"/>
            <a:ext cx="1066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200" b="1"/>
              <a:t>Field operations database</a:t>
            </a:r>
            <a:endParaRPr lang="en-US" altLang="en-US" sz="1200"/>
          </a:p>
        </p:txBody>
      </p:sp>
      <p:sp>
        <p:nvSpPr>
          <p:cNvPr id="171035" name="Text Box 27"/>
          <p:cNvSpPr txBox="1">
            <a:spLocks noChangeArrowheads="1"/>
          </p:cNvSpPr>
          <p:nvPr/>
        </p:nvSpPr>
        <p:spPr bwMode="auto">
          <a:xfrm rot="-2071458">
            <a:off x="5181600" y="5029200"/>
            <a:ext cx="1447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200" b="1"/>
              <a:t>Vegetation and Crop Database</a:t>
            </a:r>
            <a:endParaRPr lang="en-US" altLang="en-US" sz="1200"/>
          </a:p>
        </p:txBody>
      </p:sp>
      <p:sp>
        <p:nvSpPr>
          <p:cNvPr id="171036" name="Text Box 28"/>
          <p:cNvSpPr txBox="1">
            <a:spLocks noChangeArrowheads="1"/>
          </p:cNvSpPr>
          <p:nvPr/>
        </p:nvSpPr>
        <p:spPr bwMode="auto">
          <a:xfrm rot="-3607035">
            <a:off x="1394619" y="2034381"/>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200" b="1"/>
              <a:t>Residue Database</a:t>
            </a:r>
            <a:endParaRPr lang="en-US" altLang="en-US" sz="1200"/>
          </a:p>
        </p:txBody>
      </p:sp>
      <p:sp>
        <p:nvSpPr>
          <p:cNvPr id="171037" name="Text Box 29"/>
          <p:cNvSpPr txBox="1">
            <a:spLocks noChangeArrowheads="1"/>
          </p:cNvSpPr>
          <p:nvPr/>
        </p:nvSpPr>
        <p:spPr bwMode="auto">
          <a:xfrm rot="3003477">
            <a:off x="1695451" y="4598987"/>
            <a:ext cx="1371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200" b="1"/>
              <a:t>Crop Management Scenarios Database</a:t>
            </a:r>
            <a:endParaRPr lang="en-US" altLang="en-US" sz="1200"/>
          </a:p>
        </p:txBody>
      </p:sp>
      <p:sp>
        <p:nvSpPr>
          <p:cNvPr id="171038" name="Text Box 30"/>
          <p:cNvSpPr txBox="1">
            <a:spLocks noChangeArrowheads="1"/>
          </p:cNvSpPr>
          <p:nvPr/>
        </p:nvSpPr>
        <p:spPr bwMode="auto">
          <a:xfrm>
            <a:off x="3429000" y="54864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200" b="1"/>
              <a:t>On-site Field and Landscape Information</a:t>
            </a:r>
            <a:endParaRPr lang="en-US" altLang="en-US" sz="1200"/>
          </a:p>
        </p:txBody>
      </p:sp>
      <p:sp>
        <p:nvSpPr>
          <p:cNvPr id="171039" name="Text Box 31"/>
          <p:cNvSpPr txBox="1">
            <a:spLocks noChangeArrowheads="1"/>
          </p:cNvSpPr>
          <p:nvPr/>
        </p:nvSpPr>
        <p:spPr bwMode="auto">
          <a:xfrm>
            <a:off x="3657600" y="48006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200" b="1">
                <a:solidFill>
                  <a:srgbClr val="FFFF00"/>
                </a:solidFill>
              </a:rPr>
              <a:t>Random Roughness Degradation sub module</a:t>
            </a:r>
            <a:endParaRPr lang="en-US" altLang="en-US" sz="1200">
              <a:solidFill>
                <a:srgbClr val="FFFF00"/>
              </a:solidFill>
            </a:endParaRPr>
          </a:p>
        </p:txBody>
      </p:sp>
      <p:sp>
        <p:nvSpPr>
          <p:cNvPr id="171040" name="Line 32"/>
          <p:cNvSpPr>
            <a:spLocks noChangeShapeType="1"/>
          </p:cNvSpPr>
          <p:nvPr/>
        </p:nvSpPr>
        <p:spPr bwMode="auto">
          <a:xfrm>
            <a:off x="2514600" y="1143000"/>
            <a:ext cx="457200" cy="5334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41" name="Line 33"/>
          <p:cNvSpPr>
            <a:spLocks noChangeShapeType="1"/>
          </p:cNvSpPr>
          <p:nvPr/>
        </p:nvSpPr>
        <p:spPr bwMode="auto">
          <a:xfrm rot="-4631132">
            <a:off x="1790700" y="4152900"/>
            <a:ext cx="457200" cy="5334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42" name="Line 34"/>
          <p:cNvSpPr>
            <a:spLocks noChangeShapeType="1"/>
          </p:cNvSpPr>
          <p:nvPr/>
        </p:nvSpPr>
        <p:spPr bwMode="auto">
          <a:xfrm rot="-2901708">
            <a:off x="6727825" y="2897188"/>
            <a:ext cx="533400" cy="6096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43" name="Line 35"/>
          <p:cNvSpPr>
            <a:spLocks noChangeShapeType="1"/>
          </p:cNvSpPr>
          <p:nvPr/>
        </p:nvSpPr>
        <p:spPr bwMode="auto">
          <a:xfrm>
            <a:off x="6248400" y="4495800"/>
            <a:ext cx="609600" cy="4572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44" name="Line 36"/>
          <p:cNvSpPr>
            <a:spLocks noChangeShapeType="1"/>
          </p:cNvSpPr>
          <p:nvPr/>
        </p:nvSpPr>
        <p:spPr bwMode="auto">
          <a:xfrm rot="4280568">
            <a:off x="5410200" y="914400"/>
            <a:ext cx="457200" cy="5334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45" name="Line 37"/>
          <p:cNvSpPr>
            <a:spLocks noChangeShapeType="1"/>
          </p:cNvSpPr>
          <p:nvPr/>
        </p:nvSpPr>
        <p:spPr bwMode="auto">
          <a:xfrm rot="1153840">
            <a:off x="4876800" y="5410200"/>
            <a:ext cx="457200" cy="5334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46" name="Line 38"/>
          <p:cNvSpPr>
            <a:spLocks noChangeShapeType="1"/>
          </p:cNvSpPr>
          <p:nvPr/>
        </p:nvSpPr>
        <p:spPr bwMode="auto">
          <a:xfrm rot="4280568">
            <a:off x="2857500" y="5219700"/>
            <a:ext cx="457200" cy="5334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47" name="Text Box 39"/>
          <p:cNvSpPr txBox="1">
            <a:spLocks noChangeArrowheads="1"/>
          </p:cNvSpPr>
          <p:nvPr/>
        </p:nvSpPr>
        <p:spPr bwMode="auto">
          <a:xfrm rot="2668478">
            <a:off x="4953000" y="19050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200" b="1">
                <a:solidFill>
                  <a:srgbClr val="FFFF00"/>
                </a:solidFill>
              </a:rPr>
              <a:t>Crop Rotation Builder sub module</a:t>
            </a:r>
            <a:endParaRPr lang="en-US" altLang="en-US" sz="1200"/>
          </a:p>
        </p:txBody>
      </p:sp>
      <p:sp>
        <p:nvSpPr>
          <p:cNvPr id="171048" name="Text Box 40"/>
          <p:cNvSpPr txBox="1">
            <a:spLocks noChangeArrowheads="1"/>
          </p:cNvSpPr>
          <p:nvPr/>
        </p:nvSpPr>
        <p:spPr bwMode="auto">
          <a:xfrm rot="3592335">
            <a:off x="2057400" y="38862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200" b="1">
                <a:solidFill>
                  <a:srgbClr val="FFFF00"/>
                </a:solidFill>
              </a:rPr>
              <a:t>Residue Burial sub module</a:t>
            </a:r>
          </a:p>
        </p:txBody>
      </p:sp>
      <p:sp>
        <p:nvSpPr>
          <p:cNvPr id="171049" name="Text Box 41"/>
          <p:cNvSpPr txBox="1">
            <a:spLocks noChangeArrowheads="1"/>
          </p:cNvSpPr>
          <p:nvPr/>
        </p:nvSpPr>
        <p:spPr bwMode="auto">
          <a:xfrm>
            <a:off x="0" y="0"/>
            <a:ext cx="1676400" cy="466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200" b="1">
                <a:solidFill>
                  <a:srgbClr val="FFFF00"/>
                </a:solidFill>
              </a:rPr>
              <a:t>Sheet and Rill Erosion Rate</a:t>
            </a:r>
            <a:endParaRPr lang="en-US" altLang="en-US" sz="1200" b="1">
              <a:solidFill>
                <a:schemeClr val="accent2"/>
              </a:solidFill>
            </a:endParaRPr>
          </a:p>
          <a:p>
            <a:pPr>
              <a:spcBef>
                <a:spcPct val="50000"/>
              </a:spcBef>
              <a:buClrTx/>
              <a:buFontTx/>
              <a:buNone/>
            </a:pPr>
            <a:r>
              <a:rPr lang="en-US" altLang="en-US" sz="1200" b="1">
                <a:solidFill>
                  <a:srgbClr val="FFFF00"/>
                </a:solidFill>
              </a:rPr>
              <a:t>Wind Erosion Rate</a:t>
            </a:r>
          </a:p>
          <a:p>
            <a:pPr>
              <a:spcBef>
                <a:spcPct val="50000"/>
              </a:spcBef>
              <a:buClrTx/>
              <a:buFontTx/>
              <a:buNone/>
            </a:pPr>
            <a:r>
              <a:rPr lang="en-US" altLang="en-US" sz="1200" b="1">
                <a:solidFill>
                  <a:srgbClr val="FFFF00"/>
                </a:solidFill>
              </a:rPr>
              <a:t>Particulate Emission Concentration</a:t>
            </a:r>
          </a:p>
          <a:p>
            <a:pPr>
              <a:spcBef>
                <a:spcPct val="50000"/>
              </a:spcBef>
              <a:buClrTx/>
              <a:buFontTx/>
              <a:buNone/>
            </a:pPr>
            <a:r>
              <a:rPr lang="en-US" altLang="en-US" sz="1200" b="1">
                <a:solidFill>
                  <a:srgbClr val="FFFF00"/>
                </a:solidFill>
              </a:rPr>
              <a:t>Sediment Delivery</a:t>
            </a:r>
          </a:p>
          <a:p>
            <a:pPr>
              <a:spcBef>
                <a:spcPct val="50000"/>
              </a:spcBef>
              <a:buClrTx/>
              <a:buFontTx/>
              <a:buNone/>
            </a:pPr>
            <a:r>
              <a:rPr lang="en-US" altLang="en-US" sz="1200" b="1">
                <a:solidFill>
                  <a:srgbClr val="FFFF00"/>
                </a:solidFill>
              </a:rPr>
              <a:t>Detached Particle Information</a:t>
            </a:r>
          </a:p>
          <a:p>
            <a:pPr>
              <a:spcBef>
                <a:spcPct val="50000"/>
              </a:spcBef>
              <a:buClrTx/>
              <a:buFontTx/>
              <a:buNone/>
            </a:pPr>
            <a:r>
              <a:rPr lang="en-US" altLang="en-US" sz="1200" b="1">
                <a:solidFill>
                  <a:srgbClr val="FFFF00"/>
                </a:solidFill>
              </a:rPr>
              <a:t>Nitrate Leaching</a:t>
            </a:r>
          </a:p>
          <a:p>
            <a:pPr>
              <a:spcBef>
                <a:spcPct val="50000"/>
              </a:spcBef>
              <a:buClrTx/>
              <a:buFontTx/>
              <a:buNone/>
            </a:pPr>
            <a:r>
              <a:rPr lang="en-US" altLang="en-US" sz="1200" b="1">
                <a:solidFill>
                  <a:srgbClr val="FFFF00"/>
                </a:solidFill>
              </a:rPr>
              <a:t>Phosphorus Runoff</a:t>
            </a:r>
          </a:p>
          <a:p>
            <a:pPr>
              <a:spcBef>
                <a:spcPct val="50000"/>
              </a:spcBef>
              <a:buClrTx/>
              <a:buFontTx/>
              <a:buNone/>
            </a:pPr>
            <a:r>
              <a:rPr lang="en-US" altLang="en-US" sz="1200" b="1">
                <a:solidFill>
                  <a:srgbClr val="FFFF00"/>
                </a:solidFill>
              </a:rPr>
              <a:t>Carbon Sequestration / Losses</a:t>
            </a:r>
          </a:p>
          <a:p>
            <a:pPr>
              <a:spcBef>
                <a:spcPct val="50000"/>
              </a:spcBef>
              <a:buClrTx/>
              <a:buFontTx/>
              <a:buNone/>
            </a:pPr>
            <a:r>
              <a:rPr lang="en-US" altLang="en-US" sz="1200" b="1">
                <a:solidFill>
                  <a:srgbClr val="FFFF00"/>
                </a:solidFill>
              </a:rPr>
              <a:t>Pesticide Leaching</a:t>
            </a:r>
          </a:p>
          <a:p>
            <a:pPr>
              <a:spcBef>
                <a:spcPct val="50000"/>
              </a:spcBef>
              <a:buClrTx/>
              <a:buFontTx/>
              <a:buNone/>
            </a:pPr>
            <a:r>
              <a:rPr lang="en-US" altLang="en-US" sz="1200" b="1">
                <a:solidFill>
                  <a:srgbClr val="FFFF00"/>
                </a:solidFill>
              </a:rPr>
              <a:t>Nutrient Loading</a:t>
            </a:r>
          </a:p>
          <a:p>
            <a:pPr>
              <a:spcBef>
                <a:spcPct val="50000"/>
              </a:spcBef>
              <a:buClrTx/>
              <a:buFontTx/>
              <a:buNone/>
            </a:pPr>
            <a:r>
              <a:rPr lang="en-US" altLang="en-US" sz="1200" b="1">
                <a:solidFill>
                  <a:srgbClr val="FFFF00"/>
                </a:solidFill>
              </a:rPr>
              <a:t>Organic Matter Trends</a:t>
            </a:r>
          </a:p>
          <a:p>
            <a:pPr>
              <a:spcBef>
                <a:spcPct val="50000"/>
              </a:spcBef>
              <a:buClrTx/>
              <a:buFontTx/>
              <a:buNone/>
            </a:pPr>
            <a:r>
              <a:rPr lang="en-US" altLang="en-US" sz="1200" b="1">
                <a:solidFill>
                  <a:srgbClr val="FFFF00"/>
                </a:solidFill>
              </a:rPr>
              <a:t>Soil Tillage Intensity Ratings</a:t>
            </a:r>
          </a:p>
          <a:p>
            <a:pPr>
              <a:spcBef>
                <a:spcPct val="50000"/>
              </a:spcBef>
              <a:buClrTx/>
              <a:buFontTx/>
              <a:buNone/>
            </a:pPr>
            <a:endParaRPr lang="en-US" altLang="en-US" sz="1200">
              <a:solidFill>
                <a:srgbClr val="FFFF00"/>
              </a:solidFill>
            </a:endParaRPr>
          </a:p>
        </p:txBody>
      </p:sp>
      <p:sp>
        <p:nvSpPr>
          <p:cNvPr id="171050" name="Text Box 42"/>
          <p:cNvSpPr txBox="1">
            <a:spLocks noChangeArrowheads="1"/>
          </p:cNvSpPr>
          <p:nvPr/>
        </p:nvSpPr>
        <p:spPr bwMode="auto">
          <a:xfrm rot="14227">
            <a:off x="1447800" y="3352800"/>
            <a:ext cx="1219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200" b="1"/>
              <a:t>Support Practices Database</a:t>
            </a:r>
            <a:endParaRPr lang="en-US" altLang="en-US" sz="1200"/>
          </a:p>
        </p:txBody>
      </p:sp>
      <p:sp>
        <p:nvSpPr>
          <p:cNvPr id="171051" name="Line 43"/>
          <p:cNvSpPr>
            <a:spLocks noChangeShapeType="1"/>
          </p:cNvSpPr>
          <p:nvPr/>
        </p:nvSpPr>
        <p:spPr bwMode="auto">
          <a:xfrm rot="-4631132">
            <a:off x="1760538" y="2746375"/>
            <a:ext cx="76200" cy="6858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52" name="AutoShape 44"/>
          <p:cNvSpPr>
            <a:spLocks noChangeArrowheads="1"/>
          </p:cNvSpPr>
          <p:nvPr/>
        </p:nvSpPr>
        <p:spPr bwMode="auto">
          <a:xfrm>
            <a:off x="3886200" y="2743200"/>
            <a:ext cx="1143000" cy="990600"/>
          </a:xfrm>
          <a:prstGeom prst="octagon">
            <a:avLst>
              <a:gd name="adj" fmla="val 29287"/>
            </a:avLst>
          </a:prstGeom>
          <a:solidFill>
            <a:srgbClr val="66FF99"/>
          </a:solidFill>
          <a:ln w="57150">
            <a:solidFill>
              <a:schemeClr val="accent1"/>
            </a:solidFill>
            <a:miter lim="800000"/>
            <a:headEnd/>
            <a:tailEnd/>
          </a:ln>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2400"/>
          </a:p>
        </p:txBody>
      </p:sp>
      <p:sp>
        <p:nvSpPr>
          <p:cNvPr id="171053" name="AutoShape 45"/>
          <p:cNvSpPr>
            <a:spLocks noChangeArrowheads="1"/>
          </p:cNvSpPr>
          <p:nvPr/>
        </p:nvSpPr>
        <p:spPr bwMode="auto">
          <a:xfrm rot="1525248">
            <a:off x="1544638" y="2001838"/>
            <a:ext cx="3632200" cy="1522412"/>
          </a:xfrm>
          <a:prstGeom prst="leftArrow">
            <a:avLst>
              <a:gd name="adj1" fmla="val 50000"/>
              <a:gd name="adj2" fmla="val 59645"/>
            </a:avLst>
          </a:prstGeom>
          <a:noFill/>
          <a:ln w="19050">
            <a:solidFill>
              <a:srgbClr val="FF3300"/>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en-US" altLang="en-US" sz="2400"/>
          </a:p>
        </p:txBody>
      </p:sp>
      <p:sp>
        <p:nvSpPr>
          <p:cNvPr id="171054" name="Text Box 46"/>
          <p:cNvSpPr txBox="1">
            <a:spLocks noChangeArrowheads="1"/>
          </p:cNvSpPr>
          <p:nvPr/>
        </p:nvSpPr>
        <p:spPr bwMode="auto">
          <a:xfrm>
            <a:off x="4114800" y="2895600"/>
            <a:ext cx="9144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3200">
                <a:solidFill>
                  <a:schemeClr val="tx1"/>
                </a:solidFill>
                <a:latin typeface="Times New Roman" panose="02020603050405020304" pitchFamily="18" charset="0"/>
              </a:defRPr>
            </a:lvl1pPr>
            <a:lvl2pPr marL="742950" indent="-285750">
              <a:spcBef>
                <a:spcPct val="20000"/>
              </a:spcBef>
              <a:buClr>
                <a:schemeClr val="tx2"/>
              </a:buClr>
              <a:buChar char="–"/>
              <a:defRPr sz="28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200" b="1">
                <a:solidFill>
                  <a:srgbClr val="FF3300"/>
                </a:solidFill>
              </a:rPr>
              <a:t>Common User Interface</a:t>
            </a:r>
            <a:endParaRPr lang="en-US" altLang="en-US" sz="1200"/>
          </a:p>
        </p:txBody>
      </p:sp>
    </p:spTree>
    <p:extLst>
      <p:ext uri="{BB962C8B-B14F-4D97-AF65-F5344CB8AC3E}">
        <p14:creationId xmlns:p14="http://schemas.microsoft.com/office/powerpoint/2010/main" val="18524420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171015"/>
                                        </p:tgtEl>
                                        <p:attrNameLst>
                                          <p:attrName>style.visibility</p:attrName>
                                        </p:attrNameLst>
                                      </p:cBhvr>
                                      <p:to>
                                        <p:strVal val="visible"/>
                                      </p:to>
                                    </p:set>
                                    <p:anim calcmode="lin" valueType="num">
                                      <p:cBhvr>
                                        <p:cTn id="7" dur="500" fill="hold"/>
                                        <p:tgtEl>
                                          <p:spTgt spid="171015"/>
                                        </p:tgtEl>
                                        <p:attrNameLst>
                                          <p:attrName>ppt_w</p:attrName>
                                        </p:attrNameLst>
                                      </p:cBhvr>
                                      <p:tavLst>
                                        <p:tav tm="0">
                                          <p:val>
                                            <p:strVal val="4*#ppt_w"/>
                                          </p:val>
                                        </p:tav>
                                        <p:tav tm="100000">
                                          <p:val>
                                            <p:strVal val="#ppt_w"/>
                                          </p:val>
                                        </p:tav>
                                      </p:tavLst>
                                    </p:anim>
                                    <p:anim calcmode="lin" valueType="num">
                                      <p:cBhvr>
                                        <p:cTn id="8" dur="500" fill="hold"/>
                                        <p:tgtEl>
                                          <p:spTgt spid="171015"/>
                                        </p:tgtEl>
                                        <p:attrNameLst>
                                          <p:attrName>ppt_h</p:attrName>
                                        </p:attrNameLst>
                                      </p:cBhvr>
                                      <p:tavLst>
                                        <p:tav tm="0">
                                          <p:val>
                                            <p:strVal val="4*#ppt_h"/>
                                          </p:val>
                                        </p:tav>
                                        <p:tav tm="100000">
                                          <p:val>
                                            <p:strVal val="#ppt_h"/>
                                          </p:val>
                                        </p:tav>
                                      </p:tavLst>
                                    </p:anim>
                                  </p:childTnLst>
                                </p:cTn>
                              </p:par>
                            </p:childTnLst>
                          </p:cTn>
                        </p:par>
                        <p:par>
                          <p:cTn id="9" fill="hold" nodeType="afterGroup">
                            <p:stCondLst>
                              <p:cond delay="500"/>
                            </p:stCondLst>
                            <p:childTnLst>
                              <p:par>
                                <p:cTn id="10" presetID="3" presetClass="entr" presetSubtype="10" fill="hold" grpId="0" nodeType="afterEffect">
                                  <p:stCondLst>
                                    <p:cond delay="0"/>
                                  </p:stCondLst>
                                  <p:childTnLst>
                                    <p:set>
                                      <p:cBhvr>
                                        <p:cTn id="11" dur="1" fill="hold">
                                          <p:stCondLst>
                                            <p:cond delay="0"/>
                                          </p:stCondLst>
                                        </p:cTn>
                                        <p:tgtEl>
                                          <p:spTgt spid="171012"/>
                                        </p:tgtEl>
                                        <p:attrNameLst>
                                          <p:attrName>style.visibility</p:attrName>
                                        </p:attrNameLst>
                                      </p:cBhvr>
                                      <p:to>
                                        <p:strVal val="visible"/>
                                      </p:to>
                                    </p:set>
                                    <p:animEffect transition="in" filter="blinds(horizontal)">
                                      <p:cBhvr>
                                        <p:cTn id="12" dur="500"/>
                                        <p:tgtEl>
                                          <p:spTgt spid="171012"/>
                                        </p:tgtEl>
                                      </p:cBhvr>
                                    </p:animEffect>
                                  </p:childTnLst>
                                </p:cTn>
                              </p:par>
                            </p:childTnLst>
                          </p:cTn>
                        </p:par>
                        <p:par>
                          <p:cTn id="13" fill="hold" nodeType="afterGroup">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171013"/>
                                        </p:tgtEl>
                                        <p:attrNameLst>
                                          <p:attrName>style.visibility</p:attrName>
                                        </p:attrNameLst>
                                      </p:cBhvr>
                                      <p:to>
                                        <p:strVal val="visible"/>
                                      </p:to>
                                    </p:set>
                                    <p:animEffect transition="in" filter="blinds(horizontal)">
                                      <p:cBhvr>
                                        <p:cTn id="16" dur="500"/>
                                        <p:tgtEl>
                                          <p:spTgt spid="171013"/>
                                        </p:tgtEl>
                                      </p:cBhvr>
                                    </p:animEffect>
                                  </p:childTnLst>
                                </p:cTn>
                              </p:par>
                            </p:childTnLst>
                          </p:cTn>
                        </p:par>
                        <p:par>
                          <p:cTn id="17" fill="hold" nodeType="afterGroup">
                            <p:stCondLst>
                              <p:cond delay="1500"/>
                            </p:stCondLst>
                            <p:childTnLst>
                              <p:par>
                                <p:cTn id="18" presetID="3" presetClass="entr" presetSubtype="10" fill="hold" grpId="0" nodeType="afterEffect">
                                  <p:stCondLst>
                                    <p:cond delay="100"/>
                                  </p:stCondLst>
                                  <p:childTnLst>
                                    <p:set>
                                      <p:cBhvr>
                                        <p:cTn id="19" dur="1" fill="hold">
                                          <p:stCondLst>
                                            <p:cond delay="0"/>
                                          </p:stCondLst>
                                        </p:cTn>
                                        <p:tgtEl>
                                          <p:spTgt spid="171024"/>
                                        </p:tgtEl>
                                        <p:attrNameLst>
                                          <p:attrName>style.visibility</p:attrName>
                                        </p:attrNameLst>
                                      </p:cBhvr>
                                      <p:to>
                                        <p:strVal val="visible"/>
                                      </p:to>
                                    </p:set>
                                    <p:animEffect transition="in" filter="blinds(horizontal)">
                                      <p:cBhvr>
                                        <p:cTn id="20" dur="500"/>
                                        <p:tgtEl>
                                          <p:spTgt spid="171024"/>
                                        </p:tgtEl>
                                      </p:cBhvr>
                                    </p:animEffect>
                                  </p:childTnLst>
                                </p:cTn>
                              </p:par>
                            </p:childTnLst>
                          </p:cTn>
                        </p:par>
                        <p:par>
                          <p:cTn id="21" fill="hold" nodeType="afterGroup">
                            <p:stCondLst>
                              <p:cond delay="2100"/>
                            </p:stCondLst>
                            <p:childTnLst>
                              <p:par>
                                <p:cTn id="22" presetID="3" presetClass="entr" presetSubtype="10" fill="hold" grpId="0" nodeType="afterEffect">
                                  <p:stCondLst>
                                    <p:cond delay="0"/>
                                  </p:stCondLst>
                                  <p:childTnLst>
                                    <p:set>
                                      <p:cBhvr>
                                        <p:cTn id="23" dur="1" fill="hold">
                                          <p:stCondLst>
                                            <p:cond delay="0"/>
                                          </p:stCondLst>
                                        </p:cTn>
                                        <p:tgtEl>
                                          <p:spTgt spid="171025"/>
                                        </p:tgtEl>
                                        <p:attrNameLst>
                                          <p:attrName>style.visibility</p:attrName>
                                        </p:attrNameLst>
                                      </p:cBhvr>
                                      <p:to>
                                        <p:strVal val="visible"/>
                                      </p:to>
                                    </p:set>
                                    <p:animEffect transition="in" filter="blinds(horizontal)">
                                      <p:cBhvr>
                                        <p:cTn id="24" dur="500"/>
                                        <p:tgtEl>
                                          <p:spTgt spid="171025"/>
                                        </p:tgtEl>
                                      </p:cBhvr>
                                    </p:animEffect>
                                  </p:childTnLst>
                                </p:cTn>
                              </p:par>
                            </p:childTnLst>
                          </p:cTn>
                        </p:par>
                        <p:par>
                          <p:cTn id="25" fill="hold" nodeType="afterGroup">
                            <p:stCondLst>
                              <p:cond delay="2600"/>
                            </p:stCondLst>
                            <p:childTnLst>
                              <p:par>
                                <p:cTn id="26" presetID="3" presetClass="entr" presetSubtype="10" fill="hold" grpId="0" nodeType="afterEffect">
                                  <p:stCondLst>
                                    <p:cond delay="0"/>
                                  </p:stCondLst>
                                  <p:childTnLst>
                                    <p:set>
                                      <p:cBhvr>
                                        <p:cTn id="27" dur="1" fill="hold">
                                          <p:stCondLst>
                                            <p:cond delay="0"/>
                                          </p:stCondLst>
                                        </p:cTn>
                                        <p:tgtEl>
                                          <p:spTgt spid="171026"/>
                                        </p:tgtEl>
                                        <p:attrNameLst>
                                          <p:attrName>style.visibility</p:attrName>
                                        </p:attrNameLst>
                                      </p:cBhvr>
                                      <p:to>
                                        <p:strVal val="visible"/>
                                      </p:to>
                                    </p:set>
                                    <p:animEffect transition="in" filter="blinds(horizontal)">
                                      <p:cBhvr>
                                        <p:cTn id="28" dur="500"/>
                                        <p:tgtEl>
                                          <p:spTgt spid="171026"/>
                                        </p:tgtEl>
                                      </p:cBhvr>
                                    </p:animEffect>
                                  </p:childTnLst>
                                </p:cTn>
                              </p:par>
                            </p:childTnLst>
                          </p:cTn>
                        </p:par>
                        <p:par>
                          <p:cTn id="29" fill="hold" nodeType="afterGroup">
                            <p:stCondLst>
                              <p:cond delay="3100"/>
                            </p:stCondLst>
                            <p:childTnLst>
                              <p:par>
                                <p:cTn id="30" presetID="3" presetClass="entr" presetSubtype="10" fill="hold" grpId="0" nodeType="afterEffect">
                                  <p:stCondLst>
                                    <p:cond delay="0"/>
                                  </p:stCondLst>
                                  <p:childTnLst>
                                    <p:set>
                                      <p:cBhvr>
                                        <p:cTn id="31" dur="1" fill="hold">
                                          <p:stCondLst>
                                            <p:cond delay="0"/>
                                          </p:stCondLst>
                                        </p:cTn>
                                        <p:tgtEl>
                                          <p:spTgt spid="171027"/>
                                        </p:tgtEl>
                                        <p:attrNameLst>
                                          <p:attrName>style.visibility</p:attrName>
                                        </p:attrNameLst>
                                      </p:cBhvr>
                                      <p:to>
                                        <p:strVal val="visible"/>
                                      </p:to>
                                    </p:set>
                                    <p:animEffect transition="in" filter="blinds(horizontal)">
                                      <p:cBhvr>
                                        <p:cTn id="32" dur="500"/>
                                        <p:tgtEl>
                                          <p:spTgt spid="171027"/>
                                        </p:tgtEl>
                                      </p:cBhvr>
                                    </p:animEffect>
                                  </p:childTnLst>
                                </p:cTn>
                              </p:par>
                            </p:childTnLst>
                          </p:cTn>
                        </p:par>
                        <p:par>
                          <p:cTn id="33" fill="hold" nodeType="afterGroup">
                            <p:stCondLst>
                              <p:cond delay="3600"/>
                            </p:stCondLst>
                            <p:childTnLst>
                              <p:par>
                                <p:cTn id="34" presetID="3" presetClass="entr" presetSubtype="10" fill="hold" grpId="0" nodeType="afterEffect">
                                  <p:stCondLst>
                                    <p:cond delay="0"/>
                                  </p:stCondLst>
                                  <p:childTnLst>
                                    <p:set>
                                      <p:cBhvr>
                                        <p:cTn id="35" dur="1" fill="hold">
                                          <p:stCondLst>
                                            <p:cond delay="0"/>
                                          </p:stCondLst>
                                        </p:cTn>
                                        <p:tgtEl>
                                          <p:spTgt spid="171028"/>
                                        </p:tgtEl>
                                        <p:attrNameLst>
                                          <p:attrName>style.visibility</p:attrName>
                                        </p:attrNameLst>
                                      </p:cBhvr>
                                      <p:to>
                                        <p:strVal val="visible"/>
                                      </p:to>
                                    </p:set>
                                    <p:animEffect transition="in" filter="blinds(horizontal)">
                                      <p:cBhvr>
                                        <p:cTn id="36" dur="500"/>
                                        <p:tgtEl>
                                          <p:spTgt spid="171028"/>
                                        </p:tgtEl>
                                      </p:cBhvr>
                                    </p:animEffect>
                                  </p:childTnLst>
                                </p:cTn>
                              </p:par>
                            </p:childTnLst>
                          </p:cTn>
                        </p:par>
                        <p:par>
                          <p:cTn id="37" fill="hold" nodeType="afterGroup">
                            <p:stCondLst>
                              <p:cond delay="4100"/>
                            </p:stCondLst>
                            <p:childTnLst>
                              <p:par>
                                <p:cTn id="38" presetID="3" presetClass="entr" presetSubtype="10" fill="hold" grpId="0" nodeType="afterEffect">
                                  <p:stCondLst>
                                    <p:cond delay="0"/>
                                  </p:stCondLst>
                                  <p:childTnLst>
                                    <p:set>
                                      <p:cBhvr>
                                        <p:cTn id="39" dur="1" fill="hold">
                                          <p:stCondLst>
                                            <p:cond delay="0"/>
                                          </p:stCondLst>
                                        </p:cTn>
                                        <p:tgtEl>
                                          <p:spTgt spid="171029"/>
                                        </p:tgtEl>
                                        <p:attrNameLst>
                                          <p:attrName>style.visibility</p:attrName>
                                        </p:attrNameLst>
                                      </p:cBhvr>
                                      <p:to>
                                        <p:strVal val="visible"/>
                                      </p:to>
                                    </p:set>
                                    <p:animEffect transition="in" filter="blinds(horizontal)">
                                      <p:cBhvr>
                                        <p:cTn id="40" dur="500"/>
                                        <p:tgtEl>
                                          <p:spTgt spid="17102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32" fill="hold" grpId="0" nodeType="clickEffect">
                                  <p:stCondLst>
                                    <p:cond delay="0"/>
                                  </p:stCondLst>
                                  <p:childTnLst>
                                    <p:set>
                                      <p:cBhvr>
                                        <p:cTn id="44" dur="1" fill="hold">
                                          <p:stCondLst>
                                            <p:cond delay="0"/>
                                          </p:stCondLst>
                                        </p:cTn>
                                        <p:tgtEl>
                                          <p:spTgt spid="171014"/>
                                        </p:tgtEl>
                                        <p:attrNameLst>
                                          <p:attrName>style.visibility</p:attrName>
                                        </p:attrNameLst>
                                      </p:cBhvr>
                                      <p:to>
                                        <p:strVal val="visible"/>
                                      </p:to>
                                    </p:set>
                                    <p:animEffect transition="in" filter="box(out)">
                                      <p:cBhvr>
                                        <p:cTn id="45" dur="500"/>
                                        <p:tgtEl>
                                          <p:spTgt spid="171014"/>
                                        </p:tgtEl>
                                      </p:cBhvr>
                                    </p:animEffect>
                                  </p:childTnLst>
                                </p:cTn>
                              </p:par>
                            </p:childTnLst>
                          </p:cTn>
                        </p:par>
                        <p:par>
                          <p:cTn id="46" fill="hold" nodeType="afterGroup">
                            <p:stCondLst>
                              <p:cond delay="500"/>
                            </p:stCondLst>
                            <p:childTnLst>
                              <p:par>
                                <p:cTn id="47" presetID="1" presetClass="entr" presetSubtype="0" fill="hold" grpId="0" nodeType="afterEffect">
                                  <p:stCondLst>
                                    <p:cond delay="0"/>
                                  </p:stCondLst>
                                  <p:childTnLst>
                                    <p:set>
                                      <p:cBhvr>
                                        <p:cTn id="48" dur="1" fill="hold">
                                          <p:stCondLst>
                                            <p:cond delay="499"/>
                                          </p:stCondLst>
                                        </p:cTn>
                                        <p:tgtEl>
                                          <p:spTgt spid="171041"/>
                                        </p:tgtEl>
                                        <p:attrNameLst>
                                          <p:attrName>style.visibility</p:attrName>
                                        </p:attrNameLst>
                                      </p:cBhvr>
                                      <p:to>
                                        <p:strVal val="visible"/>
                                      </p:to>
                                    </p:set>
                                  </p:childTnLst>
                                </p:cTn>
                              </p:par>
                            </p:childTnLst>
                          </p:cTn>
                        </p:par>
                        <p:par>
                          <p:cTn id="49" fill="hold" nodeType="afterGroup">
                            <p:stCondLst>
                              <p:cond delay="1000"/>
                            </p:stCondLst>
                            <p:childTnLst>
                              <p:par>
                                <p:cTn id="50" presetID="1" presetClass="entr" presetSubtype="0" fill="hold" grpId="0" nodeType="afterEffect">
                                  <p:stCondLst>
                                    <p:cond delay="0"/>
                                  </p:stCondLst>
                                  <p:childTnLst>
                                    <p:set>
                                      <p:cBhvr>
                                        <p:cTn id="51" dur="1" fill="hold">
                                          <p:stCondLst>
                                            <p:cond delay="499"/>
                                          </p:stCondLst>
                                        </p:cTn>
                                        <p:tgtEl>
                                          <p:spTgt spid="171040"/>
                                        </p:tgtEl>
                                        <p:attrNameLst>
                                          <p:attrName>style.visibility</p:attrName>
                                        </p:attrNameLst>
                                      </p:cBhvr>
                                      <p:to>
                                        <p:strVal val="visible"/>
                                      </p:to>
                                    </p:set>
                                  </p:childTnLst>
                                </p:cTn>
                              </p:par>
                            </p:childTnLst>
                          </p:cTn>
                        </p:par>
                        <p:par>
                          <p:cTn id="52" fill="hold" nodeType="afterGroup">
                            <p:stCondLst>
                              <p:cond delay="1500"/>
                            </p:stCondLst>
                            <p:childTnLst>
                              <p:par>
                                <p:cTn id="53" presetID="1" presetClass="entr" presetSubtype="0" fill="hold" grpId="0" nodeType="afterEffect">
                                  <p:stCondLst>
                                    <p:cond delay="0"/>
                                  </p:stCondLst>
                                  <p:childTnLst>
                                    <p:set>
                                      <p:cBhvr>
                                        <p:cTn id="54" dur="1" fill="hold">
                                          <p:stCondLst>
                                            <p:cond delay="499"/>
                                          </p:stCondLst>
                                        </p:cTn>
                                        <p:tgtEl>
                                          <p:spTgt spid="171042"/>
                                        </p:tgtEl>
                                        <p:attrNameLst>
                                          <p:attrName>style.visibility</p:attrName>
                                        </p:attrNameLst>
                                      </p:cBhvr>
                                      <p:to>
                                        <p:strVal val="visible"/>
                                      </p:to>
                                    </p:set>
                                  </p:childTnLst>
                                </p:cTn>
                              </p:par>
                            </p:childTnLst>
                          </p:cTn>
                        </p:par>
                        <p:par>
                          <p:cTn id="55" fill="hold" nodeType="afterGroup">
                            <p:stCondLst>
                              <p:cond delay="2000"/>
                            </p:stCondLst>
                            <p:childTnLst>
                              <p:par>
                                <p:cTn id="56" presetID="1" presetClass="entr" presetSubtype="0" fill="hold" grpId="0" nodeType="afterEffect">
                                  <p:stCondLst>
                                    <p:cond delay="0"/>
                                  </p:stCondLst>
                                  <p:childTnLst>
                                    <p:set>
                                      <p:cBhvr>
                                        <p:cTn id="57" dur="1" fill="hold">
                                          <p:stCondLst>
                                            <p:cond delay="499"/>
                                          </p:stCondLst>
                                        </p:cTn>
                                        <p:tgtEl>
                                          <p:spTgt spid="171043"/>
                                        </p:tgtEl>
                                        <p:attrNameLst>
                                          <p:attrName>style.visibility</p:attrName>
                                        </p:attrNameLst>
                                      </p:cBhvr>
                                      <p:to>
                                        <p:strVal val="visible"/>
                                      </p:to>
                                    </p:set>
                                  </p:childTnLst>
                                </p:cTn>
                              </p:par>
                            </p:childTnLst>
                          </p:cTn>
                        </p:par>
                        <p:par>
                          <p:cTn id="58" fill="hold" nodeType="afterGroup">
                            <p:stCondLst>
                              <p:cond delay="2500"/>
                            </p:stCondLst>
                            <p:childTnLst>
                              <p:par>
                                <p:cTn id="59" presetID="1" presetClass="entr" presetSubtype="0" fill="hold" grpId="0" nodeType="afterEffect">
                                  <p:stCondLst>
                                    <p:cond delay="0"/>
                                  </p:stCondLst>
                                  <p:childTnLst>
                                    <p:set>
                                      <p:cBhvr>
                                        <p:cTn id="60" dur="1" fill="hold">
                                          <p:stCondLst>
                                            <p:cond delay="499"/>
                                          </p:stCondLst>
                                        </p:cTn>
                                        <p:tgtEl>
                                          <p:spTgt spid="171044"/>
                                        </p:tgtEl>
                                        <p:attrNameLst>
                                          <p:attrName>style.visibility</p:attrName>
                                        </p:attrNameLst>
                                      </p:cBhvr>
                                      <p:to>
                                        <p:strVal val="visible"/>
                                      </p:to>
                                    </p:set>
                                  </p:childTnLst>
                                </p:cTn>
                              </p:par>
                            </p:childTnLst>
                          </p:cTn>
                        </p:par>
                        <p:par>
                          <p:cTn id="61" fill="hold" nodeType="afterGroup">
                            <p:stCondLst>
                              <p:cond delay="3000"/>
                            </p:stCondLst>
                            <p:childTnLst>
                              <p:par>
                                <p:cTn id="62" presetID="1" presetClass="entr" presetSubtype="0" fill="hold" grpId="0" nodeType="afterEffect">
                                  <p:stCondLst>
                                    <p:cond delay="0"/>
                                  </p:stCondLst>
                                  <p:childTnLst>
                                    <p:set>
                                      <p:cBhvr>
                                        <p:cTn id="63" dur="1" fill="hold">
                                          <p:stCondLst>
                                            <p:cond delay="499"/>
                                          </p:stCondLst>
                                        </p:cTn>
                                        <p:tgtEl>
                                          <p:spTgt spid="171045"/>
                                        </p:tgtEl>
                                        <p:attrNameLst>
                                          <p:attrName>style.visibility</p:attrName>
                                        </p:attrNameLst>
                                      </p:cBhvr>
                                      <p:to>
                                        <p:strVal val="visible"/>
                                      </p:to>
                                    </p:set>
                                  </p:childTnLst>
                                </p:cTn>
                              </p:par>
                            </p:childTnLst>
                          </p:cTn>
                        </p:par>
                        <p:par>
                          <p:cTn id="64" fill="hold" nodeType="afterGroup">
                            <p:stCondLst>
                              <p:cond delay="3500"/>
                            </p:stCondLst>
                            <p:childTnLst>
                              <p:par>
                                <p:cTn id="65" presetID="1" presetClass="entr" presetSubtype="0" fill="hold" grpId="0" nodeType="afterEffect">
                                  <p:stCondLst>
                                    <p:cond delay="0"/>
                                  </p:stCondLst>
                                  <p:childTnLst>
                                    <p:set>
                                      <p:cBhvr>
                                        <p:cTn id="66" dur="1" fill="hold">
                                          <p:stCondLst>
                                            <p:cond delay="499"/>
                                          </p:stCondLst>
                                        </p:cTn>
                                        <p:tgtEl>
                                          <p:spTgt spid="171046"/>
                                        </p:tgtEl>
                                        <p:attrNameLst>
                                          <p:attrName>style.visibility</p:attrName>
                                        </p:attrNameLst>
                                      </p:cBhvr>
                                      <p:to>
                                        <p:strVal val="visible"/>
                                      </p:to>
                                    </p:set>
                                  </p:childTnLst>
                                </p:cTn>
                              </p:par>
                            </p:childTnLst>
                          </p:cTn>
                        </p:par>
                        <p:par>
                          <p:cTn id="67" fill="hold" nodeType="afterGroup">
                            <p:stCondLst>
                              <p:cond delay="4000"/>
                            </p:stCondLst>
                            <p:childTnLst>
                              <p:par>
                                <p:cTn id="68" presetID="1" presetClass="entr" presetSubtype="0" fill="hold" grpId="0" nodeType="afterEffect">
                                  <p:stCondLst>
                                    <p:cond delay="0"/>
                                  </p:stCondLst>
                                  <p:childTnLst>
                                    <p:set>
                                      <p:cBhvr>
                                        <p:cTn id="69" dur="1" fill="hold">
                                          <p:stCondLst>
                                            <p:cond delay="499"/>
                                          </p:stCondLst>
                                        </p:cTn>
                                        <p:tgtEl>
                                          <p:spTgt spid="171051"/>
                                        </p:tgtEl>
                                        <p:attrNameLst>
                                          <p:attrName>style.visibility</p:attrName>
                                        </p:attrNameLst>
                                      </p:cBhvr>
                                      <p:to>
                                        <p:strVal val="visible"/>
                                      </p:to>
                                    </p:set>
                                  </p:childTnLst>
                                </p:cTn>
                              </p:par>
                            </p:childTnLst>
                          </p:cTn>
                        </p:par>
                        <p:par>
                          <p:cTn id="70" fill="hold" nodeType="afterGroup">
                            <p:stCondLst>
                              <p:cond delay="4500"/>
                            </p:stCondLst>
                            <p:childTnLst>
                              <p:par>
                                <p:cTn id="71" presetID="2" presetClass="entr" presetSubtype="8" fill="hold" grpId="0" nodeType="afterEffect">
                                  <p:stCondLst>
                                    <p:cond delay="0"/>
                                  </p:stCondLst>
                                  <p:childTnLst>
                                    <p:set>
                                      <p:cBhvr>
                                        <p:cTn id="72" dur="1" fill="hold">
                                          <p:stCondLst>
                                            <p:cond delay="0"/>
                                          </p:stCondLst>
                                        </p:cTn>
                                        <p:tgtEl>
                                          <p:spTgt spid="171036"/>
                                        </p:tgtEl>
                                        <p:attrNameLst>
                                          <p:attrName>style.visibility</p:attrName>
                                        </p:attrNameLst>
                                      </p:cBhvr>
                                      <p:to>
                                        <p:strVal val="visible"/>
                                      </p:to>
                                    </p:set>
                                    <p:anim calcmode="lin" valueType="num">
                                      <p:cBhvr additive="base">
                                        <p:cTn id="73" dur="500" fill="hold"/>
                                        <p:tgtEl>
                                          <p:spTgt spid="171036"/>
                                        </p:tgtEl>
                                        <p:attrNameLst>
                                          <p:attrName>ppt_x</p:attrName>
                                        </p:attrNameLst>
                                      </p:cBhvr>
                                      <p:tavLst>
                                        <p:tav tm="0">
                                          <p:val>
                                            <p:strVal val="0-#ppt_w/2"/>
                                          </p:val>
                                        </p:tav>
                                        <p:tav tm="100000">
                                          <p:val>
                                            <p:strVal val="#ppt_x"/>
                                          </p:val>
                                        </p:tav>
                                      </p:tavLst>
                                    </p:anim>
                                    <p:anim calcmode="lin" valueType="num">
                                      <p:cBhvr additive="base">
                                        <p:cTn id="74" dur="500" fill="hold"/>
                                        <p:tgtEl>
                                          <p:spTgt spid="171036"/>
                                        </p:tgtEl>
                                        <p:attrNameLst>
                                          <p:attrName>ppt_y</p:attrName>
                                        </p:attrNameLst>
                                      </p:cBhvr>
                                      <p:tavLst>
                                        <p:tav tm="0">
                                          <p:val>
                                            <p:strVal val="#ppt_y"/>
                                          </p:val>
                                        </p:tav>
                                        <p:tav tm="100000">
                                          <p:val>
                                            <p:strVal val="#ppt_y"/>
                                          </p:val>
                                        </p:tav>
                                      </p:tavLst>
                                    </p:anim>
                                  </p:childTnLst>
                                </p:cTn>
                              </p:par>
                            </p:childTnLst>
                          </p:cTn>
                        </p:par>
                        <p:par>
                          <p:cTn id="75" fill="hold" nodeType="afterGroup">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171035"/>
                                        </p:tgtEl>
                                        <p:attrNameLst>
                                          <p:attrName>style.visibility</p:attrName>
                                        </p:attrNameLst>
                                      </p:cBhvr>
                                      <p:to>
                                        <p:strVal val="visible"/>
                                      </p:to>
                                    </p:set>
                                    <p:anim calcmode="lin" valueType="num">
                                      <p:cBhvr additive="base">
                                        <p:cTn id="78" dur="500" fill="hold"/>
                                        <p:tgtEl>
                                          <p:spTgt spid="171035"/>
                                        </p:tgtEl>
                                        <p:attrNameLst>
                                          <p:attrName>ppt_x</p:attrName>
                                        </p:attrNameLst>
                                      </p:cBhvr>
                                      <p:tavLst>
                                        <p:tav tm="0">
                                          <p:val>
                                            <p:strVal val="0-#ppt_w/2"/>
                                          </p:val>
                                        </p:tav>
                                        <p:tav tm="100000">
                                          <p:val>
                                            <p:strVal val="#ppt_x"/>
                                          </p:val>
                                        </p:tav>
                                      </p:tavLst>
                                    </p:anim>
                                    <p:anim calcmode="lin" valueType="num">
                                      <p:cBhvr additive="base">
                                        <p:cTn id="79" dur="500" fill="hold"/>
                                        <p:tgtEl>
                                          <p:spTgt spid="171035"/>
                                        </p:tgtEl>
                                        <p:attrNameLst>
                                          <p:attrName>ppt_y</p:attrName>
                                        </p:attrNameLst>
                                      </p:cBhvr>
                                      <p:tavLst>
                                        <p:tav tm="0">
                                          <p:val>
                                            <p:strVal val="#ppt_y"/>
                                          </p:val>
                                        </p:tav>
                                        <p:tav tm="100000">
                                          <p:val>
                                            <p:strVal val="#ppt_y"/>
                                          </p:val>
                                        </p:tav>
                                      </p:tavLst>
                                    </p:anim>
                                  </p:childTnLst>
                                </p:cTn>
                              </p:par>
                            </p:childTnLst>
                          </p:cTn>
                        </p:par>
                        <p:par>
                          <p:cTn id="80" fill="hold" nodeType="afterGroup">
                            <p:stCondLst>
                              <p:cond delay="5500"/>
                            </p:stCondLst>
                            <p:childTnLst>
                              <p:par>
                                <p:cTn id="81" presetID="2" presetClass="entr" presetSubtype="8" fill="hold" grpId="0" nodeType="afterEffect">
                                  <p:stCondLst>
                                    <p:cond delay="0"/>
                                  </p:stCondLst>
                                  <p:childTnLst>
                                    <p:set>
                                      <p:cBhvr>
                                        <p:cTn id="82" dur="1" fill="hold">
                                          <p:stCondLst>
                                            <p:cond delay="0"/>
                                          </p:stCondLst>
                                        </p:cTn>
                                        <p:tgtEl>
                                          <p:spTgt spid="171034"/>
                                        </p:tgtEl>
                                        <p:attrNameLst>
                                          <p:attrName>style.visibility</p:attrName>
                                        </p:attrNameLst>
                                      </p:cBhvr>
                                      <p:to>
                                        <p:strVal val="visible"/>
                                      </p:to>
                                    </p:set>
                                    <p:anim calcmode="lin" valueType="num">
                                      <p:cBhvr additive="base">
                                        <p:cTn id="83" dur="500" fill="hold"/>
                                        <p:tgtEl>
                                          <p:spTgt spid="171034"/>
                                        </p:tgtEl>
                                        <p:attrNameLst>
                                          <p:attrName>ppt_x</p:attrName>
                                        </p:attrNameLst>
                                      </p:cBhvr>
                                      <p:tavLst>
                                        <p:tav tm="0">
                                          <p:val>
                                            <p:strVal val="0-#ppt_w/2"/>
                                          </p:val>
                                        </p:tav>
                                        <p:tav tm="100000">
                                          <p:val>
                                            <p:strVal val="#ppt_x"/>
                                          </p:val>
                                        </p:tav>
                                      </p:tavLst>
                                    </p:anim>
                                    <p:anim calcmode="lin" valueType="num">
                                      <p:cBhvr additive="base">
                                        <p:cTn id="84" dur="500" fill="hold"/>
                                        <p:tgtEl>
                                          <p:spTgt spid="171034"/>
                                        </p:tgtEl>
                                        <p:attrNameLst>
                                          <p:attrName>ppt_y</p:attrName>
                                        </p:attrNameLst>
                                      </p:cBhvr>
                                      <p:tavLst>
                                        <p:tav tm="0">
                                          <p:val>
                                            <p:strVal val="#ppt_y"/>
                                          </p:val>
                                        </p:tav>
                                        <p:tav tm="100000">
                                          <p:val>
                                            <p:strVal val="#ppt_y"/>
                                          </p:val>
                                        </p:tav>
                                      </p:tavLst>
                                    </p:anim>
                                  </p:childTnLst>
                                </p:cTn>
                              </p:par>
                            </p:childTnLst>
                          </p:cTn>
                        </p:par>
                        <p:par>
                          <p:cTn id="85" fill="hold" nodeType="afterGroup">
                            <p:stCondLst>
                              <p:cond delay="6000"/>
                            </p:stCondLst>
                            <p:childTnLst>
                              <p:par>
                                <p:cTn id="86" presetID="2" presetClass="entr" presetSubtype="8" fill="hold" grpId="0" nodeType="afterEffect">
                                  <p:stCondLst>
                                    <p:cond delay="0"/>
                                  </p:stCondLst>
                                  <p:childTnLst>
                                    <p:set>
                                      <p:cBhvr>
                                        <p:cTn id="87" dur="1" fill="hold">
                                          <p:stCondLst>
                                            <p:cond delay="0"/>
                                          </p:stCondLst>
                                        </p:cTn>
                                        <p:tgtEl>
                                          <p:spTgt spid="171050"/>
                                        </p:tgtEl>
                                        <p:attrNameLst>
                                          <p:attrName>style.visibility</p:attrName>
                                        </p:attrNameLst>
                                      </p:cBhvr>
                                      <p:to>
                                        <p:strVal val="visible"/>
                                      </p:to>
                                    </p:set>
                                    <p:anim calcmode="lin" valueType="num">
                                      <p:cBhvr additive="base">
                                        <p:cTn id="88" dur="500" fill="hold"/>
                                        <p:tgtEl>
                                          <p:spTgt spid="171050"/>
                                        </p:tgtEl>
                                        <p:attrNameLst>
                                          <p:attrName>ppt_x</p:attrName>
                                        </p:attrNameLst>
                                      </p:cBhvr>
                                      <p:tavLst>
                                        <p:tav tm="0">
                                          <p:val>
                                            <p:strVal val="0-#ppt_w/2"/>
                                          </p:val>
                                        </p:tav>
                                        <p:tav tm="100000">
                                          <p:val>
                                            <p:strVal val="#ppt_x"/>
                                          </p:val>
                                        </p:tav>
                                      </p:tavLst>
                                    </p:anim>
                                    <p:anim calcmode="lin" valueType="num">
                                      <p:cBhvr additive="base">
                                        <p:cTn id="89" dur="500" fill="hold"/>
                                        <p:tgtEl>
                                          <p:spTgt spid="171050"/>
                                        </p:tgtEl>
                                        <p:attrNameLst>
                                          <p:attrName>ppt_y</p:attrName>
                                        </p:attrNameLst>
                                      </p:cBhvr>
                                      <p:tavLst>
                                        <p:tav tm="0">
                                          <p:val>
                                            <p:strVal val="#ppt_y"/>
                                          </p:val>
                                        </p:tav>
                                        <p:tav tm="100000">
                                          <p:val>
                                            <p:strVal val="#ppt_y"/>
                                          </p:val>
                                        </p:tav>
                                      </p:tavLst>
                                    </p:anim>
                                  </p:childTnLst>
                                </p:cTn>
                              </p:par>
                            </p:childTnLst>
                          </p:cTn>
                        </p:par>
                        <p:par>
                          <p:cTn id="90" fill="hold" nodeType="afterGroup">
                            <p:stCondLst>
                              <p:cond delay="6500"/>
                            </p:stCondLst>
                            <p:childTnLst>
                              <p:par>
                                <p:cTn id="91" presetID="2" presetClass="entr" presetSubtype="8" fill="hold" grpId="0" nodeType="afterEffect">
                                  <p:stCondLst>
                                    <p:cond delay="0"/>
                                  </p:stCondLst>
                                  <p:childTnLst>
                                    <p:set>
                                      <p:cBhvr>
                                        <p:cTn id="92" dur="1" fill="hold">
                                          <p:stCondLst>
                                            <p:cond delay="0"/>
                                          </p:stCondLst>
                                        </p:cTn>
                                        <p:tgtEl>
                                          <p:spTgt spid="171037"/>
                                        </p:tgtEl>
                                        <p:attrNameLst>
                                          <p:attrName>style.visibility</p:attrName>
                                        </p:attrNameLst>
                                      </p:cBhvr>
                                      <p:to>
                                        <p:strVal val="visible"/>
                                      </p:to>
                                    </p:set>
                                    <p:anim calcmode="lin" valueType="num">
                                      <p:cBhvr additive="base">
                                        <p:cTn id="93" dur="500" fill="hold"/>
                                        <p:tgtEl>
                                          <p:spTgt spid="171037"/>
                                        </p:tgtEl>
                                        <p:attrNameLst>
                                          <p:attrName>ppt_x</p:attrName>
                                        </p:attrNameLst>
                                      </p:cBhvr>
                                      <p:tavLst>
                                        <p:tav tm="0">
                                          <p:val>
                                            <p:strVal val="0-#ppt_w/2"/>
                                          </p:val>
                                        </p:tav>
                                        <p:tav tm="100000">
                                          <p:val>
                                            <p:strVal val="#ppt_x"/>
                                          </p:val>
                                        </p:tav>
                                      </p:tavLst>
                                    </p:anim>
                                    <p:anim calcmode="lin" valueType="num">
                                      <p:cBhvr additive="base">
                                        <p:cTn id="94" dur="500" fill="hold"/>
                                        <p:tgtEl>
                                          <p:spTgt spid="171037"/>
                                        </p:tgtEl>
                                        <p:attrNameLst>
                                          <p:attrName>ppt_y</p:attrName>
                                        </p:attrNameLst>
                                      </p:cBhvr>
                                      <p:tavLst>
                                        <p:tav tm="0">
                                          <p:val>
                                            <p:strVal val="#ppt_y"/>
                                          </p:val>
                                        </p:tav>
                                        <p:tav tm="100000">
                                          <p:val>
                                            <p:strVal val="#ppt_y"/>
                                          </p:val>
                                        </p:tav>
                                      </p:tavLst>
                                    </p:anim>
                                  </p:childTnLst>
                                </p:cTn>
                              </p:par>
                            </p:childTnLst>
                          </p:cTn>
                        </p:par>
                        <p:par>
                          <p:cTn id="95" fill="hold" nodeType="afterGroup">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171032"/>
                                        </p:tgtEl>
                                        <p:attrNameLst>
                                          <p:attrName>style.visibility</p:attrName>
                                        </p:attrNameLst>
                                      </p:cBhvr>
                                      <p:to>
                                        <p:strVal val="visible"/>
                                      </p:to>
                                    </p:set>
                                    <p:anim calcmode="lin" valueType="num">
                                      <p:cBhvr additive="base">
                                        <p:cTn id="98" dur="500" fill="hold"/>
                                        <p:tgtEl>
                                          <p:spTgt spid="171032"/>
                                        </p:tgtEl>
                                        <p:attrNameLst>
                                          <p:attrName>ppt_x</p:attrName>
                                        </p:attrNameLst>
                                      </p:cBhvr>
                                      <p:tavLst>
                                        <p:tav tm="0">
                                          <p:val>
                                            <p:strVal val="0-#ppt_w/2"/>
                                          </p:val>
                                        </p:tav>
                                        <p:tav tm="100000">
                                          <p:val>
                                            <p:strVal val="#ppt_x"/>
                                          </p:val>
                                        </p:tav>
                                      </p:tavLst>
                                    </p:anim>
                                    <p:anim calcmode="lin" valueType="num">
                                      <p:cBhvr additive="base">
                                        <p:cTn id="99" dur="500" fill="hold"/>
                                        <p:tgtEl>
                                          <p:spTgt spid="171032"/>
                                        </p:tgtEl>
                                        <p:attrNameLst>
                                          <p:attrName>ppt_y</p:attrName>
                                        </p:attrNameLst>
                                      </p:cBhvr>
                                      <p:tavLst>
                                        <p:tav tm="0">
                                          <p:val>
                                            <p:strVal val="#ppt_y"/>
                                          </p:val>
                                        </p:tav>
                                        <p:tav tm="100000">
                                          <p:val>
                                            <p:strVal val="#ppt_y"/>
                                          </p:val>
                                        </p:tav>
                                      </p:tavLst>
                                    </p:anim>
                                  </p:childTnLst>
                                </p:cTn>
                              </p:par>
                            </p:childTnLst>
                          </p:cTn>
                        </p:par>
                        <p:par>
                          <p:cTn id="100" fill="hold" nodeType="afterGroup">
                            <p:stCondLst>
                              <p:cond delay="7500"/>
                            </p:stCondLst>
                            <p:childTnLst>
                              <p:par>
                                <p:cTn id="101" presetID="2" presetClass="entr" presetSubtype="8" fill="hold" grpId="0" nodeType="afterEffect">
                                  <p:stCondLst>
                                    <p:cond delay="0"/>
                                  </p:stCondLst>
                                  <p:childTnLst>
                                    <p:set>
                                      <p:cBhvr>
                                        <p:cTn id="102" dur="1" fill="hold">
                                          <p:stCondLst>
                                            <p:cond delay="0"/>
                                          </p:stCondLst>
                                        </p:cTn>
                                        <p:tgtEl>
                                          <p:spTgt spid="171038"/>
                                        </p:tgtEl>
                                        <p:attrNameLst>
                                          <p:attrName>style.visibility</p:attrName>
                                        </p:attrNameLst>
                                      </p:cBhvr>
                                      <p:to>
                                        <p:strVal val="visible"/>
                                      </p:to>
                                    </p:set>
                                    <p:anim calcmode="lin" valueType="num">
                                      <p:cBhvr additive="base">
                                        <p:cTn id="103" dur="500" fill="hold"/>
                                        <p:tgtEl>
                                          <p:spTgt spid="171038"/>
                                        </p:tgtEl>
                                        <p:attrNameLst>
                                          <p:attrName>ppt_x</p:attrName>
                                        </p:attrNameLst>
                                      </p:cBhvr>
                                      <p:tavLst>
                                        <p:tav tm="0">
                                          <p:val>
                                            <p:strVal val="0-#ppt_w/2"/>
                                          </p:val>
                                        </p:tav>
                                        <p:tav tm="100000">
                                          <p:val>
                                            <p:strVal val="#ppt_x"/>
                                          </p:val>
                                        </p:tav>
                                      </p:tavLst>
                                    </p:anim>
                                    <p:anim calcmode="lin" valueType="num">
                                      <p:cBhvr additive="base">
                                        <p:cTn id="104" dur="500" fill="hold"/>
                                        <p:tgtEl>
                                          <p:spTgt spid="171038"/>
                                        </p:tgtEl>
                                        <p:attrNameLst>
                                          <p:attrName>ppt_y</p:attrName>
                                        </p:attrNameLst>
                                      </p:cBhvr>
                                      <p:tavLst>
                                        <p:tav tm="0">
                                          <p:val>
                                            <p:strVal val="#ppt_y"/>
                                          </p:val>
                                        </p:tav>
                                        <p:tav tm="100000">
                                          <p:val>
                                            <p:strVal val="#ppt_y"/>
                                          </p:val>
                                        </p:tav>
                                      </p:tavLst>
                                    </p:anim>
                                  </p:childTnLst>
                                </p:cTn>
                              </p:par>
                            </p:childTnLst>
                          </p:cTn>
                        </p:par>
                        <p:par>
                          <p:cTn id="105" fill="hold" nodeType="afterGroup">
                            <p:stCondLst>
                              <p:cond delay="8000"/>
                            </p:stCondLst>
                            <p:childTnLst>
                              <p:par>
                                <p:cTn id="106" presetID="2" presetClass="entr" presetSubtype="8" fill="hold" grpId="0" nodeType="afterEffect">
                                  <p:stCondLst>
                                    <p:cond delay="0"/>
                                  </p:stCondLst>
                                  <p:childTnLst>
                                    <p:set>
                                      <p:cBhvr>
                                        <p:cTn id="107" dur="1" fill="hold">
                                          <p:stCondLst>
                                            <p:cond delay="0"/>
                                          </p:stCondLst>
                                        </p:cTn>
                                        <p:tgtEl>
                                          <p:spTgt spid="171033"/>
                                        </p:tgtEl>
                                        <p:attrNameLst>
                                          <p:attrName>style.visibility</p:attrName>
                                        </p:attrNameLst>
                                      </p:cBhvr>
                                      <p:to>
                                        <p:strVal val="visible"/>
                                      </p:to>
                                    </p:set>
                                    <p:anim calcmode="lin" valueType="num">
                                      <p:cBhvr additive="base">
                                        <p:cTn id="108" dur="500" fill="hold"/>
                                        <p:tgtEl>
                                          <p:spTgt spid="171033"/>
                                        </p:tgtEl>
                                        <p:attrNameLst>
                                          <p:attrName>ppt_x</p:attrName>
                                        </p:attrNameLst>
                                      </p:cBhvr>
                                      <p:tavLst>
                                        <p:tav tm="0">
                                          <p:val>
                                            <p:strVal val="0-#ppt_w/2"/>
                                          </p:val>
                                        </p:tav>
                                        <p:tav tm="100000">
                                          <p:val>
                                            <p:strVal val="#ppt_x"/>
                                          </p:val>
                                        </p:tav>
                                      </p:tavLst>
                                    </p:anim>
                                    <p:anim calcmode="lin" valueType="num">
                                      <p:cBhvr additive="base">
                                        <p:cTn id="109" dur="500" fill="hold"/>
                                        <p:tgtEl>
                                          <p:spTgt spid="171033"/>
                                        </p:tgtEl>
                                        <p:attrNameLst>
                                          <p:attrName>ppt_y</p:attrName>
                                        </p:attrNameLst>
                                      </p:cBhvr>
                                      <p:tavLst>
                                        <p:tav tm="0">
                                          <p:val>
                                            <p:strVal val="#ppt_y"/>
                                          </p:val>
                                        </p:tav>
                                        <p:tav tm="100000">
                                          <p:val>
                                            <p:strVal val="#ppt_y"/>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 presetClass="entr" presetSubtype="0" fill="hold" grpId="0" nodeType="clickEffect">
                                  <p:stCondLst>
                                    <p:cond delay="0"/>
                                  </p:stCondLst>
                                  <p:childTnLst>
                                    <p:set>
                                      <p:cBhvr>
                                        <p:cTn id="113" dur="1" fill="hold">
                                          <p:stCondLst>
                                            <p:cond delay="499"/>
                                          </p:stCondLst>
                                        </p:cTn>
                                        <p:tgtEl>
                                          <p:spTgt spid="171010"/>
                                        </p:tgtEl>
                                        <p:attrNameLst>
                                          <p:attrName>style.visibility</p:attrName>
                                        </p:attrNameLst>
                                      </p:cBhvr>
                                      <p:to>
                                        <p:strVal val="visible"/>
                                      </p:to>
                                    </p:set>
                                  </p:childTnLst>
                                </p:cTn>
                              </p:par>
                            </p:childTnLst>
                          </p:cTn>
                        </p:par>
                        <p:par>
                          <p:cTn id="114" fill="hold" nodeType="afterGroup">
                            <p:stCondLst>
                              <p:cond delay="500"/>
                            </p:stCondLst>
                            <p:childTnLst>
                              <p:par>
                                <p:cTn id="115" presetID="2" presetClass="entr" presetSubtype="8" fill="hold" grpId="0" nodeType="afterEffect">
                                  <p:stCondLst>
                                    <p:cond delay="200"/>
                                  </p:stCondLst>
                                  <p:childTnLst>
                                    <p:set>
                                      <p:cBhvr>
                                        <p:cTn id="116" dur="1" fill="hold">
                                          <p:stCondLst>
                                            <p:cond delay="0"/>
                                          </p:stCondLst>
                                        </p:cTn>
                                        <p:tgtEl>
                                          <p:spTgt spid="171011"/>
                                        </p:tgtEl>
                                        <p:attrNameLst>
                                          <p:attrName>style.visibility</p:attrName>
                                        </p:attrNameLst>
                                      </p:cBhvr>
                                      <p:to>
                                        <p:strVal val="visible"/>
                                      </p:to>
                                    </p:set>
                                    <p:anim calcmode="lin" valueType="num">
                                      <p:cBhvr additive="base">
                                        <p:cTn id="117" dur="500" fill="hold"/>
                                        <p:tgtEl>
                                          <p:spTgt spid="171011"/>
                                        </p:tgtEl>
                                        <p:attrNameLst>
                                          <p:attrName>ppt_x</p:attrName>
                                        </p:attrNameLst>
                                      </p:cBhvr>
                                      <p:tavLst>
                                        <p:tav tm="0">
                                          <p:val>
                                            <p:strVal val="0-#ppt_w/2"/>
                                          </p:val>
                                        </p:tav>
                                        <p:tav tm="100000">
                                          <p:val>
                                            <p:strVal val="#ppt_x"/>
                                          </p:val>
                                        </p:tav>
                                      </p:tavLst>
                                    </p:anim>
                                    <p:anim calcmode="lin" valueType="num">
                                      <p:cBhvr additive="base">
                                        <p:cTn id="118" dur="500" fill="hold"/>
                                        <p:tgtEl>
                                          <p:spTgt spid="171011"/>
                                        </p:tgtEl>
                                        <p:attrNameLst>
                                          <p:attrName>ppt_y</p:attrName>
                                        </p:attrNameLst>
                                      </p:cBhvr>
                                      <p:tavLst>
                                        <p:tav tm="0">
                                          <p:val>
                                            <p:strVal val="#ppt_y"/>
                                          </p:val>
                                        </p:tav>
                                        <p:tav tm="100000">
                                          <p:val>
                                            <p:strVal val="#ppt_y"/>
                                          </p:val>
                                        </p:tav>
                                      </p:tavLst>
                                    </p:anim>
                                  </p:childTnLst>
                                </p:cTn>
                              </p:par>
                            </p:childTnLst>
                          </p:cTn>
                        </p:par>
                        <p:par>
                          <p:cTn id="119" fill="hold" nodeType="afterGroup">
                            <p:stCondLst>
                              <p:cond delay="1200"/>
                            </p:stCondLst>
                            <p:childTnLst>
                              <p:par>
                                <p:cTn id="120" presetID="1" presetClass="entr" presetSubtype="0" fill="hold" grpId="0" nodeType="afterEffect">
                                  <p:stCondLst>
                                    <p:cond delay="0"/>
                                  </p:stCondLst>
                                  <p:childTnLst>
                                    <p:set>
                                      <p:cBhvr>
                                        <p:cTn id="121" dur="1" fill="hold">
                                          <p:stCondLst>
                                            <p:cond delay="499"/>
                                          </p:stCondLst>
                                        </p:cTn>
                                        <p:tgtEl>
                                          <p:spTgt spid="171016"/>
                                        </p:tgtEl>
                                        <p:attrNameLst>
                                          <p:attrName>style.visibility</p:attrName>
                                        </p:attrNameLst>
                                      </p:cBhvr>
                                      <p:to>
                                        <p:strVal val="visible"/>
                                      </p:to>
                                    </p:set>
                                  </p:childTnLst>
                                </p:cTn>
                              </p:par>
                            </p:childTnLst>
                          </p:cTn>
                        </p:par>
                        <p:par>
                          <p:cTn id="122" fill="hold" nodeType="afterGroup">
                            <p:stCondLst>
                              <p:cond delay="1700"/>
                            </p:stCondLst>
                            <p:childTnLst>
                              <p:par>
                                <p:cTn id="123" presetID="1" presetClass="entr" presetSubtype="0" fill="hold" grpId="0" nodeType="afterEffect">
                                  <p:stCondLst>
                                    <p:cond delay="0"/>
                                  </p:stCondLst>
                                  <p:childTnLst>
                                    <p:set>
                                      <p:cBhvr>
                                        <p:cTn id="124" dur="1" fill="hold">
                                          <p:stCondLst>
                                            <p:cond delay="499"/>
                                          </p:stCondLst>
                                        </p:cTn>
                                        <p:tgtEl>
                                          <p:spTgt spid="171018"/>
                                        </p:tgtEl>
                                        <p:attrNameLst>
                                          <p:attrName>style.visibility</p:attrName>
                                        </p:attrNameLst>
                                      </p:cBhvr>
                                      <p:to>
                                        <p:strVal val="visible"/>
                                      </p:to>
                                    </p:set>
                                  </p:childTnLst>
                                </p:cTn>
                              </p:par>
                            </p:childTnLst>
                          </p:cTn>
                        </p:par>
                        <p:par>
                          <p:cTn id="125" fill="hold" nodeType="afterGroup">
                            <p:stCondLst>
                              <p:cond delay="2200"/>
                            </p:stCondLst>
                            <p:childTnLst>
                              <p:par>
                                <p:cTn id="126" presetID="1" presetClass="entr" presetSubtype="0" fill="hold" grpId="0" nodeType="afterEffect">
                                  <p:stCondLst>
                                    <p:cond delay="0"/>
                                  </p:stCondLst>
                                  <p:childTnLst>
                                    <p:set>
                                      <p:cBhvr>
                                        <p:cTn id="127" dur="1" fill="hold">
                                          <p:stCondLst>
                                            <p:cond delay="499"/>
                                          </p:stCondLst>
                                        </p:cTn>
                                        <p:tgtEl>
                                          <p:spTgt spid="171019"/>
                                        </p:tgtEl>
                                        <p:attrNameLst>
                                          <p:attrName>style.visibility</p:attrName>
                                        </p:attrNameLst>
                                      </p:cBhvr>
                                      <p:to>
                                        <p:strVal val="visible"/>
                                      </p:to>
                                    </p:set>
                                  </p:childTnLst>
                                </p:cTn>
                              </p:par>
                            </p:childTnLst>
                          </p:cTn>
                        </p:par>
                        <p:par>
                          <p:cTn id="128" fill="hold" nodeType="afterGroup">
                            <p:stCondLst>
                              <p:cond delay="2700"/>
                            </p:stCondLst>
                            <p:childTnLst>
                              <p:par>
                                <p:cTn id="129" presetID="1" presetClass="entr" presetSubtype="0" fill="hold" grpId="0" nodeType="afterEffect">
                                  <p:stCondLst>
                                    <p:cond delay="0"/>
                                  </p:stCondLst>
                                  <p:childTnLst>
                                    <p:set>
                                      <p:cBhvr>
                                        <p:cTn id="130" dur="1" fill="hold">
                                          <p:stCondLst>
                                            <p:cond delay="499"/>
                                          </p:stCondLst>
                                        </p:cTn>
                                        <p:tgtEl>
                                          <p:spTgt spid="171020"/>
                                        </p:tgtEl>
                                        <p:attrNameLst>
                                          <p:attrName>style.visibility</p:attrName>
                                        </p:attrNameLst>
                                      </p:cBhvr>
                                      <p:to>
                                        <p:strVal val="visible"/>
                                      </p:to>
                                    </p:set>
                                  </p:childTnLst>
                                </p:cTn>
                              </p:par>
                            </p:childTnLst>
                          </p:cTn>
                        </p:par>
                        <p:par>
                          <p:cTn id="131" fill="hold" nodeType="afterGroup">
                            <p:stCondLst>
                              <p:cond delay="3200"/>
                            </p:stCondLst>
                            <p:childTnLst>
                              <p:par>
                                <p:cTn id="132" presetID="1" presetClass="entr" presetSubtype="0" fill="hold" grpId="0" nodeType="afterEffect">
                                  <p:stCondLst>
                                    <p:cond delay="0"/>
                                  </p:stCondLst>
                                  <p:childTnLst>
                                    <p:set>
                                      <p:cBhvr>
                                        <p:cTn id="133" dur="1" fill="hold">
                                          <p:stCondLst>
                                            <p:cond delay="499"/>
                                          </p:stCondLst>
                                        </p:cTn>
                                        <p:tgtEl>
                                          <p:spTgt spid="171021"/>
                                        </p:tgtEl>
                                        <p:attrNameLst>
                                          <p:attrName>style.visibility</p:attrName>
                                        </p:attrNameLst>
                                      </p:cBhvr>
                                      <p:to>
                                        <p:strVal val="visible"/>
                                      </p:to>
                                    </p:set>
                                  </p:childTnLst>
                                </p:cTn>
                              </p:par>
                            </p:childTnLst>
                          </p:cTn>
                        </p:par>
                        <p:par>
                          <p:cTn id="134" fill="hold" nodeType="afterGroup">
                            <p:stCondLst>
                              <p:cond delay="3700"/>
                            </p:stCondLst>
                            <p:childTnLst>
                              <p:par>
                                <p:cTn id="135" presetID="1" presetClass="entr" presetSubtype="0" fill="hold" grpId="0" nodeType="afterEffect">
                                  <p:stCondLst>
                                    <p:cond delay="0"/>
                                  </p:stCondLst>
                                  <p:childTnLst>
                                    <p:set>
                                      <p:cBhvr>
                                        <p:cTn id="136" dur="1" fill="hold">
                                          <p:stCondLst>
                                            <p:cond delay="499"/>
                                          </p:stCondLst>
                                        </p:cTn>
                                        <p:tgtEl>
                                          <p:spTgt spid="171022"/>
                                        </p:tgtEl>
                                        <p:attrNameLst>
                                          <p:attrName>style.visibility</p:attrName>
                                        </p:attrNameLst>
                                      </p:cBhvr>
                                      <p:to>
                                        <p:strVal val="visible"/>
                                      </p:to>
                                    </p:set>
                                  </p:childTnLst>
                                </p:cTn>
                              </p:par>
                            </p:childTnLst>
                          </p:cTn>
                        </p:par>
                        <p:par>
                          <p:cTn id="137" fill="hold" nodeType="afterGroup">
                            <p:stCondLst>
                              <p:cond delay="4200"/>
                            </p:stCondLst>
                            <p:childTnLst>
                              <p:par>
                                <p:cTn id="138" presetID="1" presetClass="entr" presetSubtype="0" fill="hold" grpId="0" nodeType="afterEffect">
                                  <p:stCondLst>
                                    <p:cond delay="0"/>
                                  </p:stCondLst>
                                  <p:childTnLst>
                                    <p:set>
                                      <p:cBhvr>
                                        <p:cTn id="139" dur="1" fill="hold">
                                          <p:stCondLst>
                                            <p:cond delay="499"/>
                                          </p:stCondLst>
                                        </p:cTn>
                                        <p:tgtEl>
                                          <p:spTgt spid="171023"/>
                                        </p:tgtEl>
                                        <p:attrNameLst>
                                          <p:attrName>style.visibility</p:attrName>
                                        </p:attrNameLst>
                                      </p:cBhvr>
                                      <p:to>
                                        <p:strVal val="visible"/>
                                      </p:to>
                                    </p:set>
                                  </p:childTnLst>
                                </p:cTn>
                              </p:par>
                            </p:childTnLst>
                          </p:cTn>
                        </p:par>
                        <p:par>
                          <p:cTn id="140" fill="hold" nodeType="afterGroup">
                            <p:stCondLst>
                              <p:cond delay="4700"/>
                            </p:stCondLst>
                            <p:childTnLst>
                              <p:par>
                                <p:cTn id="141" presetID="1" presetClass="entr" presetSubtype="0" fill="hold" grpId="0" nodeType="afterEffect">
                                  <p:stCondLst>
                                    <p:cond delay="0"/>
                                  </p:stCondLst>
                                  <p:childTnLst>
                                    <p:set>
                                      <p:cBhvr>
                                        <p:cTn id="142" dur="1" fill="hold">
                                          <p:stCondLst>
                                            <p:cond delay="499"/>
                                          </p:stCondLst>
                                        </p:cTn>
                                        <p:tgtEl>
                                          <p:spTgt spid="171017"/>
                                        </p:tgtEl>
                                        <p:attrNameLst>
                                          <p:attrName>style.visibility</p:attrName>
                                        </p:attrNameLst>
                                      </p:cBhvr>
                                      <p:to>
                                        <p:strVal val="visible"/>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499"/>
                                          </p:stCondLst>
                                        </p:cTn>
                                        <p:tgtEl>
                                          <p:spTgt spid="171039"/>
                                        </p:tgtEl>
                                        <p:attrNameLst>
                                          <p:attrName>style.visibility</p:attrName>
                                        </p:attrNameLst>
                                      </p:cBhvr>
                                      <p:to>
                                        <p:strVal val="visible"/>
                                      </p:to>
                                    </p:set>
                                  </p:childTnLst>
                                </p:cTn>
                              </p:par>
                            </p:childTnLst>
                          </p:cTn>
                        </p:par>
                        <p:par>
                          <p:cTn id="147" fill="hold" nodeType="afterGroup">
                            <p:stCondLst>
                              <p:cond delay="500"/>
                            </p:stCondLst>
                            <p:childTnLst>
                              <p:par>
                                <p:cTn id="148" presetID="1" presetClass="entr" presetSubtype="0" fill="hold" grpId="0" nodeType="afterEffect">
                                  <p:stCondLst>
                                    <p:cond delay="500"/>
                                  </p:stCondLst>
                                  <p:childTnLst>
                                    <p:set>
                                      <p:cBhvr>
                                        <p:cTn id="149" dur="1" fill="hold">
                                          <p:stCondLst>
                                            <p:cond delay="499"/>
                                          </p:stCondLst>
                                        </p:cTn>
                                        <p:tgtEl>
                                          <p:spTgt spid="171031"/>
                                        </p:tgtEl>
                                        <p:attrNameLst>
                                          <p:attrName>style.visibility</p:attrName>
                                        </p:attrNameLst>
                                      </p:cBhvr>
                                      <p:to>
                                        <p:strVal val="visible"/>
                                      </p:to>
                                    </p:set>
                                  </p:childTnLst>
                                </p:cTn>
                              </p:par>
                            </p:childTnLst>
                          </p:cTn>
                        </p:par>
                        <p:par>
                          <p:cTn id="150" fill="hold" nodeType="afterGroup">
                            <p:stCondLst>
                              <p:cond delay="1500"/>
                            </p:stCondLst>
                            <p:childTnLst>
                              <p:par>
                                <p:cTn id="151" presetID="1" presetClass="entr" presetSubtype="0" fill="hold" grpId="0" nodeType="afterEffect">
                                  <p:stCondLst>
                                    <p:cond delay="500"/>
                                  </p:stCondLst>
                                  <p:childTnLst>
                                    <p:set>
                                      <p:cBhvr>
                                        <p:cTn id="152" dur="1" fill="hold">
                                          <p:stCondLst>
                                            <p:cond delay="499"/>
                                          </p:stCondLst>
                                        </p:cTn>
                                        <p:tgtEl>
                                          <p:spTgt spid="171047"/>
                                        </p:tgtEl>
                                        <p:attrNameLst>
                                          <p:attrName>style.visibility</p:attrName>
                                        </p:attrNameLst>
                                      </p:cBhvr>
                                      <p:to>
                                        <p:strVal val="visible"/>
                                      </p:to>
                                    </p:set>
                                  </p:childTnLst>
                                </p:cTn>
                              </p:par>
                            </p:childTnLst>
                          </p:cTn>
                        </p:par>
                        <p:par>
                          <p:cTn id="153" fill="hold" nodeType="afterGroup">
                            <p:stCondLst>
                              <p:cond delay="2500"/>
                            </p:stCondLst>
                            <p:childTnLst>
                              <p:par>
                                <p:cTn id="154" presetID="1" presetClass="entr" presetSubtype="0" fill="hold" grpId="0" nodeType="afterEffect">
                                  <p:stCondLst>
                                    <p:cond delay="500"/>
                                  </p:stCondLst>
                                  <p:childTnLst>
                                    <p:set>
                                      <p:cBhvr>
                                        <p:cTn id="155" dur="1" fill="hold">
                                          <p:stCondLst>
                                            <p:cond delay="499"/>
                                          </p:stCondLst>
                                        </p:cTn>
                                        <p:tgtEl>
                                          <p:spTgt spid="171030"/>
                                        </p:tgtEl>
                                        <p:attrNameLst>
                                          <p:attrName>style.visibility</p:attrName>
                                        </p:attrNameLst>
                                      </p:cBhvr>
                                      <p:to>
                                        <p:strVal val="visible"/>
                                      </p:to>
                                    </p:set>
                                  </p:childTnLst>
                                </p:cTn>
                              </p:par>
                            </p:childTnLst>
                          </p:cTn>
                        </p:par>
                        <p:par>
                          <p:cTn id="156" fill="hold" nodeType="afterGroup">
                            <p:stCondLst>
                              <p:cond delay="3500"/>
                            </p:stCondLst>
                            <p:childTnLst>
                              <p:par>
                                <p:cTn id="157" presetID="1" presetClass="entr" presetSubtype="0" fill="hold" grpId="0" nodeType="afterEffect">
                                  <p:stCondLst>
                                    <p:cond delay="500"/>
                                  </p:stCondLst>
                                  <p:childTnLst>
                                    <p:set>
                                      <p:cBhvr>
                                        <p:cTn id="158" dur="1" fill="hold">
                                          <p:stCondLst>
                                            <p:cond delay="499"/>
                                          </p:stCondLst>
                                        </p:cTn>
                                        <p:tgtEl>
                                          <p:spTgt spid="171048"/>
                                        </p:tgtEl>
                                        <p:attrNameLst>
                                          <p:attrName>style.visibility</p:attrName>
                                        </p:attrNameLst>
                                      </p:cBhvr>
                                      <p:to>
                                        <p:strVal val="visible"/>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499"/>
                                          </p:stCondLst>
                                        </p:cTn>
                                        <p:tgtEl>
                                          <p:spTgt spid="171052"/>
                                        </p:tgtEl>
                                        <p:attrNameLst>
                                          <p:attrName>style.visibility</p:attrName>
                                        </p:attrNameLst>
                                      </p:cBhvr>
                                      <p:to>
                                        <p:strVal val="visible"/>
                                      </p:to>
                                    </p:set>
                                  </p:childTnLst>
                                </p:cTn>
                              </p:par>
                            </p:childTnLst>
                          </p:cTn>
                        </p:par>
                        <p:par>
                          <p:cTn id="163" fill="hold" nodeType="afterGroup">
                            <p:stCondLst>
                              <p:cond delay="500"/>
                            </p:stCondLst>
                            <p:childTnLst>
                              <p:par>
                                <p:cTn id="164" presetID="2" presetClass="entr" presetSubtype="8" fill="hold" grpId="0" nodeType="afterEffect">
                                  <p:stCondLst>
                                    <p:cond delay="0"/>
                                  </p:stCondLst>
                                  <p:childTnLst>
                                    <p:set>
                                      <p:cBhvr>
                                        <p:cTn id="165" dur="1" fill="hold">
                                          <p:stCondLst>
                                            <p:cond delay="0"/>
                                          </p:stCondLst>
                                        </p:cTn>
                                        <p:tgtEl>
                                          <p:spTgt spid="171054"/>
                                        </p:tgtEl>
                                        <p:attrNameLst>
                                          <p:attrName>style.visibility</p:attrName>
                                        </p:attrNameLst>
                                      </p:cBhvr>
                                      <p:to>
                                        <p:strVal val="visible"/>
                                      </p:to>
                                    </p:set>
                                    <p:anim calcmode="lin" valueType="num">
                                      <p:cBhvr additive="base">
                                        <p:cTn id="166" dur="500" fill="hold"/>
                                        <p:tgtEl>
                                          <p:spTgt spid="171054"/>
                                        </p:tgtEl>
                                        <p:attrNameLst>
                                          <p:attrName>ppt_x</p:attrName>
                                        </p:attrNameLst>
                                      </p:cBhvr>
                                      <p:tavLst>
                                        <p:tav tm="0">
                                          <p:val>
                                            <p:strVal val="0-#ppt_w/2"/>
                                          </p:val>
                                        </p:tav>
                                        <p:tav tm="100000">
                                          <p:val>
                                            <p:strVal val="#ppt_x"/>
                                          </p:val>
                                        </p:tav>
                                      </p:tavLst>
                                    </p:anim>
                                    <p:anim calcmode="lin" valueType="num">
                                      <p:cBhvr additive="base">
                                        <p:cTn id="167" dur="500" fill="hold"/>
                                        <p:tgtEl>
                                          <p:spTgt spid="17105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4"/>
                                            </p:cond>
                                          </p:stCondLst>
                                          <p:endCondLst>
                                            <p:cond evt="onStopAudio" delay="0">
                                              <p:tgtEl>
                                                <p:sldTgt/>
                                              </p:tgtEl>
                                            </p:cond>
                                          </p:endCondLst>
                                        </p:cTn>
                                        <p:tgtEl>
                                          <p:sndTgt r:embed="rId3" name="CASHREG.WAV"/>
                                        </p:tgtEl>
                                      </p:cMediaNode>
                                    </p:audio>
                                  </p:subTnLst>
                                </p:cTn>
                              </p:par>
                            </p:childTnLst>
                          </p:cTn>
                        </p:par>
                      </p:childTnLst>
                    </p:cTn>
                  </p:par>
                  <p:par>
                    <p:cTn id="168" fill="hold" nodeType="clickPar">
                      <p:stCondLst>
                        <p:cond delay="indefinite"/>
                      </p:stCondLst>
                      <p:childTnLst>
                        <p:par>
                          <p:cTn id="169" fill="hold" nodeType="withGroup">
                            <p:stCondLst>
                              <p:cond delay="0"/>
                            </p:stCondLst>
                            <p:childTnLst>
                              <p:par>
                                <p:cTn id="170" presetID="2" presetClass="entr" presetSubtype="8" fill="hold" grpId="0" nodeType="clickEffect">
                                  <p:stCondLst>
                                    <p:cond delay="0"/>
                                  </p:stCondLst>
                                  <p:childTnLst>
                                    <p:set>
                                      <p:cBhvr>
                                        <p:cTn id="171" dur="1" fill="hold">
                                          <p:stCondLst>
                                            <p:cond delay="0"/>
                                          </p:stCondLst>
                                        </p:cTn>
                                        <p:tgtEl>
                                          <p:spTgt spid="171053"/>
                                        </p:tgtEl>
                                        <p:attrNameLst>
                                          <p:attrName>style.visibility</p:attrName>
                                        </p:attrNameLst>
                                      </p:cBhvr>
                                      <p:to>
                                        <p:strVal val="visible"/>
                                      </p:to>
                                    </p:set>
                                    <p:anim calcmode="lin" valueType="num">
                                      <p:cBhvr additive="base">
                                        <p:cTn id="172" dur="500" fill="hold"/>
                                        <p:tgtEl>
                                          <p:spTgt spid="171053"/>
                                        </p:tgtEl>
                                        <p:attrNameLst>
                                          <p:attrName>ppt_x</p:attrName>
                                        </p:attrNameLst>
                                      </p:cBhvr>
                                      <p:tavLst>
                                        <p:tav tm="0">
                                          <p:val>
                                            <p:strVal val="0-#ppt_w/2"/>
                                          </p:val>
                                        </p:tav>
                                        <p:tav tm="100000">
                                          <p:val>
                                            <p:strVal val="#ppt_x"/>
                                          </p:val>
                                        </p:tav>
                                      </p:tavLst>
                                    </p:anim>
                                    <p:anim calcmode="lin" valueType="num">
                                      <p:cBhvr additive="base">
                                        <p:cTn id="173" dur="500" fill="hold"/>
                                        <p:tgtEl>
                                          <p:spTgt spid="1710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0"/>
                                            </p:cond>
                                          </p:stCondLst>
                                          <p:endCondLst>
                                            <p:cond evt="onStopAudio" delay="0">
                                              <p:tgtEl>
                                                <p:sldTgt/>
                                              </p:tgtEl>
                                            </p:cond>
                                          </p:endCondLst>
                                        </p:cTn>
                                        <p:tgtEl>
                                          <p:sndTgt r:embed="rId4" name="LASER.WAV"/>
                                        </p:tgtEl>
                                      </p:cMediaNode>
                                    </p:audio>
                                  </p:subTnLst>
                                </p:cTn>
                              </p:par>
                            </p:childTnLst>
                          </p:cTn>
                        </p:par>
                        <p:par>
                          <p:cTn id="174" fill="hold" nodeType="afterGroup">
                            <p:stCondLst>
                              <p:cond delay="500"/>
                            </p:stCondLst>
                            <p:childTnLst>
                              <p:par>
                                <p:cTn id="175" presetID="2" presetClass="entr" presetSubtype="8" fill="hold" grpId="0" nodeType="afterEffect">
                                  <p:stCondLst>
                                    <p:cond delay="500"/>
                                  </p:stCondLst>
                                  <p:childTnLst>
                                    <p:set>
                                      <p:cBhvr>
                                        <p:cTn id="176" dur="1" fill="hold">
                                          <p:stCondLst>
                                            <p:cond delay="0"/>
                                          </p:stCondLst>
                                        </p:cTn>
                                        <p:tgtEl>
                                          <p:spTgt spid="171049"/>
                                        </p:tgtEl>
                                        <p:attrNameLst>
                                          <p:attrName>style.visibility</p:attrName>
                                        </p:attrNameLst>
                                      </p:cBhvr>
                                      <p:to>
                                        <p:strVal val="visible"/>
                                      </p:to>
                                    </p:set>
                                    <p:anim calcmode="lin" valueType="num">
                                      <p:cBhvr additive="base">
                                        <p:cTn id="177" dur="500" fill="hold"/>
                                        <p:tgtEl>
                                          <p:spTgt spid="171049"/>
                                        </p:tgtEl>
                                        <p:attrNameLst>
                                          <p:attrName>ppt_x</p:attrName>
                                        </p:attrNameLst>
                                      </p:cBhvr>
                                      <p:tavLst>
                                        <p:tav tm="0">
                                          <p:val>
                                            <p:strVal val="0-#ppt_w/2"/>
                                          </p:val>
                                        </p:tav>
                                        <p:tav tm="100000">
                                          <p:val>
                                            <p:strVal val="#ppt_x"/>
                                          </p:val>
                                        </p:tav>
                                      </p:tavLst>
                                    </p:anim>
                                    <p:anim calcmode="lin" valueType="num">
                                      <p:cBhvr additive="base">
                                        <p:cTn id="178" dur="500" fill="hold"/>
                                        <p:tgtEl>
                                          <p:spTgt spid="17104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5"/>
                                            </p:cond>
                                          </p:stCondLst>
                                          <p:endCondLst>
                                            <p:cond evt="onStopAudio" delay="0">
                                              <p:tgtEl>
                                                <p:sldTgt/>
                                              </p:tgtEl>
                                            </p:cond>
                                          </p:endCondLst>
                                        </p:cTn>
                                        <p:tgtEl>
                                          <p:sndTgt r:embed="rId5"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animBg="1"/>
      <p:bldP spid="171011" grpId="0" animBg="1"/>
      <p:bldP spid="171012" grpId="0" autoUpdateAnimBg="0"/>
      <p:bldP spid="171013" grpId="0" autoUpdateAnimBg="0"/>
      <p:bldP spid="171014" grpId="0" animBg="1"/>
      <p:bldP spid="171015" grpId="0" animBg="1"/>
      <p:bldP spid="171016" grpId="0" animBg="1"/>
      <p:bldP spid="171017" grpId="0" animBg="1"/>
      <p:bldP spid="171018" grpId="0" animBg="1"/>
      <p:bldP spid="171019" grpId="0" animBg="1"/>
      <p:bldP spid="171020" grpId="0" animBg="1"/>
      <p:bldP spid="171021" grpId="0" animBg="1"/>
      <p:bldP spid="171022" grpId="0" animBg="1"/>
      <p:bldP spid="171023" grpId="0" animBg="1"/>
      <p:bldP spid="171024" grpId="0" autoUpdateAnimBg="0"/>
      <p:bldP spid="171025" grpId="0" autoUpdateAnimBg="0"/>
      <p:bldP spid="171026" grpId="0" autoUpdateAnimBg="0"/>
      <p:bldP spid="171027" grpId="0" autoUpdateAnimBg="0"/>
      <p:bldP spid="171028" grpId="0" autoUpdateAnimBg="0"/>
      <p:bldP spid="171029" grpId="0" autoUpdateAnimBg="0"/>
      <p:bldP spid="171030" grpId="0" autoUpdateAnimBg="0"/>
      <p:bldP spid="171031" grpId="0" autoUpdateAnimBg="0"/>
      <p:bldP spid="171032" grpId="0" autoUpdateAnimBg="0"/>
      <p:bldP spid="171033" grpId="0" autoUpdateAnimBg="0"/>
      <p:bldP spid="171034" grpId="0" autoUpdateAnimBg="0"/>
      <p:bldP spid="171035" grpId="0" autoUpdateAnimBg="0"/>
      <p:bldP spid="171036" grpId="0" autoUpdateAnimBg="0"/>
      <p:bldP spid="171037" grpId="0" autoUpdateAnimBg="0"/>
      <p:bldP spid="171038" grpId="0" autoUpdateAnimBg="0"/>
      <p:bldP spid="171039" grpId="0" autoUpdateAnimBg="0"/>
      <p:bldP spid="171040" grpId="0" animBg="1"/>
      <p:bldP spid="171041" grpId="0" animBg="1"/>
      <p:bldP spid="171042" grpId="0" animBg="1"/>
      <p:bldP spid="171043" grpId="0" animBg="1"/>
      <p:bldP spid="171044" grpId="0" animBg="1"/>
      <p:bldP spid="171045" grpId="0" animBg="1"/>
      <p:bldP spid="171046" grpId="0" animBg="1"/>
      <p:bldP spid="171047" grpId="0" autoUpdateAnimBg="0"/>
      <p:bldP spid="171048" grpId="0" autoUpdateAnimBg="0"/>
      <p:bldP spid="171049" grpId="0" autoUpdateAnimBg="0"/>
      <p:bldP spid="171050" grpId="0" autoUpdateAnimBg="0"/>
      <p:bldP spid="171051" grpId="0" animBg="1"/>
      <p:bldP spid="171052" grpId="0" animBg="1"/>
      <p:bldP spid="171053" grpId="0" animBg="1"/>
      <p:bldP spid="171054"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74638"/>
            <a:ext cx="8229600" cy="1630362"/>
          </a:xfrm>
        </p:spPr>
        <p:txBody>
          <a:bodyPr/>
          <a:lstStyle/>
          <a:p>
            <a:r>
              <a:rPr lang="en-US" dirty="0"/>
              <a:t>Future Plans to Reduce Time Spent on Database Development/Maintenance</a:t>
            </a:r>
          </a:p>
        </p:txBody>
      </p:sp>
      <p:sp>
        <p:nvSpPr>
          <p:cNvPr id="173059" name="Rectangle 3"/>
          <p:cNvSpPr>
            <a:spLocks noGrp="1" noChangeArrowheads="1"/>
          </p:cNvSpPr>
          <p:nvPr>
            <p:ph type="body" idx="1"/>
          </p:nvPr>
        </p:nvSpPr>
        <p:spPr>
          <a:xfrm>
            <a:off x="457200" y="2362200"/>
            <a:ext cx="8229600" cy="3840163"/>
          </a:xfrm>
        </p:spPr>
        <p:txBody>
          <a:bodyPr/>
          <a:lstStyle/>
          <a:p>
            <a:endParaRPr lang="en-US" dirty="0" smtClean="0"/>
          </a:p>
          <a:p>
            <a:r>
              <a:rPr lang="en-US" sz="3600" dirty="0" smtClean="0"/>
              <a:t>Land </a:t>
            </a:r>
            <a:r>
              <a:rPr lang="en-US" sz="3600" dirty="0"/>
              <a:t>Management Operations Database</a:t>
            </a:r>
            <a:br>
              <a:rPr lang="en-US" sz="3600" dirty="0"/>
            </a:br>
            <a:endParaRPr lang="en-US" sz="3600" dirty="0" smtClean="0"/>
          </a:p>
          <a:p>
            <a:r>
              <a:rPr lang="en-US" altLang="en-US" sz="3600" dirty="0" smtClean="0"/>
              <a:t>Obtain Database from Area of Interest</a:t>
            </a:r>
          </a:p>
          <a:p>
            <a:r>
              <a:rPr lang="en-US" sz="3600" dirty="0"/>
              <a:t>Access Soils Directly from </a:t>
            </a:r>
            <a:r>
              <a:rPr lang="en-US" sz="3600" dirty="0" smtClean="0"/>
              <a:t>Soil Data Access Facility</a:t>
            </a:r>
            <a:endParaRPr lang="en-US" altLang="en-US" sz="3200" dirty="0" smtClean="0"/>
          </a:p>
        </p:txBody>
      </p:sp>
    </p:spTree>
    <p:extLst>
      <p:ext uri="{BB962C8B-B14F-4D97-AF65-F5344CB8AC3E}">
        <p14:creationId xmlns:p14="http://schemas.microsoft.com/office/powerpoint/2010/main" val="413924505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7305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73059">
                                            <p:txEl>
                                              <p:pRg st="1" end="1"/>
                                            </p:txEl>
                                          </p:spTgt>
                                        </p:tgtEl>
                                        <p:attrNameLst>
                                          <p:attrName>ppt_c</p:attrName>
                                        </p:attrNameLst>
                                      </p:cBhvr>
                                      <p:to>
                                        <a:srgbClr val="FFFF00"/>
                                      </p:to>
                                    </p:animClr>
                                  </p:sub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17305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73059">
                                            <p:txEl>
                                              <p:pRg st="2" end="2"/>
                                            </p:txEl>
                                          </p:spTgt>
                                        </p:tgtEl>
                                        <p:attrNameLst>
                                          <p:attrName>ppt_c</p:attrName>
                                        </p:attrNameLst>
                                      </p:cBhvr>
                                      <p:to>
                                        <a:srgbClr val="FFFF00"/>
                                      </p:to>
                                    </p:animClr>
                                  </p:subTnLst>
                                </p:cTn>
                              </p:par>
                            </p:childTnLst>
                          </p:cTn>
                        </p:par>
                        <p:par>
                          <p:cTn id="10" fill="hold">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17305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73059">
                                            <p:txEl>
                                              <p:pRg st="3" end="3"/>
                                            </p:txEl>
                                          </p:spTgt>
                                        </p:tgtEl>
                                        <p:attrNameLst>
                                          <p:attrName>ppt_c</p:attrName>
                                        </p:attrNameLst>
                                      </p:cBhvr>
                                      <p:to>
                                        <a:srgbClr val="FFFF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bldLvl="2" autoUpdateAnimBg="0" advAuto="100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 Management Zones</a:t>
            </a:r>
            <a:endParaRPr lang="en-US" dirty="0"/>
          </a:p>
        </p:txBody>
      </p:sp>
      <p:sp>
        <p:nvSpPr>
          <p:cNvPr id="3" name="Content Placeholder 2"/>
          <p:cNvSpPr>
            <a:spLocks noGrp="1"/>
          </p:cNvSpPr>
          <p:nvPr>
            <p:ph idx="1"/>
          </p:nvPr>
        </p:nvSpPr>
        <p:spPr/>
        <p:txBody>
          <a:bodyPr/>
          <a:lstStyle/>
          <a:p>
            <a:r>
              <a:rPr lang="en-US" sz="2400" dirty="0" smtClean="0">
                <a:effectLst/>
              </a:rPr>
              <a:t>Map </a:t>
            </a:r>
            <a:r>
              <a:rPr lang="en-US" sz="2400" dirty="0">
                <a:effectLst/>
              </a:rPr>
              <a:t>represents common crop management zones or areas where the same crops are grown under similar climatic conditions.  </a:t>
            </a:r>
            <a:endParaRPr lang="en-US" sz="2400" dirty="0" smtClean="0">
              <a:effectLst/>
            </a:endParaRPr>
          </a:p>
          <a:p>
            <a:r>
              <a:rPr lang="en-US" sz="2400" dirty="0" smtClean="0">
                <a:effectLst/>
              </a:rPr>
              <a:t>Prepared </a:t>
            </a:r>
            <a:r>
              <a:rPr lang="en-US" sz="2400" dirty="0">
                <a:effectLst/>
              </a:rPr>
              <a:t>in 2001 to 2004 by </a:t>
            </a:r>
            <a:r>
              <a:rPr lang="en-US" sz="2400" dirty="0" smtClean="0">
                <a:effectLst/>
              </a:rPr>
              <a:t>Dave </a:t>
            </a:r>
            <a:r>
              <a:rPr lang="en-US" sz="2400" dirty="0">
                <a:effectLst/>
              </a:rPr>
              <a:t>Lightle, Agronomist at the NRCS National Soil Survey Center in Lincoln, Nebraska and was designed to be used to organize sets of crop management scenario templates for use in implementing the RUSLE2 and WEPS models.  </a:t>
            </a:r>
          </a:p>
          <a:p>
            <a:r>
              <a:rPr lang="en-US" sz="2400" dirty="0">
                <a:effectLst/>
              </a:rPr>
              <a:t>The CMZ map provided the basis for the creation of standard sets of crop management scenarios for use in areas where the agriculture is similar.  </a:t>
            </a:r>
            <a:endParaRPr lang="en-US" sz="2400" dirty="0" smtClean="0">
              <a:effectLst/>
            </a:endParaRPr>
          </a:p>
          <a:p>
            <a:r>
              <a:rPr lang="en-US" sz="2400" dirty="0" smtClean="0">
                <a:effectLst/>
              </a:rPr>
              <a:t>Provides level </a:t>
            </a:r>
            <a:r>
              <a:rPr lang="en-US" sz="2400" dirty="0">
                <a:effectLst/>
              </a:rPr>
              <a:t>of consistency between counties and field offices within the same crop management zone.  </a:t>
            </a:r>
            <a:endParaRPr lang="en-US" sz="1400" dirty="0"/>
          </a:p>
        </p:txBody>
      </p:sp>
      <p:sp>
        <p:nvSpPr>
          <p:cNvPr id="4" name="Slide Number Placeholder 3"/>
          <p:cNvSpPr>
            <a:spLocks noGrp="1"/>
          </p:cNvSpPr>
          <p:nvPr>
            <p:ph type="sldNum" sz="quarter" idx="11"/>
          </p:nvPr>
        </p:nvSpPr>
        <p:spPr/>
        <p:txBody>
          <a:bodyPr/>
          <a:lstStyle/>
          <a:p>
            <a:fld id="{253FC648-D804-4A7C-8DEE-4F100A916101}" type="slidenum">
              <a:rPr lang="en-US" smtClean="0"/>
              <a:pPr/>
              <a:t>5</a:t>
            </a:fld>
            <a:endParaRPr lang="en-US"/>
          </a:p>
        </p:txBody>
      </p:sp>
    </p:spTree>
    <p:extLst>
      <p:ext uri="{BB962C8B-B14F-4D97-AF65-F5344CB8AC3E}">
        <p14:creationId xmlns:p14="http://schemas.microsoft.com/office/powerpoint/2010/main" val="1789603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 Management Zones</a:t>
            </a:r>
            <a:endParaRPr lang="en-US" dirty="0"/>
          </a:p>
        </p:txBody>
      </p:sp>
      <p:sp>
        <p:nvSpPr>
          <p:cNvPr id="3" name="Content Placeholder 2"/>
          <p:cNvSpPr>
            <a:spLocks noGrp="1"/>
          </p:cNvSpPr>
          <p:nvPr>
            <p:ph idx="1"/>
          </p:nvPr>
        </p:nvSpPr>
        <p:spPr/>
        <p:txBody>
          <a:bodyPr/>
          <a:lstStyle/>
          <a:p>
            <a:r>
              <a:rPr lang="en-US" sz="2800" dirty="0" smtClean="0">
                <a:effectLst/>
              </a:rPr>
              <a:t>Information </a:t>
            </a:r>
            <a:r>
              <a:rPr lang="en-US" sz="2800" dirty="0">
                <a:effectLst/>
              </a:rPr>
              <a:t>sources </a:t>
            </a:r>
            <a:r>
              <a:rPr lang="en-US" sz="2800" dirty="0" smtClean="0">
                <a:effectLst/>
              </a:rPr>
              <a:t>included: USLE </a:t>
            </a:r>
            <a:r>
              <a:rPr lang="en-US" sz="2800" dirty="0">
                <a:effectLst/>
              </a:rPr>
              <a:t>EI-distribution data and Figure 9 from Agriculture Handbook 537, the C-factor zone map previously used in implementing RUSLE1, National Agriculture Statistics Service (NASS) data on major crops grown and the Usual Planting and Harvest dates for these crops within the crop reporting regions.  </a:t>
            </a:r>
            <a:endParaRPr lang="en-US" sz="2800" dirty="0" smtClean="0">
              <a:effectLst/>
            </a:endParaRPr>
          </a:p>
          <a:p>
            <a:r>
              <a:rPr lang="en-US" sz="2800" dirty="0" smtClean="0">
                <a:effectLst/>
              </a:rPr>
              <a:t>In </a:t>
            </a:r>
            <a:r>
              <a:rPr lang="en-US" sz="2800" dirty="0">
                <a:effectLst/>
              </a:rPr>
              <a:t>addition, Land Resource Regions, Major Land Resource Areas and the USDA Plant Hardiness Zones were also considered in establishing the CMZ zone boundaries.  </a:t>
            </a:r>
            <a:endParaRPr lang="en-US" sz="2800" dirty="0" smtClean="0">
              <a:effectLst/>
            </a:endParaRPr>
          </a:p>
        </p:txBody>
      </p:sp>
      <p:sp>
        <p:nvSpPr>
          <p:cNvPr id="4" name="Slide Number Placeholder 3"/>
          <p:cNvSpPr>
            <a:spLocks noGrp="1"/>
          </p:cNvSpPr>
          <p:nvPr>
            <p:ph type="sldNum" sz="quarter" idx="11"/>
          </p:nvPr>
        </p:nvSpPr>
        <p:spPr/>
        <p:txBody>
          <a:bodyPr/>
          <a:lstStyle/>
          <a:p>
            <a:fld id="{253FC648-D804-4A7C-8DEE-4F100A916101}" type="slidenum">
              <a:rPr lang="en-US" smtClean="0"/>
              <a:pPr/>
              <a:t>6</a:t>
            </a:fld>
            <a:endParaRPr lang="en-US"/>
          </a:p>
        </p:txBody>
      </p:sp>
    </p:spTree>
    <p:extLst>
      <p:ext uri="{BB962C8B-B14F-4D97-AF65-F5344CB8AC3E}">
        <p14:creationId xmlns:p14="http://schemas.microsoft.com/office/powerpoint/2010/main" val="2870225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 Management Zones</a:t>
            </a:r>
            <a:endParaRPr lang="en-US" dirty="0"/>
          </a:p>
        </p:txBody>
      </p:sp>
      <p:sp>
        <p:nvSpPr>
          <p:cNvPr id="3" name="Content Placeholder 2"/>
          <p:cNvSpPr>
            <a:spLocks noGrp="1"/>
          </p:cNvSpPr>
          <p:nvPr>
            <p:ph idx="1"/>
          </p:nvPr>
        </p:nvSpPr>
        <p:spPr/>
        <p:txBody>
          <a:bodyPr/>
          <a:lstStyle/>
          <a:p>
            <a:r>
              <a:rPr lang="en-US" sz="3600" dirty="0" smtClean="0">
                <a:effectLst/>
              </a:rPr>
              <a:t>Input </a:t>
            </a:r>
            <a:r>
              <a:rPr lang="en-US" sz="3600" dirty="0">
                <a:effectLst/>
              </a:rPr>
              <a:t>and concurrence was received from all NRCS State Agronomists and Regional RUSLE2 coordinators during the process in establishing the boundaries, and normalizing the boundaries to county boundaries and to major topographic features in order to aid in the implementation of RUSLE2 and WEPS in NRCS field offices.  </a:t>
            </a:r>
          </a:p>
          <a:p>
            <a:r>
              <a:rPr lang="en-US" sz="3600" dirty="0">
                <a:effectLst/>
              </a:rPr>
              <a:t> </a:t>
            </a:r>
          </a:p>
          <a:p>
            <a:endParaRPr lang="en-US" sz="2000" dirty="0"/>
          </a:p>
        </p:txBody>
      </p:sp>
      <p:sp>
        <p:nvSpPr>
          <p:cNvPr id="4" name="Slide Number Placeholder 3"/>
          <p:cNvSpPr>
            <a:spLocks noGrp="1"/>
          </p:cNvSpPr>
          <p:nvPr>
            <p:ph type="sldNum" sz="quarter" idx="11"/>
          </p:nvPr>
        </p:nvSpPr>
        <p:spPr/>
        <p:txBody>
          <a:bodyPr/>
          <a:lstStyle/>
          <a:p>
            <a:fld id="{253FC648-D804-4A7C-8DEE-4F100A916101}" type="slidenum">
              <a:rPr lang="en-US" smtClean="0"/>
              <a:pPr/>
              <a:t>7</a:t>
            </a:fld>
            <a:endParaRPr lang="en-US"/>
          </a:p>
        </p:txBody>
      </p:sp>
    </p:spTree>
    <p:extLst>
      <p:ext uri="{BB962C8B-B14F-4D97-AF65-F5344CB8AC3E}">
        <p14:creationId xmlns:p14="http://schemas.microsoft.com/office/powerpoint/2010/main" val="9015311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 Management Zones</a:t>
            </a:r>
            <a:endParaRPr lang="en-US" dirty="0"/>
          </a:p>
        </p:txBody>
      </p:sp>
      <p:sp>
        <p:nvSpPr>
          <p:cNvPr id="3" name="Content Placeholder 2"/>
          <p:cNvSpPr>
            <a:spLocks noGrp="1"/>
          </p:cNvSpPr>
          <p:nvPr>
            <p:ph idx="1"/>
          </p:nvPr>
        </p:nvSpPr>
        <p:spPr/>
        <p:txBody>
          <a:bodyPr/>
          <a:lstStyle/>
          <a:p>
            <a:r>
              <a:rPr lang="en-US" sz="3600" dirty="0">
                <a:effectLst/>
              </a:rPr>
              <a:t>Over </a:t>
            </a:r>
            <a:r>
              <a:rPr lang="en-US" sz="3600" dirty="0" smtClean="0">
                <a:effectLst/>
              </a:rPr>
              <a:t>30,000 </a:t>
            </a:r>
            <a:r>
              <a:rPr lang="en-US" sz="3600" dirty="0">
                <a:effectLst/>
              </a:rPr>
              <a:t>crop management templates in 78 crop management zones in the Continental US, Caribbean, and Hawaii/Pacific Basin </a:t>
            </a:r>
            <a:r>
              <a:rPr lang="en-US" sz="3600" dirty="0" smtClean="0">
                <a:effectLst/>
              </a:rPr>
              <a:t>have been updated </a:t>
            </a:r>
            <a:r>
              <a:rPr lang="en-US" sz="3600" dirty="0">
                <a:effectLst/>
              </a:rPr>
              <a:t>for representative cropping and management systems, including energy use </a:t>
            </a:r>
          </a:p>
          <a:p>
            <a:endParaRPr lang="en-US" sz="2000" dirty="0"/>
          </a:p>
        </p:txBody>
      </p:sp>
      <p:sp>
        <p:nvSpPr>
          <p:cNvPr id="4" name="Slide Number Placeholder 3"/>
          <p:cNvSpPr>
            <a:spLocks noGrp="1"/>
          </p:cNvSpPr>
          <p:nvPr>
            <p:ph type="sldNum" sz="quarter" idx="11"/>
          </p:nvPr>
        </p:nvSpPr>
        <p:spPr/>
        <p:txBody>
          <a:bodyPr/>
          <a:lstStyle/>
          <a:p>
            <a:fld id="{253FC648-D804-4A7C-8DEE-4F100A916101}" type="slidenum">
              <a:rPr lang="en-US" smtClean="0"/>
              <a:pPr/>
              <a:t>8</a:t>
            </a:fld>
            <a:endParaRPr lang="en-US"/>
          </a:p>
        </p:txBody>
      </p:sp>
    </p:spTree>
    <p:extLst>
      <p:ext uri="{BB962C8B-B14F-4D97-AF65-F5344CB8AC3E}">
        <p14:creationId xmlns:p14="http://schemas.microsoft.com/office/powerpoint/2010/main" val="37965950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RUSLE2 CMZ Map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236822"/>
            <a:ext cx="7467600" cy="5476240"/>
          </a:xfrm>
        </p:spPr>
      </p:pic>
    </p:spTree>
    <p:extLst>
      <p:ext uri="{BB962C8B-B14F-4D97-AF65-F5344CB8AC3E}">
        <p14:creationId xmlns:p14="http://schemas.microsoft.com/office/powerpoint/2010/main" val="1477596201"/>
      </p:ext>
    </p:extLst>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Stream</Template>
  <TotalTime>1487</TotalTime>
  <Words>1553</Words>
  <Application>Microsoft Office PowerPoint</Application>
  <PresentationFormat>On-screen Show (4:3)</PresentationFormat>
  <Paragraphs>226</Paragraphs>
  <Slides>45</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45</vt:i4>
      </vt:variant>
    </vt:vector>
  </HeadingPairs>
  <TitlesOfParts>
    <vt:vector size="53" baseType="lpstr">
      <vt:lpstr>Arial</vt:lpstr>
      <vt:lpstr>Arial Black</vt:lpstr>
      <vt:lpstr>CommonBullets</vt:lpstr>
      <vt:lpstr>Garamond</vt:lpstr>
      <vt:lpstr>Times New Roman</vt:lpstr>
      <vt:lpstr>Wingdings</vt:lpstr>
      <vt:lpstr>Stream</vt:lpstr>
      <vt:lpstr>Worksheet</vt:lpstr>
      <vt:lpstr>RUSLE2 Advanced Data Management</vt:lpstr>
      <vt:lpstr>Field Office User</vt:lpstr>
      <vt:lpstr>PowerPoint Presentation</vt:lpstr>
      <vt:lpstr>PowerPoint Presentation</vt:lpstr>
      <vt:lpstr>Crop Management Zones</vt:lpstr>
      <vt:lpstr>Crop Management Zones</vt:lpstr>
      <vt:lpstr>Crop Management Zones</vt:lpstr>
      <vt:lpstr>Crop Management Zones</vt:lpstr>
      <vt:lpstr>RUSLE2 CMZ Map</vt:lpstr>
      <vt:lpstr>CMZ Lead Responsibilities </vt:lpstr>
      <vt:lpstr>CMZ Lead Responsibilities </vt:lpstr>
      <vt:lpstr>CMZ Lead Responsibilities </vt:lpstr>
      <vt:lpstr>State Agronomist Responsibilities </vt:lpstr>
      <vt:lpstr>State Agronomist Responsibilities </vt:lpstr>
      <vt:lpstr>State Agronomist Responsibilities </vt:lpstr>
      <vt:lpstr>PowerPoint Presentation</vt:lpstr>
      <vt:lpstr>PowerPoint Presentation</vt:lpstr>
      <vt:lpstr>How do the access and permissions work in RUSLE2?</vt:lpstr>
      <vt:lpstr>PowerPoint Presentation</vt:lpstr>
      <vt:lpstr>RUSLE2 Screen View Hierarchy</vt:lpstr>
      <vt:lpstr>PowerPoint Presentation</vt:lpstr>
      <vt:lpstr>PowerPoint Presentation</vt:lpstr>
      <vt:lpstr>RUSLE2 Features</vt:lpstr>
      <vt:lpstr>PowerPoint Presentation</vt:lpstr>
      <vt:lpstr>RUSLE2 Features</vt:lpstr>
      <vt:lpstr>PowerPoint Presentation</vt:lpstr>
      <vt:lpstr>RUSLE2 Features</vt:lpstr>
      <vt:lpstr>PowerPoint Presentation</vt:lpstr>
      <vt:lpstr>RUSLE2 Data</vt:lpstr>
      <vt:lpstr>PowerPoint Presentation</vt:lpstr>
      <vt:lpstr>PowerPoint Presentation</vt:lpstr>
      <vt:lpstr>PowerPoint Presentation</vt:lpstr>
      <vt:lpstr>PowerPoint Presentation</vt:lpstr>
      <vt:lpstr>PowerPoint Presentation</vt:lpstr>
      <vt:lpstr>Rotation Builder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Agronomic Models</vt:lpstr>
      <vt:lpstr>PowerPoint Presentation</vt:lpstr>
      <vt:lpstr>Future Plans to Reduce Time Spent on Database Development/Maintenance</vt:lpstr>
    </vt:vector>
  </TitlesOfParts>
  <Company>USDA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NRCS; Linda Scheffe</dc:creator>
  <cp:lastModifiedBy>Scheffe, Linda - NRCS, Lincoln, NE</cp:lastModifiedBy>
  <cp:revision>154</cp:revision>
  <dcterms:created xsi:type="dcterms:W3CDTF">2005-10-10T13:33:07Z</dcterms:created>
  <dcterms:modified xsi:type="dcterms:W3CDTF">2015-04-21T16:10:12Z</dcterms:modified>
</cp:coreProperties>
</file>