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DDECF1C-3821-4586-9F89-3730AAFFFDD0}" type="datetimeFigureOut">
              <a:rPr lang="en-US" smtClean="0"/>
              <a:t>1/13/2015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797D9DC-A3BD-43D3-A463-0AF16463B56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DECF1C-3821-4586-9F89-3730AAFFFDD0}"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7D9DC-A3BD-43D3-A463-0AF16463B5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DECF1C-3821-4586-9F89-3730AAFFFDD0}"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7D9DC-A3BD-43D3-A463-0AF16463B5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DECF1C-3821-4586-9F89-3730AAFFFDD0}"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7D9DC-A3BD-43D3-A463-0AF16463B5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DECF1C-3821-4586-9F89-3730AAFFFDD0}"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7D9DC-A3BD-43D3-A463-0AF16463B56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DECF1C-3821-4586-9F89-3730AAFFFDD0}"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7D9DC-A3BD-43D3-A463-0AF16463B5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DECF1C-3821-4586-9F89-3730AAFFFDD0}"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7D9DC-A3BD-43D3-A463-0AF16463B5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DECF1C-3821-4586-9F89-3730AAFFFDD0}"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7D9DC-A3BD-43D3-A463-0AF16463B5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ECF1C-3821-4586-9F89-3730AAFFFDD0}"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7D9DC-A3BD-43D3-A463-0AF16463B5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DECF1C-3821-4586-9F89-3730AAFFFDD0}"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7D9DC-A3BD-43D3-A463-0AF16463B5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DECF1C-3821-4586-9F89-3730AAFFFDD0}"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797D9DC-A3BD-43D3-A463-0AF16463B56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DECF1C-3821-4586-9F89-3730AAFFFDD0}" type="datetimeFigureOut">
              <a:rPr lang="en-US" smtClean="0"/>
              <a:t>1/13/2015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97D9DC-A3BD-43D3-A463-0AF16463B56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2514600"/>
          </a:xfrm>
        </p:spPr>
        <p:txBody>
          <a:bodyPr>
            <a:normAutofit fontScale="90000"/>
          </a:bodyPr>
          <a:lstStyle/>
          <a:p>
            <a:pPr algn="ctr"/>
            <a:r>
              <a:rPr lang="en-US" dirty="0" smtClean="0"/>
              <a:t>RUSLE2</a:t>
            </a:r>
            <a:br>
              <a:rPr lang="en-US" dirty="0" smtClean="0"/>
            </a:br>
            <a:r>
              <a:rPr lang="en-US" dirty="0" smtClean="0"/>
              <a:t>New Crop Year Results</a:t>
            </a:r>
            <a:br>
              <a:rPr lang="en-US" dirty="0" smtClean="0"/>
            </a:br>
            <a:endParaRPr lang="en-US" dirty="0"/>
          </a:p>
        </p:txBody>
      </p:sp>
      <p:sp>
        <p:nvSpPr>
          <p:cNvPr id="3" name="Subtitle 2"/>
          <p:cNvSpPr>
            <a:spLocks noGrp="1"/>
          </p:cNvSpPr>
          <p:nvPr>
            <p:ph type="subTitle" idx="1"/>
          </p:nvPr>
        </p:nvSpPr>
        <p:spPr>
          <a:xfrm>
            <a:off x="533400" y="2819400"/>
            <a:ext cx="7854696" cy="1752600"/>
          </a:xfrm>
        </p:spPr>
        <p:txBody>
          <a:bodyPr/>
          <a:lstStyle/>
          <a:p>
            <a:pPr algn="ctr"/>
            <a:r>
              <a:rPr lang="en-US" dirty="0" smtClean="0"/>
              <a:t>New </a:t>
            </a:r>
            <a:r>
              <a:rPr lang="en-US" dirty="0" smtClean="0"/>
              <a:t>functionality </a:t>
            </a:r>
            <a:r>
              <a:rPr lang="en-US" dirty="0" smtClean="0"/>
              <a:t>in the model to report selected results based on Crop Intervals (i.e. the period of time from the harvest of the previous cash crop to the harvest of the current cash crop).</a:t>
            </a:r>
            <a:endParaRPr lang="en-US" dirty="0"/>
          </a:p>
        </p:txBody>
      </p:sp>
      <p:sp>
        <p:nvSpPr>
          <p:cNvPr id="4" name="TextBox 3"/>
          <p:cNvSpPr txBox="1"/>
          <p:nvPr/>
        </p:nvSpPr>
        <p:spPr>
          <a:xfrm>
            <a:off x="914400" y="4800600"/>
            <a:ext cx="7315200" cy="1477328"/>
          </a:xfrm>
          <a:prstGeom prst="rect">
            <a:avLst/>
          </a:prstGeom>
          <a:noFill/>
        </p:spPr>
        <p:txBody>
          <a:bodyPr wrap="square" rtlCol="0">
            <a:spAutoFit/>
          </a:bodyPr>
          <a:lstStyle/>
          <a:p>
            <a:r>
              <a:rPr lang="en-US" dirty="0" smtClean="0"/>
              <a:t>Giulio Ferruzzi, WNTSC Agronomist (NRCS RUSLE2 science lead)</a:t>
            </a:r>
          </a:p>
          <a:p>
            <a:r>
              <a:rPr lang="en-US" dirty="0" smtClean="0"/>
              <a:t>Linda </a:t>
            </a:r>
            <a:r>
              <a:rPr lang="en-US" dirty="0" err="1" smtClean="0"/>
              <a:t>Scheffe</a:t>
            </a:r>
            <a:r>
              <a:rPr lang="en-US" dirty="0" smtClean="0"/>
              <a:t>, NSSC Agronomist (NRCS RUSLE2 database manager)</a:t>
            </a:r>
          </a:p>
          <a:p>
            <a:r>
              <a:rPr lang="en-US" dirty="0" smtClean="0"/>
              <a:t>Steve Boetger, ENTSC Agronomist</a:t>
            </a:r>
          </a:p>
          <a:p>
            <a:r>
              <a:rPr lang="en-US" dirty="0" smtClean="0"/>
              <a:t>Steve Woodruff, ENTSC Agronomist/Forage Specialist</a:t>
            </a:r>
          </a:p>
          <a:p>
            <a:r>
              <a:rPr lang="en-US" dirty="0" smtClean="0"/>
              <a:t>??, CNTSC Agronomist</a:t>
            </a:r>
            <a:endParaRPr lang="en-US" dirty="0"/>
          </a:p>
        </p:txBody>
      </p:sp>
    </p:spTree>
    <p:extLst>
      <p:ext uri="{BB962C8B-B14F-4D97-AF65-F5344CB8AC3E}">
        <p14:creationId xmlns:p14="http://schemas.microsoft.com/office/powerpoint/2010/main" val="2498362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143000"/>
          </a:xfrm>
        </p:spPr>
        <p:txBody>
          <a:bodyPr/>
          <a:lstStyle/>
          <a:p>
            <a:pPr algn="ctr"/>
            <a:r>
              <a:rPr lang="en-US" sz="4000" dirty="0" smtClean="0"/>
              <a:t>How do you get to the Crop year results information (Profile view)? </a:t>
            </a:r>
            <a:endParaRPr lang="en-US" sz="4000" dirty="0"/>
          </a:p>
        </p:txBody>
      </p:sp>
      <p:grpSp>
        <p:nvGrpSpPr>
          <p:cNvPr id="19" name="Group 18"/>
          <p:cNvGrpSpPr/>
          <p:nvPr/>
        </p:nvGrpSpPr>
        <p:grpSpPr>
          <a:xfrm>
            <a:off x="228600" y="1092307"/>
            <a:ext cx="8774525" cy="5683588"/>
            <a:chOff x="228600" y="1092307"/>
            <a:chExt cx="8774525" cy="5683588"/>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92307"/>
              <a:ext cx="3962400" cy="273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152600"/>
              <a:ext cx="3456146" cy="341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581400"/>
              <a:ext cx="3440525" cy="319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1524000" y="3200400"/>
            <a:ext cx="7391400" cy="2590800"/>
            <a:chOff x="1524000" y="3200400"/>
            <a:chExt cx="7391400" cy="2590800"/>
          </a:xfrm>
        </p:grpSpPr>
        <p:sp>
          <p:nvSpPr>
            <p:cNvPr id="5" name="Oval 4"/>
            <p:cNvSpPr/>
            <p:nvPr/>
          </p:nvSpPr>
          <p:spPr>
            <a:xfrm>
              <a:off x="1524000" y="3276600"/>
              <a:ext cx="6858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3200400"/>
              <a:ext cx="6858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29600" y="5562600"/>
              <a:ext cx="6858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8599" y="3314700"/>
            <a:ext cx="8001001" cy="3543300"/>
            <a:chOff x="228599" y="3314700"/>
            <a:chExt cx="8001001" cy="3543300"/>
          </a:xfrm>
        </p:grpSpPr>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599" y="3874388"/>
              <a:ext cx="4619911" cy="298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3874389"/>
              <a:ext cx="4619911" cy="2983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9" idx="2"/>
            </p:cNvCxnSpPr>
            <p:nvPr/>
          </p:nvCxnSpPr>
          <p:spPr>
            <a:xfrm flipH="1">
              <a:off x="4848511" y="3314700"/>
              <a:ext cx="1399889" cy="55968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4" idx="3"/>
            </p:cNvCxnSpPr>
            <p:nvPr/>
          </p:nvCxnSpPr>
          <p:spPr>
            <a:xfrm flipH="1" flipV="1">
              <a:off x="4848511" y="5366195"/>
              <a:ext cx="3381089" cy="31070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4"/>
              <a:endCxn id="4" idx="0"/>
            </p:cNvCxnSpPr>
            <p:nvPr/>
          </p:nvCxnSpPr>
          <p:spPr>
            <a:xfrm>
              <a:off x="1866900" y="3505200"/>
              <a:ext cx="671656" cy="36918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44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50" t="5868" r="21707" b="48919"/>
          <a:stretch/>
        </p:blipFill>
        <p:spPr bwMode="auto">
          <a:xfrm>
            <a:off x="457200" y="1295400"/>
            <a:ext cx="8233902" cy="519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0"/>
            <a:ext cx="8534400" cy="1143000"/>
          </a:xfrm>
        </p:spPr>
        <p:txBody>
          <a:bodyPr/>
          <a:lstStyle/>
          <a:p>
            <a:pPr algn="ctr"/>
            <a:r>
              <a:rPr lang="en-US" sz="4000" dirty="0" smtClean="0"/>
              <a:t>How do you get to the Crop year results information (Profile view)? </a:t>
            </a:r>
            <a:endParaRPr lang="en-US" sz="4000" dirty="0"/>
          </a:p>
        </p:txBody>
      </p:sp>
      <p:sp>
        <p:nvSpPr>
          <p:cNvPr id="8" name="Line Callout 1 7"/>
          <p:cNvSpPr/>
          <p:nvPr/>
        </p:nvSpPr>
        <p:spPr>
          <a:xfrm>
            <a:off x="3657600" y="1205399"/>
            <a:ext cx="4495800" cy="623401"/>
          </a:xfrm>
          <a:prstGeom prst="borderCallout1">
            <a:avLst>
              <a:gd name="adj1" fmla="val 51226"/>
              <a:gd name="adj2" fmla="val 216"/>
              <a:gd name="adj3" fmla="val 62230"/>
              <a:gd name="adj4" fmla="val -15216"/>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Dropdown menu gives you several choices of how to set the end/starting points for the crop year.  These choices do not always set the correct dates and the user may need to manually adjust.</a:t>
            </a:r>
            <a:endParaRPr lang="en-US" sz="1200" dirty="0">
              <a:solidFill>
                <a:schemeClr val="bg1"/>
              </a:solidFill>
            </a:endParaRPr>
          </a:p>
        </p:txBody>
      </p:sp>
      <p:sp>
        <p:nvSpPr>
          <p:cNvPr id="22" name="Line Callout 1 21"/>
          <p:cNvSpPr/>
          <p:nvPr/>
        </p:nvSpPr>
        <p:spPr>
          <a:xfrm>
            <a:off x="3733800" y="2431499"/>
            <a:ext cx="4038600" cy="623401"/>
          </a:xfrm>
          <a:prstGeom prst="borderCallout1">
            <a:avLst>
              <a:gd name="adj1" fmla="val 51226"/>
              <a:gd name="adj2" fmla="val 216"/>
              <a:gd name="adj3" fmla="val 116513"/>
              <a:gd name="adj4" fmla="val -47754"/>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Ensure that there is a YES next to each Harvest operation for every annual crop.  For crops with multiple harvests, ensure that there is a YES next to the last Harvest only.</a:t>
            </a:r>
            <a:endParaRPr lang="en-US" sz="1200" dirty="0">
              <a:solidFill>
                <a:schemeClr val="bg1"/>
              </a:solidFill>
            </a:endParaRPr>
          </a:p>
        </p:txBody>
      </p:sp>
      <p:sp>
        <p:nvSpPr>
          <p:cNvPr id="23" name="Line Callout 1 22"/>
          <p:cNvSpPr/>
          <p:nvPr/>
        </p:nvSpPr>
        <p:spPr>
          <a:xfrm>
            <a:off x="609600" y="4191000"/>
            <a:ext cx="1905000" cy="623401"/>
          </a:xfrm>
          <a:prstGeom prst="borderCallout1">
            <a:avLst>
              <a:gd name="adj1" fmla="val 98579"/>
              <a:gd name="adj2" fmla="val 99825"/>
              <a:gd name="adj3" fmla="val 122287"/>
              <a:gd name="adj4" fmla="val 126738"/>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Hover your pointer over the table title “Crop Year Outputs” and right-click. </a:t>
            </a:r>
            <a:endParaRPr lang="en-US" sz="1200" dirty="0">
              <a:solidFill>
                <a:schemeClr val="bg1"/>
              </a:solidFill>
            </a:endParaRPr>
          </a:p>
        </p:txBody>
      </p:sp>
      <p:sp>
        <p:nvSpPr>
          <p:cNvPr id="25" name="Line Callout 1 24"/>
          <p:cNvSpPr/>
          <p:nvPr/>
        </p:nvSpPr>
        <p:spPr>
          <a:xfrm>
            <a:off x="3645000" y="4114800"/>
            <a:ext cx="2298600" cy="623401"/>
          </a:xfrm>
          <a:prstGeom prst="borderCallout1">
            <a:avLst>
              <a:gd name="adj1" fmla="val 103199"/>
              <a:gd name="adj2" fmla="val 50691"/>
              <a:gd name="adj3" fmla="val 175415"/>
              <a:gd name="adj4" fmla="val 19021"/>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Hover your pointer over the “Add </a:t>
            </a:r>
            <a:r>
              <a:rPr lang="en-US" sz="1200" dirty="0" err="1" smtClean="0">
                <a:solidFill>
                  <a:schemeClr val="bg1"/>
                </a:solidFill>
              </a:rPr>
              <a:t>attr</a:t>
            </a:r>
            <a:r>
              <a:rPr lang="en-US" sz="1200" dirty="0" smtClean="0">
                <a:solidFill>
                  <a:schemeClr val="bg1"/>
                </a:solidFill>
              </a:rPr>
              <a:t>” option then select “Net soil loss” or “Sed. delivery”</a:t>
            </a:r>
            <a:endParaRPr lang="en-US" sz="1200" dirty="0">
              <a:solidFill>
                <a:schemeClr val="bg1"/>
              </a:solidFill>
            </a:endParaRPr>
          </a:p>
        </p:txBody>
      </p:sp>
    </p:spTree>
    <p:extLst>
      <p:ext uri="{BB962C8B-B14F-4D97-AF65-F5344CB8AC3E}">
        <p14:creationId xmlns:p14="http://schemas.microsoft.com/office/powerpoint/2010/main" val="371661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399"/>
            <a:ext cx="8229600" cy="522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0"/>
            <a:ext cx="8534400" cy="1143000"/>
          </a:xfrm>
        </p:spPr>
        <p:txBody>
          <a:bodyPr/>
          <a:lstStyle/>
          <a:p>
            <a:pPr algn="ctr"/>
            <a:r>
              <a:rPr lang="en-US" sz="4000" dirty="0" smtClean="0"/>
              <a:t>How do you get to the Crop year results information (Profile view)? </a:t>
            </a:r>
            <a:endParaRPr lang="en-US" sz="4000" dirty="0"/>
          </a:p>
        </p:txBody>
      </p:sp>
      <p:sp>
        <p:nvSpPr>
          <p:cNvPr id="23" name="Line Callout 1 22"/>
          <p:cNvSpPr/>
          <p:nvPr/>
        </p:nvSpPr>
        <p:spPr>
          <a:xfrm>
            <a:off x="762000" y="5791200"/>
            <a:ext cx="3048000" cy="623401"/>
          </a:xfrm>
          <a:prstGeom prst="borderCallout1">
            <a:avLst>
              <a:gd name="adj1" fmla="val -747"/>
              <a:gd name="adj2" fmla="val 49746"/>
              <a:gd name="adj3" fmla="val -131803"/>
              <a:gd name="adj4" fmla="val 80676"/>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Hover your pointer over the table title “Crop Year Outputs” and right-click then select “Copy table”.  Copy into Excel®.</a:t>
            </a:r>
            <a:endParaRPr lang="en-US" sz="1200" dirty="0">
              <a:solidFill>
                <a:schemeClr val="bg1"/>
              </a:solidFill>
            </a:endParaRPr>
          </a:p>
        </p:txBody>
      </p:sp>
      <p:sp>
        <p:nvSpPr>
          <p:cNvPr id="25" name="Line Callout 1 24"/>
          <p:cNvSpPr/>
          <p:nvPr/>
        </p:nvSpPr>
        <p:spPr>
          <a:xfrm>
            <a:off x="3352800" y="3348599"/>
            <a:ext cx="3581400" cy="623401"/>
          </a:xfrm>
          <a:prstGeom prst="borderCallout1">
            <a:avLst>
              <a:gd name="adj1" fmla="val 103199"/>
              <a:gd name="adj2" fmla="val 50691"/>
              <a:gd name="adj3" fmla="val 275896"/>
              <a:gd name="adj4" fmla="val 57419"/>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Notice that the units are </a:t>
            </a:r>
            <a:r>
              <a:rPr lang="en-US" sz="1200" b="1" dirty="0" smtClean="0">
                <a:solidFill>
                  <a:schemeClr val="bg1"/>
                </a:solidFill>
              </a:rPr>
              <a:t>T/Ac</a:t>
            </a:r>
            <a:r>
              <a:rPr lang="en-US" sz="1200" dirty="0" smtClean="0">
                <a:solidFill>
                  <a:schemeClr val="bg1"/>
                </a:solidFill>
              </a:rPr>
              <a:t> </a:t>
            </a:r>
            <a:r>
              <a:rPr lang="en-US" sz="1200" u="sng" dirty="0" smtClean="0">
                <a:solidFill>
                  <a:srgbClr val="FF0000"/>
                </a:solidFill>
              </a:rPr>
              <a:t>NOT</a:t>
            </a:r>
            <a:r>
              <a:rPr lang="en-US" sz="1200" dirty="0" smtClean="0">
                <a:solidFill>
                  <a:schemeClr val="bg1"/>
                </a:solidFill>
              </a:rPr>
              <a:t> </a:t>
            </a:r>
            <a:r>
              <a:rPr lang="en-US" sz="1200" b="1" dirty="0" smtClean="0">
                <a:solidFill>
                  <a:schemeClr val="bg1"/>
                </a:solidFill>
              </a:rPr>
              <a:t>T/Ac/</a:t>
            </a:r>
            <a:r>
              <a:rPr lang="en-US" sz="1200" b="1" dirty="0" err="1" smtClean="0">
                <a:solidFill>
                  <a:schemeClr val="bg1"/>
                </a:solidFill>
              </a:rPr>
              <a:t>yr</a:t>
            </a:r>
            <a:r>
              <a:rPr lang="en-US" sz="1200" dirty="0" smtClean="0">
                <a:solidFill>
                  <a:schemeClr val="bg1"/>
                </a:solidFill>
              </a:rPr>
              <a:t>!  Must convert to compare to Average Annual Erosion.  Next RUSLE2 release will do this for you.</a:t>
            </a:r>
            <a:endParaRPr lang="en-US" sz="1200" dirty="0">
              <a:solidFill>
                <a:schemeClr val="bg1"/>
              </a:solidFill>
            </a:endParaRPr>
          </a:p>
        </p:txBody>
      </p:sp>
    </p:spTree>
    <p:extLst>
      <p:ext uri="{BB962C8B-B14F-4D97-AF65-F5344CB8AC3E}">
        <p14:creationId xmlns:p14="http://schemas.microsoft.com/office/powerpoint/2010/main" val="41449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143000"/>
          </a:xfrm>
        </p:spPr>
        <p:txBody>
          <a:bodyPr/>
          <a:lstStyle/>
          <a:p>
            <a:pPr algn="ctr"/>
            <a:r>
              <a:rPr lang="en-US" sz="4000" dirty="0" smtClean="0"/>
              <a:t>How do you get to the Crop year results information (Profile view)? </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622819967"/>
              </p:ext>
            </p:extLst>
          </p:nvPr>
        </p:nvGraphicFramePr>
        <p:xfrm>
          <a:off x="1066800" y="2133600"/>
          <a:ext cx="6908800" cy="1905000"/>
        </p:xfrm>
        <a:graphic>
          <a:graphicData uri="http://schemas.openxmlformats.org/drawingml/2006/table">
            <a:tbl>
              <a:tblPr>
                <a:tableStyleId>{5C22544A-7EE6-4342-B048-85BDC9FD1C3A}</a:tableStyleId>
              </a:tblPr>
              <a:tblGrid>
                <a:gridCol w="735924"/>
                <a:gridCol w="713719"/>
                <a:gridCol w="2616970"/>
                <a:gridCol w="317208"/>
                <a:gridCol w="609040"/>
                <a:gridCol w="609040"/>
                <a:gridCol w="609040"/>
                <a:gridCol w="697859"/>
              </a:tblGrid>
              <a:tr h="762000">
                <a:tc>
                  <a:txBody>
                    <a:bodyPr/>
                    <a:lstStyle/>
                    <a:p>
                      <a:pPr algn="l" fontAlgn="b"/>
                      <a:r>
                        <a:rPr lang="en-US" sz="1100" u="none" strike="noStrike">
                          <a:effectLst/>
                        </a:rPr>
                        <a:t>Start date, m/d/y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End date, m/d/y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Crop</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STIR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Forage harvest, lb/ac</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Forage shortfall, lb/ac</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Net soil loss, t/ac</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Calculated Soil Loss T/Ac/yr</a:t>
                      </a:r>
                      <a:endParaRPr lang="en-US" sz="1100" b="0" i="0" u="none" strike="noStrike">
                        <a:solidFill>
                          <a:srgbClr val="000000"/>
                        </a:solidFill>
                        <a:effectLst/>
                        <a:latin typeface="Calibri"/>
                      </a:endParaRPr>
                    </a:p>
                  </a:txBody>
                  <a:tcPr marL="9525" marR="9525" marT="9525" marB="0" anchor="b"/>
                </a:tc>
              </a:tr>
              <a:tr h="190500">
                <a:tc>
                  <a:txBody>
                    <a:bodyPr/>
                    <a:lstStyle/>
                    <a:p>
                      <a:pPr algn="r" fontAlgn="b"/>
                      <a:r>
                        <a:rPr lang="en-US" sz="1100" u="none" strike="noStrike">
                          <a:effectLst/>
                        </a:rPr>
                        <a:t>11/16/2001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9/15/2002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vegetations\Corn, grain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4.9</a:t>
                      </a:r>
                      <a:endParaRPr lang="en-US" sz="1100" b="0" i="0" u="none" strike="noStrike">
                        <a:solidFill>
                          <a:srgbClr val="000000"/>
                        </a:solidFill>
                        <a:effectLst/>
                        <a:latin typeface="Calibri"/>
                      </a:endParaRPr>
                    </a:p>
                  </a:txBody>
                  <a:tcPr marL="9525" marR="9525" marT="9525" marB="0" anchor="b"/>
                </a:tc>
              </a:tr>
              <a:tr h="190500">
                <a:tc>
                  <a:txBody>
                    <a:bodyPr/>
                    <a:lstStyle/>
                    <a:p>
                      <a:pPr algn="r" fontAlgn="b"/>
                      <a:r>
                        <a:rPr lang="en-US" sz="1100" u="none" strike="noStrike">
                          <a:effectLst/>
                        </a:rPr>
                        <a:t>9/16/2002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9/15/2003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vegetations\Corn, grain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5.5</a:t>
                      </a:r>
                      <a:endParaRPr lang="en-US" sz="1100" b="0" i="0" u="none" strike="noStrike">
                        <a:solidFill>
                          <a:srgbClr val="000000"/>
                        </a:solidFill>
                        <a:effectLst/>
                        <a:latin typeface="Calibri"/>
                      </a:endParaRPr>
                    </a:p>
                  </a:txBody>
                  <a:tcPr marL="9525" marR="9525" marT="9525" marB="0" anchor="b"/>
                </a:tc>
              </a:tr>
              <a:tr h="190500">
                <a:tc>
                  <a:txBody>
                    <a:bodyPr/>
                    <a:lstStyle/>
                    <a:p>
                      <a:pPr algn="r" fontAlgn="b"/>
                      <a:r>
                        <a:rPr lang="en-US" sz="1100" u="none" strike="noStrike">
                          <a:effectLst/>
                        </a:rPr>
                        <a:t>9/16/2003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6/20/2004</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vegetations\Wheat, winter south 7in rows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2.6</a:t>
                      </a:r>
                      <a:endParaRPr lang="en-US" sz="1100" b="0" i="0" u="none" strike="noStrike">
                        <a:solidFill>
                          <a:srgbClr val="000000"/>
                        </a:solidFill>
                        <a:effectLst/>
                        <a:latin typeface="Calibri"/>
                      </a:endParaRPr>
                    </a:p>
                  </a:txBody>
                  <a:tcPr marL="9525" marR="9525" marT="9525" marB="0" anchor="b"/>
                </a:tc>
              </a:tr>
              <a:tr h="190500">
                <a:tc>
                  <a:txBody>
                    <a:bodyPr/>
                    <a:lstStyle/>
                    <a:p>
                      <a:pPr algn="r" fontAlgn="b"/>
                      <a:r>
                        <a:rPr lang="en-US" sz="1100" u="none" strike="noStrike">
                          <a:effectLst/>
                        </a:rPr>
                        <a:t>6/21/2004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11/15/2004</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vegetations\Soybean, mw 15 - 20 in rows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4">
                  <a:txBody>
                    <a:bodyPr/>
                    <a:lstStyle/>
                    <a:p>
                      <a:pPr algn="r" fontAlgn="b"/>
                      <a:r>
                        <a:rPr lang="en-US" sz="1100" u="none" strike="noStrike" dirty="0">
                          <a:effectLst/>
                        </a:rPr>
                        <a:t>Sum of Net Soil Loss divided by rotation length in years (3)=</a:t>
                      </a:r>
                      <a:endParaRPr lang="en-US" sz="1100" b="0" i="0" u="none" strike="noStrike" dirty="0">
                        <a:solidFill>
                          <a:srgbClr val="000000"/>
                        </a:solidFill>
                        <a:effectLst/>
                        <a:latin typeface="Calibri"/>
                      </a:endParaRPr>
                    </a:p>
                  </a:txBody>
                  <a:tcPr marL="9525" marR="9525" marT="9525" marB="0" anchor="b"/>
                </a:tc>
                <a:tc hMerge="1">
                  <a:txBody>
                    <a:bodyPr/>
                    <a:lstStyle/>
                    <a:p>
                      <a:pPr algn="l" fontAlgn="b"/>
                      <a:endParaRPr lang="en-US" sz="1100" b="0" i="0" u="none" strike="noStrike" dirty="0">
                        <a:solidFill>
                          <a:srgbClr val="000000"/>
                        </a:solidFill>
                        <a:effectLst/>
                        <a:latin typeface="Calibri"/>
                      </a:endParaRPr>
                    </a:p>
                  </a:txBody>
                  <a:tcPr marL="9525" marR="9525" marT="9525" marB="0" anchor="b"/>
                </a:tc>
                <a:tc hMerge="1">
                  <a:txBody>
                    <a:bodyPr/>
                    <a:lstStyle/>
                    <a:p>
                      <a:pPr algn="l" fontAlgn="b"/>
                      <a:endParaRPr lang="en-US" sz="1100" b="0" i="0" u="none" strike="noStrike" dirty="0">
                        <a:solidFill>
                          <a:srgbClr val="000000"/>
                        </a:solidFill>
                        <a:effectLst/>
                        <a:latin typeface="Calibri"/>
                      </a:endParaRPr>
                    </a:p>
                  </a:txBody>
                  <a:tcPr marL="9525" marR="9525" marT="9525" marB="0" anchor="b"/>
                </a:tc>
                <a:tc hMerge="1">
                  <a:txBody>
                    <a:bodyPr/>
                    <a:lstStyle/>
                    <a:p>
                      <a:pPr algn="r" fontAlgn="b"/>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4.23</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sp>
        <p:nvSpPr>
          <p:cNvPr id="8" name="Line Callout 1 7"/>
          <p:cNvSpPr/>
          <p:nvPr/>
        </p:nvSpPr>
        <p:spPr>
          <a:xfrm>
            <a:off x="533400" y="4800600"/>
            <a:ext cx="3048000" cy="762000"/>
          </a:xfrm>
          <a:prstGeom prst="borderCallout1">
            <a:avLst>
              <a:gd name="adj1" fmla="val 408"/>
              <a:gd name="adj2" fmla="val 100061"/>
              <a:gd name="adj3" fmla="val -107659"/>
              <a:gd name="adj4" fmla="val 212724"/>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sum of the “Net soil loss” values will equal the Average Annual Soil Loss for the rotation (may be ± 0.01 due to rounding effects).</a:t>
            </a:r>
            <a:endParaRPr lang="en-US" sz="1200" dirty="0">
              <a:solidFill>
                <a:schemeClr val="bg1"/>
              </a:solidFill>
            </a:endParaRPr>
          </a:p>
        </p:txBody>
      </p:sp>
      <mc:AlternateContent xmlns:mc="http://schemas.openxmlformats.org/markup-compatibility/2006">
        <mc:Choice xmlns:a14="http://schemas.microsoft.com/office/drawing/2010/main" Requires="a14">
          <p:sp>
            <p:nvSpPr>
              <p:cNvPr id="10" name="Line Callout 1 9"/>
              <p:cNvSpPr/>
              <p:nvPr/>
            </p:nvSpPr>
            <p:spPr>
              <a:xfrm>
                <a:off x="3200400" y="5867400"/>
                <a:ext cx="5791199" cy="845101"/>
              </a:xfrm>
              <a:prstGeom prst="borderCallout1">
                <a:avLst>
                  <a:gd name="adj1" fmla="val -747"/>
                  <a:gd name="adj2" fmla="val 69865"/>
                  <a:gd name="adj3" fmla="val -290055"/>
                  <a:gd name="adj4" fmla="val 77705"/>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“Average Annual Soil Loss” (T/Ac/</a:t>
                </a:r>
                <a:r>
                  <a:rPr lang="en-US" sz="1200" dirty="0" err="1">
                    <a:solidFill>
                      <a:schemeClr val="bg1"/>
                    </a:solidFill>
                  </a:rPr>
                  <a:t>yr</a:t>
                </a:r>
                <a:r>
                  <a:rPr lang="en-US" sz="1200" dirty="0">
                    <a:solidFill>
                      <a:schemeClr val="bg1"/>
                    </a:solidFill>
                  </a:rPr>
                  <a:t>) </a:t>
                </a:r>
                <a14:m>
                  <m:oMath xmlns:m="http://schemas.openxmlformats.org/officeDocument/2006/math">
                    <m:r>
                      <a:rPr lang="en-US" sz="1200" i="1">
                        <a:solidFill>
                          <a:schemeClr val="bg1"/>
                        </a:solidFill>
                        <a:latin typeface="Cambria Math"/>
                      </a:rPr>
                      <m:t>=</m:t>
                    </m:r>
                    <m:f>
                      <m:fPr>
                        <m:ctrlPr>
                          <a:rPr lang="en-US" sz="1200" i="1">
                            <a:solidFill>
                              <a:schemeClr val="bg1"/>
                            </a:solidFill>
                            <a:latin typeface="Cambria Math"/>
                          </a:rPr>
                        </m:ctrlPr>
                      </m:fPr>
                      <m:num>
                        <m:r>
                          <m:rPr>
                            <m:nor/>
                          </m:rPr>
                          <a:rPr lang="en-US" sz="1200">
                            <a:solidFill>
                              <a:schemeClr val="bg1"/>
                            </a:solidFill>
                            <a:latin typeface="Cambria Math"/>
                          </a:rPr>
                          <m:t>"</m:t>
                        </m:r>
                        <m:r>
                          <m:rPr>
                            <m:nor/>
                          </m:rPr>
                          <a:rPr lang="en-US" sz="1200">
                            <a:solidFill>
                              <a:schemeClr val="bg1"/>
                            </a:solidFill>
                            <a:latin typeface="Cambria Math"/>
                          </a:rPr>
                          <m:t>Net</m:t>
                        </m:r>
                        <m:r>
                          <m:rPr>
                            <m:nor/>
                          </m:rPr>
                          <a:rPr lang="en-US" sz="1200">
                            <a:solidFill>
                              <a:schemeClr val="bg1"/>
                            </a:solidFill>
                            <a:latin typeface="Cambria Math"/>
                          </a:rPr>
                          <m:t> </m:t>
                        </m:r>
                        <m:r>
                          <m:rPr>
                            <m:nor/>
                          </m:rPr>
                          <a:rPr lang="en-US" sz="1200">
                            <a:solidFill>
                              <a:schemeClr val="bg1"/>
                            </a:solidFill>
                            <a:latin typeface="Cambria Math"/>
                          </a:rPr>
                          <m:t>soil</m:t>
                        </m:r>
                        <m:r>
                          <m:rPr>
                            <m:nor/>
                          </m:rPr>
                          <a:rPr lang="en-US" sz="1200">
                            <a:solidFill>
                              <a:schemeClr val="bg1"/>
                            </a:solidFill>
                            <a:latin typeface="Cambria Math"/>
                          </a:rPr>
                          <m:t> </m:t>
                        </m:r>
                        <m:r>
                          <m:rPr>
                            <m:nor/>
                          </m:rPr>
                          <a:rPr lang="en-US" sz="1200">
                            <a:solidFill>
                              <a:schemeClr val="bg1"/>
                            </a:solidFill>
                            <a:latin typeface="Cambria Math"/>
                          </a:rPr>
                          <m:t>loss</m:t>
                        </m:r>
                        <m:r>
                          <m:rPr>
                            <m:nor/>
                          </m:rPr>
                          <a:rPr lang="en-US" sz="1200">
                            <a:solidFill>
                              <a:schemeClr val="bg1"/>
                            </a:solidFill>
                            <a:latin typeface="Cambria Math"/>
                          </a:rPr>
                          <m:t>"</m:t>
                        </m:r>
                        <m:r>
                          <a:rPr lang="en-US" sz="1200" i="1">
                            <a:solidFill>
                              <a:schemeClr val="bg1"/>
                            </a:solidFill>
                            <a:latin typeface="Cambria Math"/>
                          </a:rPr>
                          <m:t>(</m:t>
                        </m:r>
                        <m:f>
                          <m:fPr>
                            <m:ctrlPr>
                              <a:rPr lang="en-US" sz="1200" i="1">
                                <a:solidFill>
                                  <a:schemeClr val="bg1"/>
                                </a:solidFill>
                                <a:latin typeface="Cambria Math"/>
                              </a:rPr>
                            </m:ctrlPr>
                          </m:fPr>
                          <m:num>
                            <m:r>
                              <a:rPr lang="en-US" sz="1200" i="1">
                                <a:solidFill>
                                  <a:schemeClr val="bg1"/>
                                </a:solidFill>
                                <a:latin typeface="Cambria Math"/>
                              </a:rPr>
                              <m:t>𝑇</m:t>
                            </m:r>
                          </m:num>
                          <m:den>
                            <m:r>
                              <a:rPr lang="en-US" sz="1200" i="1">
                                <a:solidFill>
                                  <a:schemeClr val="bg1"/>
                                </a:solidFill>
                                <a:latin typeface="Cambria Math"/>
                              </a:rPr>
                              <m:t>𝐴𝑐</m:t>
                            </m:r>
                          </m:den>
                        </m:f>
                        <m:r>
                          <a:rPr lang="en-US" sz="1200" i="1">
                            <a:solidFill>
                              <a:schemeClr val="bg1"/>
                            </a:solidFill>
                            <a:latin typeface="Cambria Math"/>
                          </a:rPr>
                          <m:t>)</m:t>
                        </m:r>
                      </m:num>
                      <m:den>
                        <m:r>
                          <m:rPr>
                            <m:nor/>
                          </m:rPr>
                          <a:rPr lang="en-US" sz="1200">
                            <a:solidFill>
                              <a:schemeClr val="bg1"/>
                            </a:solidFill>
                            <a:latin typeface="Cambria Math"/>
                          </a:rPr>
                          <m:t>"</m:t>
                        </m:r>
                        <m:r>
                          <m:rPr>
                            <m:nor/>
                          </m:rPr>
                          <a:rPr lang="en-US" sz="1200">
                            <a:solidFill>
                              <a:schemeClr val="bg1"/>
                            </a:solidFill>
                            <a:latin typeface="Cambria Math"/>
                          </a:rPr>
                          <m:t>End</m:t>
                        </m:r>
                        <m:r>
                          <m:rPr>
                            <m:nor/>
                          </m:rPr>
                          <a:rPr lang="en-US" sz="1200">
                            <a:solidFill>
                              <a:schemeClr val="bg1"/>
                            </a:solidFill>
                            <a:latin typeface="Cambria Math"/>
                          </a:rPr>
                          <m:t> </m:t>
                        </m:r>
                        <m:r>
                          <m:rPr>
                            <m:nor/>
                          </m:rPr>
                          <a:rPr lang="en-US" sz="1200">
                            <a:solidFill>
                              <a:schemeClr val="bg1"/>
                            </a:solidFill>
                            <a:latin typeface="Cambria Math"/>
                          </a:rPr>
                          <m:t>date</m:t>
                        </m:r>
                        <m:r>
                          <m:rPr>
                            <m:nor/>
                          </m:rPr>
                          <a:rPr lang="en-US" sz="1200">
                            <a:solidFill>
                              <a:schemeClr val="bg1"/>
                            </a:solidFill>
                            <a:latin typeface="Cambria Math"/>
                          </a:rPr>
                          <m:t>" − "</m:t>
                        </m:r>
                        <m:r>
                          <m:rPr>
                            <m:nor/>
                          </m:rPr>
                          <a:rPr lang="en-US" sz="1200">
                            <a:solidFill>
                              <a:schemeClr val="bg1"/>
                            </a:solidFill>
                            <a:latin typeface="Cambria Math"/>
                          </a:rPr>
                          <m:t>Start</m:t>
                        </m:r>
                        <m:r>
                          <m:rPr>
                            <m:nor/>
                          </m:rPr>
                          <a:rPr lang="en-US" sz="1200">
                            <a:solidFill>
                              <a:schemeClr val="bg1"/>
                            </a:solidFill>
                            <a:latin typeface="Cambria Math"/>
                          </a:rPr>
                          <m:t> </m:t>
                        </m:r>
                        <m:r>
                          <m:rPr>
                            <m:nor/>
                          </m:rPr>
                          <a:rPr lang="en-US" sz="1200">
                            <a:solidFill>
                              <a:schemeClr val="bg1"/>
                            </a:solidFill>
                            <a:latin typeface="Cambria Math"/>
                          </a:rPr>
                          <m:t>date</m:t>
                        </m:r>
                        <m:r>
                          <m:rPr>
                            <m:nor/>
                          </m:rPr>
                          <a:rPr lang="en-US" sz="1200">
                            <a:solidFill>
                              <a:schemeClr val="bg1"/>
                            </a:solidFill>
                            <a:latin typeface="Cambria Math"/>
                          </a:rPr>
                          <m:t>"</m:t>
                        </m:r>
                        <m:r>
                          <a:rPr lang="en-US" sz="1200" i="1">
                            <a:solidFill>
                              <a:schemeClr val="bg1"/>
                            </a:solidFill>
                            <a:latin typeface="Cambria Math"/>
                          </a:rPr>
                          <m:t> (</m:t>
                        </m:r>
                        <m:r>
                          <a:rPr lang="en-US" sz="1200" i="1">
                            <a:solidFill>
                              <a:schemeClr val="bg1"/>
                            </a:solidFill>
                            <a:latin typeface="Cambria Math"/>
                          </a:rPr>
                          <m:t>𝑑𝑎𝑦𝑠</m:t>
                        </m:r>
                        <m:r>
                          <a:rPr lang="en-US" sz="1200" i="1">
                            <a:solidFill>
                              <a:schemeClr val="bg1"/>
                            </a:solidFill>
                            <a:latin typeface="Cambria Math"/>
                          </a:rPr>
                          <m:t>)</m:t>
                        </m:r>
                      </m:den>
                    </m:f>
                    <m:r>
                      <a:rPr lang="en-US" sz="1200" i="1">
                        <a:solidFill>
                          <a:schemeClr val="bg1"/>
                        </a:solidFill>
                        <a:latin typeface="Cambria Math"/>
                      </a:rPr>
                      <m:t>∗365(</m:t>
                    </m:r>
                    <m:f>
                      <m:fPr>
                        <m:ctrlPr>
                          <a:rPr lang="en-US" sz="1200" i="1">
                            <a:solidFill>
                              <a:schemeClr val="bg1"/>
                            </a:solidFill>
                            <a:latin typeface="Cambria Math"/>
                          </a:rPr>
                        </m:ctrlPr>
                      </m:fPr>
                      <m:num>
                        <m:r>
                          <a:rPr lang="en-US" sz="1200" i="1">
                            <a:solidFill>
                              <a:schemeClr val="bg1"/>
                            </a:solidFill>
                            <a:latin typeface="Cambria Math"/>
                          </a:rPr>
                          <m:t>𝑑𝑎𝑦𝑠</m:t>
                        </m:r>
                      </m:num>
                      <m:den>
                        <m:r>
                          <a:rPr lang="en-US" sz="1200" i="1">
                            <a:solidFill>
                              <a:schemeClr val="bg1"/>
                            </a:solidFill>
                            <a:latin typeface="Cambria Math"/>
                          </a:rPr>
                          <m:t>𝑦𝑒𝑎𝑟</m:t>
                        </m:r>
                      </m:den>
                    </m:f>
                    <m:r>
                      <a:rPr lang="en-US" sz="1200" i="1">
                        <a:solidFill>
                          <a:schemeClr val="bg1"/>
                        </a:solidFill>
                        <a:latin typeface="Cambria Math"/>
                      </a:rPr>
                      <m:t>)</m:t>
                    </m:r>
                  </m:oMath>
                </a14:m>
                <a:endParaRPr lang="en-US" sz="1200" dirty="0">
                  <a:solidFill>
                    <a:schemeClr val="bg1"/>
                  </a:solidFill>
                </a:endParaRPr>
              </a:p>
              <a:p>
                <a:endParaRPr lang="en-US" sz="1200" dirty="0">
                  <a:solidFill>
                    <a:schemeClr val="bg1"/>
                  </a:solidFill>
                </a:endParaRPr>
              </a:p>
            </p:txBody>
          </p:sp>
        </mc:Choice>
        <mc:Fallback>
          <p:sp>
            <p:nvSpPr>
              <p:cNvPr id="10" name="Line Callout 1 9"/>
              <p:cNvSpPr>
                <a:spLocks noRot="1" noChangeAspect="1" noMove="1" noResize="1" noEditPoints="1" noAdjustHandles="1" noChangeArrowheads="1" noChangeShapeType="1" noTextEdit="1"/>
              </p:cNvSpPr>
              <p:nvPr/>
            </p:nvSpPr>
            <p:spPr>
              <a:xfrm>
                <a:off x="3200400" y="5867400"/>
                <a:ext cx="5791199" cy="845101"/>
              </a:xfrm>
              <a:prstGeom prst="borderCallout1">
                <a:avLst>
                  <a:gd name="adj1" fmla="val -747"/>
                  <a:gd name="adj2" fmla="val 69865"/>
                  <a:gd name="adj3" fmla="val -290055"/>
                  <a:gd name="adj4" fmla="val 77705"/>
                </a:avLst>
              </a:prstGeom>
              <a:blipFill rotWithShape="1">
                <a:blip r:embed="rId2"/>
                <a:stretch>
                  <a:fillRect/>
                </a:stretch>
              </a:blipFill>
              <a:ln>
                <a:solidFill>
                  <a:srgbClr val="FF0000"/>
                </a:solidFill>
                <a:tailEnd type="stealth" w="lg" len="lg"/>
              </a:ln>
            </p:spPr>
            <p:txBody>
              <a:bodyPr/>
              <a:lstStyle/>
              <a:p>
                <a:r>
                  <a:rPr lang="en-US">
                    <a:noFill/>
                  </a:rPr>
                  <a:t> </a:t>
                </a:r>
              </a:p>
            </p:txBody>
          </p:sp>
        </mc:Fallback>
      </mc:AlternateContent>
    </p:spTree>
    <p:extLst>
      <p:ext uri="{BB962C8B-B14F-4D97-AF65-F5344CB8AC3E}">
        <p14:creationId xmlns:p14="http://schemas.microsoft.com/office/powerpoint/2010/main" val="332652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00" y="1315857"/>
            <a:ext cx="8225695" cy="531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0"/>
            <a:ext cx="8534400" cy="1143000"/>
          </a:xfrm>
        </p:spPr>
        <p:txBody>
          <a:bodyPr/>
          <a:lstStyle/>
          <a:p>
            <a:pPr algn="ctr"/>
            <a:r>
              <a:rPr lang="en-US" sz="4000" dirty="0" smtClean="0"/>
              <a:t>How do you get to the Crop year results information (Profile view)? </a:t>
            </a:r>
            <a:endParaRPr lang="en-US" sz="4000" dirty="0"/>
          </a:p>
        </p:txBody>
      </p:sp>
      <p:sp>
        <p:nvSpPr>
          <p:cNvPr id="25" name="Line Callout 1 24"/>
          <p:cNvSpPr/>
          <p:nvPr/>
        </p:nvSpPr>
        <p:spPr>
          <a:xfrm>
            <a:off x="3962400" y="4343400"/>
            <a:ext cx="1600200" cy="394801"/>
          </a:xfrm>
          <a:prstGeom prst="borderCallout1">
            <a:avLst>
              <a:gd name="adj1" fmla="val 103199"/>
              <a:gd name="adj2" fmla="val 50691"/>
              <a:gd name="adj3" fmla="val 205142"/>
              <a:gd name="adj4" fmla="val 51426"/>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New RUSLE2 release will report </a:t>
            </a:r>
            <a:r>
              <a:rPr lang="en-US" sz="1200" b="1" dirty="0" smtClean="0">
                <a:solidFill>
                  <a:schemeClr val="bg1"/>
                </a:solidFill>
              </a:rPr>
              <a:t>T/Ac/yr.</a:t>
            </a:r>
            <a:endParaRPr lang="en-US" sz="1200" dirty="0">
              <a:solidFill>
                <a:schemeClr val="bg1"/>
              </a:solidFill>
            </a:endParaRPr>
          </a:p>
        </p:txBody>
      </p:sp>
      <p:grpSp>
        <p:nvGrpSpPr>
          <p:cNvPr id="3" name="Group 2"/>
          <p:cNvGrpSpPr/>
          <p:nvPr/>
        </p:nvGrpSpPr>
        <p:grpSpPr>
          <a:xfrm>
            <a:off x="5562600" y="4648198"/>
            <a:ext cx="2594243" cy="1166813"/>
            <a:chOff x="5562600" y="4648198"/>
            <a:chExt cx="2594243" cy="1166813"/>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648198"/>
              <a:ext cx="536843" cy="116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Callout 1 7"/>
            <p:cNvSpPr/>
            <p:nvPr/>
          </p:nvSpPr>
          <p:spPr>
            <a:xfrm>
              <a:off x="5562600" y="5181600"/>
              <a:ext cx="1600200" cy="394801"/>
            </a:xfrm>
            <a:prstGeom prst="borderCallout1">
              <a:avLst>
                <a:gd name="adj1" fmla="val 106846"/>
                <a:gd name="adj2" fmla="val -23550"/>
                <a:gd name="adj3" fmla="val 106662"/>
                <a:gd name="adj4" fmla="val 131966"/>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Same as calculated with Excel®.</a:t>
              </a:r>
              <a:endParaRPr lang="en-US" sz="1200" dirty="0">
                <a:solidFill>
                  <a:schemeClr val="bg1"/>
                </a:solidFill>
              </a:endParaRPr>
            </a:p>
          </p:txBody>
        </p:sp>
      </p:grpSp>
    </p:spTree>
    <p:extLst>
      <p:ext uri="{BB962C8B-B14F-4D97-AF65-F5344CB8AC3E}">
        <p14:creationId xmlns:p14="http://schemas.microsoft.com/office/powerpoint/2010/main" val="41747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143000"/>
          </a:xfrm>
        </p:spPr>
        <p:txBody>
          <a:bodyPr/>
          <a:lstStyle/>
          <a:p>
            <a:pPr algn="ctr"/>
            <a:r>
              <a:rPr lang="en-US" sz="4000" dirty="0" smtClean="0"/>
              <a:t>Why is this important?</a:t>
            </a:r>
            <a:endParaRPr lang="en-US" sz="4000" dirty="0"/>
          </a:p>
        </p:txBody>
      </p:sp>
      <p:sp>
        <p:nvSpPr>
          <p:cNvPr id="5" name="Rectangle 4"/>
          <p:cNvSpPr/>
          <p:nvPr/>
        </p:nvSpPr>
        <p:spPr>
          <a:xfrm>
            <a:off x="762000" y="1676400"/>
            <a:ext cx="7391400" cy="4493538"/>
          </a:xfrm>
          <a:prstGeom prst="rect">
            <a:avLst/>
          </a:prstGeom>
        </p:spPr>
        <p:txBody>
          <a:bodyPr wrap="square">
            <a:spAutoFit/>
          </a:bodyPr>
          <a:lstStyle/>
          <a:p>
            <a:pPr marL="285750" indent="-285750">
              <a:buFont typeface="Arial" panose="020B0604020202020204" pitchFamily="34" charset="0"/>
              <a:buChar char="•"/>
            </a:pPr>
            <a:r>
              <a:rPr lang="en-US" sz="2600" dirty="0"/>
              <a:t>Some </a:t>
            </a:r>
            <a:r>
              <a:rPr lang="en-US" sz="2600" dirty="0" smtClean="0"/>
              <a:t>programs </a:t>
            </a:r>
            <a:r>
              <a:rPr lang="en-US" sz="2600" dirty="0"/>
              <a:t>like MMP require soil loss results on an annual basis for the </a:t>
            </a:r>
            <a:r>
              <a:rPr lang="en-US" sz="2600" dirty="0" smtClean="0"/>
              <a:t>crops receiving manure application.</a:t>
            </a:r>
          </a:p>
          <a:p>
            <a:pPr marL="285750" indent="-285750">
              <a:buFont typeface="Arial" panose="020B0604020202020204" pitchFamily="34" charset="0"/>
              <a:buChar char="•"/>
            </a:pPr>
            <a:endParaRPr lang="en-US" sz="2600" dirty="0" smtClean="0"/>
          </a:p>
          <a:p>
            <a:pPr marL="285750" indent="-285750">
              <a:buFont typeface="Arial" panose="020B0604020202020204" pitchFamily="34" charset="0"/>
              <a:buChar char="•"/>
            </a:pPr>
            <a:r>
              <a:rPr lang="en-US" sz="2600" dirty="0" smtClean="0"/>
              <a:t>You must ensure that you are reporting soil loss in the </a:t>
            </a:r>
            <a:r>
              <a:rPr lang="en-US" sz="2600" u="sng" dirty="0" smtClean="0"/>
              <a:t>correct units </a:t>
            </a:r>
            <a:r>
              <a:rPr lang="en-US" sz="2600" dirty="0" smtClean="0"/>
              <a:t>and for the </a:t>
            </a:r>
            <a:r>
              <a:rPr lang="en-US" sz="2600" u="sng" dirty="0" smtClean="0"/>
              <a:t>correct time period</a:t>
            </a:r>
            <a:r>
              <a:rPr lang="en-US" sz="2600" dirty="0" smtClean="0"/>
              <a:t>.</a:t>
            </a:r>
          </a:p>
          <a:p>
            <a:pPr marL="285750" indent="-285750">
              <a:buFont typeface="Arial" panose="020B0604020202020204" pitchFamily="34" charset="0"/>
              <a:buChar char="•"/>
            </a:pPr>
            <a:endParaRPr lang="en-US" sz="2600" dirty="0" smtClean="0"/>
          </a:p>
          <a:p>
            <a:pPr marL="285750" indent="-285750">
              <a:buFont typeface="Arial" panose="020B0604020202020204" pitchFamily="34" charset="0"/>
              <a:buChar char="•"/>
            </a:pPr>
            <a:r>
              <a:rPr lang="en-US" sz="2600" dirty="0" smtClean="0"/>
              <a:t>Helps with identifying which crop in the rotation is most susceptible to erosion/has the most potential for improvement.</a:t>
            </a:r>
            <a:endParaRPr lang="en-US" sz="2600" dirty="0"/>
          </a:p>
        </p:txBody>
      </p:sp>
    </p:spTree>
    <p:extLst>
      <p:ext uri="{BB962C8B-B14F-4D97-AF65-F5344CB8AC3E}">
        <p14:creationId xmlns:p14="http://schemas.microsoft.com/office/powerpoint/2010/main" val="159707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0" y="1842367"/>
            <a:ext cx="9087803" cy="426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0"/>
            <a:ext cx="8534400" cy="1143000"/>
          </a:xfrm>
        </p:spPr>
        <p:txBody>
          <a:bodyPr/>
          <a:lstStyle/>
          <a:p>
            <a:pPr algn="ctr"/>
            <a:r>
              <a:rPr lang="en-US" sz="4000" dirty="0" smtClean="0"/>
              <a:t>How do you get to the Crop year results information </a:t>
            </a:r>
            <a:r>
              <a:rPr lang="en-US" sz="4000" dirty="0" smtClean="0"/>
              <a:t>(Management </a:t>
            </a:r>
            <a:r>
              <a:rPr lang="en-US" sz="4000" dirty="0" smtClean="0"/>
              <a:t>view)? </a:t>
            </a:r>
            <a:endParaRPr lang="en-US" sz="4000" dirty="0"/>
          </a:p>
        </p:txBody>
      </p:sp>
      <p:sp>
        <p:nvSpPr>
          <p:cNvPr id="8" name="Line Callout 1 7"/>
          <p:cNvSpPr/>
          <p:nvPr/>
        </p:nvSpPr>
        <p:spPr>
          <a:xfrm>
            <a:off x="4495800" y="1143000"/>
            <a:ext cx="4495800" cy="623401"/>
          </a:xfrm>
          <a:prstGeom prst="borderCallout1">
            <a:avLst>
              <a:gd name="adj1" fmla="val 99734"/>
              <a:gd name="adj2" fmla="val 83334"/>
              <a:gd name="adj3" fmla="val 201980"/>
              <a:gd name="adj4" fmla="val 69984"/>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Dropdown menu gives you several choices of how to set the end/starting points for the crop year.  These choices do not always set the correct dates and the user may need to manually adjust.</a:t>
            </a:r>
            <a:endParaRPr lang="en-US" sz="1200" dirty="0">
              <a:solidFill>
                <a:schemeClr val="bg1"/>
              </a:solidFill>
            </a:endParaRPr>
          </a:p>
        </p:txBody>
      </p:sp>
      <p:sp>
        <p:nvSpPr>
          <p:cNvPr id="22" name="Line Callout 1 21"/>
          <p:cNvSpPr/>
          <p:nvPr/>
        </p:nvSpPr>
        <p:spPr>
          <a:xfrm>
            <a:off x="2895600" y="6019800"/>
            <a:ext cx="4038600" cy="623401"/>
          </a:xfrm>
          <a:prstGeom prst="borderCallout1">
            <a:avLst>
              <a:gd name="adj1" fmla="val 51226"/>
              <a:gd name="adj2" fmla="val 216"/>
              <a:gd name="adj3" fmla="val -87914"/>
              <a:gd name="adj4" fmla="val -39910"/>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Ensure that there is a YES next to each Harvest operation for every annual crop.  For crops with multiple harvests, ensure that there is a YES next to the last Harvest only.</a:t>
            </a:r>
            <a:endParaRPr lang="en-US" sz="1200" dirty="0">
              <a:solidFill>
                <a:schemeClr val="bg1"/>
              </a:solidFill>
            </a:endParaRPr>
          </a:p>
        </p:txBody>
      </p:sp>
      <p:sp>
        <p:nvSpPr>
          <p:cNvPr id="25" name="Line Callout 1 24"/>
          <p:cNvSpPr/>
          <p:nvPr/>
        </p:nvSpPr>
        <p:spPr>
          <a:xfrm>
            <a:off x="838200" y="1143000"/>
            <a:ext cx="2527200" cy="623401"/>
          </a:xfrm>
          <a:prstGeom prst="borderCallout1">
            <a:avLst>
              <a:gd name="adj1" fmla="val 100889"/>
              <a:gd name="adj2" fmla="val 100264"/>
              <a:gd name="adj3" fmla="val 163865"/>
              <a:gd name="adj4" fmla="val 180403"/>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Management STIR = The cumulative sum all operation STIR values in the management.</a:t>
            </a:r>
            <a:endParaRPr lang="en-US" sz="1200" dirty="0">
              <a:solidFill>
                <a:schemeClr val="bg1"/>
              </a:solidFill>
            </a:endParaRPr>
          </a:p>
        </p:txBody>
      </p:sp>
      <p:sp>
        <p:nvSpPr>
          <p:cNvPr id="9" name="Line Callout 1 8"/>
          <p:cNvSpPr/>
          <p:nvPr/>
        </p:nvSpPr>
        <p:spPr>
          <a:xfrm>
            <a:off x="4569701" y="3200400"/>
            <a:ext cx="2527200" cy="623401"/>
          </a:xfrm>
          <a:prstGeom prst="borderCallout1">
            <a:avLst>
              <a:gd name="adj1" fmla="val 2718"/>
              <a:gd name="adj2" fmla="val 99979"/>
              <a:gd name="adj3" fmla="val -160677"/>
              <a:gd name="adj4" fmla="val 109748"/>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Avg. annual STIR = The management STIR value divided by the number of years in the rotation.</a:t>
            </a:r>
            <a:endParaRPr lang="en-US" sz="1200" dirty="0">
              <a:solidFill>
                <a:schemeClr val="bg1"/>
              </a:solidFill>
            </a:endParaRPr>
          </a:p>
        </p:txBody>
      </p:sp>
      <p:grpSp>
        <p:nvGrpSpPr>
          <p:cNvPr id="4" name="Group 3"/>
          <p:cNvGrpSpPr/>
          <p:nvPr/>
        </p:nvGrpSpPr>
        <p:grpSpPr>
          <a:xfrm>
            <a:off x="685800" y="2514600"/>
            <a:ext cx="6324600" cy="1309201"/>
            <a:chOff x="685800" y="2514600"/>
            <a:chExt cx="6324600" cy="1309201"/>
          </a:xfrm>
        </p:grpSpPr>
        <p:sp>
          <p:nvSpPr>
            <p:cNvPr id="10" name="Line Callout 1 9"/>
            <p:cNvSpPr/>
            <p:nvPr/>
          </p:nvSpPr>
          <p:spPr>
            <a:xfrm>
              <a:off x="685800" y="3048000"/>
              <a:ext cx="2527200" cy="775801"/>
            </a:xfrm>
            <a:prstGeom prst="borderCallout1">
              <a:avLst>
                <a:gd name="adj1" fmla="val 50071"/>
                <a:gd name="adj2" fmla="val 100264"/>
                <a:gd name="adj3" fmla="val -27931"/>
                <a:gd name="adj4" fmla="val 171773"/>
              </a:avLst>
            </a:prstGeom>
            <a:solidFill>
              <a:schemeClr val="tx1"/>
            </a:solid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Crop year STIR results for each Crop in the rotation.  Cover crops are considered part of the next cash crop’s crop year interval.</a:t>
              </a:r>
              <a:endParaRPr lang="en-US" sz="1200" dirty="0">
                <a:solidFill>
                  <a:schemeClr val="bg1"/>
                </a:solidFill>
              </a:endParaRPr>
            </a:p>
          </p:txBody>
        </p:sp>
        <p:sp>
          <p:nvSpPr>
            <p:cNvPr id="3" name="Rectangle 2"/>
            <p:cNvSpPr/>
            <p:nvPr/>
          </p:nvSpPr>
          <p:spPr>
            <a:xfrm>
              <a:off x="5029200" y="2514600"/>
              <a:ext cx="19812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59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362456"/>
          </a:xfrm>
        </p:spPr>
        <p:txBody>
          <a:bodyPr/>
          <a:lstStyle/>
          <a:p>
            <a:pPr algn="ctr"/>
            <a:r>
              <a:rPr lang="en-US" dirty="0" smtClean="0"/>
              <a:t>Questions?</a:t>
            </a:r>
            <a:endParaRPr lang="en-US" dirty="0"/>
          </a:p>
        </p:txBody>
      </p:sp>
      <p:pic>
        <p:nvPicPr>
          <p:cNvPr id="7176" name="Picture 8" descr="C:\Users\giulio.ferruzzi\AppData\Local\Microsoft\Windows\Temporary Internet Files\Content.IE5\6WO7YZUA\question_mark_serious_thinker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95500"/>
            <a:ext cx="381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5105400" y="1371600"/>
            <a:ext cx="2438400" cy="1650388"/>
          </a:xfrm>
          <a:prstGeom prst="cloudCallout">
            <a:avLst>
              <a:gd name="adj1" fmla="val -65350"/>
              <a:gd name="adj2" fmla="val 4477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$*@#*&amp;%# RUSLE!  Wait, that’s not a question…</a:t>
            </a:r>
            <a:endParaRPr lang="en-US" dirty="0">
              <a:solidFill>
                <a:schemeClr val="bg1"/>
              </a:solidFill>
            </a:endParaRPr>
          </a:p>
        </p:txBody>
      </p:sp>
    </p:spTree>
    <p:extLst>
      <p:ext uri="{BB962C8B-B14F-4D97-AF65-F5344CB8AC3E}">
        <p14:creationId xmlns:p14="http://schemas.microsoft.com/office/powerpoint/2010/main" val="1653958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372</TotalTime>
  <Words>691</Words>
  <Application>Microsoft Office PowerPoint</Application>
  <PresentationFormat>On-screen Show (4:3)</PresentationFormat>
  <Paragraphs>78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RUSLE2 New Crop Year Results </vt:lpstr>
      <vt:lpstr>How do you get to the Crop year results information (Profile view)? </vt:lpstr>
      <vt:lpstr>How do you get to the Crop year results information (Profile view)? </vt:lpstr>
      <vt:lpstr>How do you get to the Crop year results information (Profile view)? </vt:lpstr>
      <vt:lpstr>How do you get to the Crop year results information (Profile view)? </vt:lpstr>
      <vt:lpstr>How do you get to the Crop year results information (Profile view)? </vt:lpstr>
      <vt:lpstr>Why is this important?</vt:lpstr>
      <vt:lpstr>How do you get to the Crop year results information (Management view)? </vt:lpstr>
      <vt:lpstr>Questions?</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RUSLE2 New Crop Year Results </dc:title>
  <dc:creator>Giulio Feruzzi</dc:creator>
  <cp:lastModifiedBy>Giulio Feruzzi</cp:lastModifiedBy>
  <cp:revision>20</cp:revision>
  <dcterms:created xsi:type="dcterms:W3CDTF">2015-01-08T23:50:55Z</dcterms:created>
  <dcterms:modified xsi:type="dcterms:W3CDTF">2015-01-13T22:09:10Z</dcterms:modified>
</cp:coreProperties>
</file>