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6"/>
  </p:notesMasterIdLst>
  <p:sldIdLst>
    <p:sldId id="282" r:id="rId2"/>
    <p:sldId id="297" r:id="rId3"/>
    <p:sldId id="256" r:id="rId4"/>
    <p:sldId id="284" r:id="rId5"/>
    <p:sldId id="289" r:id="rId6"/>
    <p:sldId id="288" r:id="rId7"/>
    <p:sldId id="290" r:id="rId8"/>
    <p:sldId id="291" r:id="rId9"/>
    <p:sldId id="286" r:id="rId10"/>
    <p:sldId id="293" r:id="rId11"/>
    <p:sldId id="294" r:id="rId12"/>
    <p:sldId id="295" r:id="rId13"/>
    <p:sldId id="292" r:id="rId14"/>
    <p:sldId id="257" r:id="rId15"/>
    <p:sldId id="296" r:id="rId16"/>
    <p:sldId id="258" r:id="rId17"/>
    <p:sldId id="259" r:id="rId18"/>
    <p:sldId id="283" r:id="rId19"/>
    <p:sldId id="263" r:id="rId20"/>
    <p:sldId id="260" r:id="rId21"/>
    <p:sldId id="266" r:id="rId22"/>
    <p:sldId id="267" r:id="rId23"/>
    <p:sldId id="261" r:id="rId24"/>
    <p:sldId id="262" r:id="rId25"/>
    <p:sldId id="264" r:id="rId26"/>
    <p:sldId id="265" r:id="rId27"/>
    <p:sldId id="268" r:id="rId28"/>
    <p:sldId id="269" r:id="rId29"/>
    <p:sldId id="270" r:id="rId30"/>
    <p:sldId id="271" r:id="rId31"/>
    <p:sldId id="272" r:id="rId32"/>
    <p:sldId id="273" r:id="rId33"/>
    <p:sldId id="274" r:id="rId34"/>
    <p:sldId id="299" r:id="rId35"/>
    <p:sldId id="300" r:id="rId36"/>
    <p:sldId id="301" r:id="rId37"/>
    <p:sldId id="302" r:id="rId38"/>
    <p:sldId id="275" r:id="rId39"/>
    <p:sldId id="276" r:id="rId40"/>
    <p:sldId id="277" r:id="rId41"/>
    <p:sldId id="278" r:id="rId42"/>
    <p:sldId id="279" r:id="rId43"/>
    <p:sldId id="280" r:id="rId44"/>
    <p:sldId id="281" r:id="rId45"/>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10-06-30T17:29:06.899"/>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78,'20'0,"0"0,20 0,-20 0,-1 0,1 0,0 0,0 0,0 0,19 0,-19 0,0 0,0 0,-1 0,1 0,0 0,19 0,-19 0,0 0,0 0,-20-38,20 38,-1 0,1 0,0 0,0 0,0 0,0 0,19 0,-19 0,0 0,-20-38,20 38,0 0,0 0,-1 0,1 0,0 0,0 0,20 0,-20 0,-1 0,1 0,-1 0,1 0,0 0,19 0,-19 0,0 0,0 0,0 0,0 0,-1 0,21 0,-20 0,0 0,0 0</inkml:trace>
</inkml:ink>
</file>

<file path=ppt/ink/ink10.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10-06-30T17:29:49.961"/>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39,'20'0,"0"0,0 0,20 0,-20 0,-1 0,1 0,0 0,0 0,0 0,19 0,-19 0,0 0,0 0,0 0,0 0,-1 0,21 0,-20 0,0 0,0 0,19 0,1 0,-20 0,1 0,-1 0,-1 0,1 0,0 0,0 0,20 0,-21 0,1 0,0 0,0 0,0 0,0 0,19 0,-19 0,0 0,0 0,0 0,0 0,-1 0,21 0,-20 0,0 0,0 0,0 0,-1 0,-19-39,20 39</inkml:trace>
</inkml:ink>
</file>

<file path=ppt/ink/ink11.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10-06-30T17:29:52.320"/>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0-1,'20'0,"-1"0,-19 19,20-19,0 0,0 0,0 0,0 0,-1 0,1 20,20-20,-20 0,0 0,0 0,-1 0,1 0,0 0,20 0,-20 0,-1 20,1-20,0 0,0 0,0 0,20 0,-21 0,1 0,0 0,0 0,1 0,-1 0,-1 0,21 0,-20 0,0 0,0 0,0 0,-1 0,-19 20,20-20,0 0,0 0,0 0,0 0,-1 0,1 0,20 0,-20 0,0 0,-1 0,1 0,0 0,0 0,20 0,-20 0,-1 0,1 0,0 0,0 0</inkml:trace>
</inkml:ink>
</file>

<file path=ppt/ink/ink12.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10-06-30T17:29:54.929"/>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-1-1,'19'0,"1"0,-20 20,20-20,0 0,0 0,0 0,0 0,-1 0,1 0,20 0,-20 0,0 0,-20 19,19-19,0 0,1 0,0 0,0 0,0 0,-1 0,-19 19,20-19,0 0,0 0,0 0,0 0,0 0,-1 0,21 0,-40 20,20-20,0 0,0 0,-1 0,1 0,0 0,0 0,20 0,-21 0,1 0,0 0,0 0,0 0,0 0,18 0,-38 20,20-20,0 0,0 0,0 0,0 0,-1 0,1 0,20 0,-20 0,0 0,0 0,-1 0</inkml:trace>
</inkml:ink>
</file>

<file path=ppt/ink/ink13.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10-06-30T17:29:57.882"/>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0,'20'0,"0"0,-1 0,1 0,1 0,-1 0,0 0,19 0,-19 0,-20 21,20-21,0 0,1 0,-1 0,0 0,-20 21,19-21,1 0</inkml:trace>
</inkml:ink>
</file>

<file path=ppt/ink/ink14.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10-06-30T17:30:01.101"/>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0,'20'0,"-1"0,1 0,-20 20,20-20,0 0,0 0,0 0,-20 20,19-20,1 0,0 0,0 0,0 0,0 0,1 0,18 0,-39 21,20-21,0 0,0 0,0 0,-1 0,1 0,0 0,20 0,-20 0,0 0,-1 0,1 0,0 0,-20 20,20-20,0 0,0 0,-1 0,1 0,0 0,0 0,20 0,-20 0,-1 0,2 0,-1 0,0 0,0 0,19 0,-19 0,0 0,0 0,0 0,0 0,-1 0,21 0</inkml:trace>
</inkml:ink>
</file>

<file path=ppt/ink/ink15.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10-06-30T17:30:54.585"/>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63,'19'0,"1"0,0 0,-20 18,20-18,0 0,0 0,0 0,-1 0,1 0,-20 19,20-19,0 0,0 0,0 0,-1 0,-19 20,20-20,0 0,0 0,0 0,0 0,-1 0,1 0,20 0,-20 19,0-19,0 0,-1 0,1 0,0 0,20 0,-20 0,-1 0,1 0,0 0,0 0,0 0,19 0,-19 0,0 0,0 0,0 0,0 0,0 0,-1 0,21 0,-20 0,0 0,0 0,-1 0,1 0,0 0,20 0,-20 0,0 0,-1 0,1 0,0 0,0 0,20 0,-21 0,1 0,-20 19,20-19,0 0,0 0,0 0,0 0,-1 0,1 0,20 0,-20 0,0 0,-1 0,1 0,0 0,0 0,20 0,-21 0,1 0,0 0,0 0,0 0,0 0,19 0,-19 0,0 0,-20-38,20 38,0 0,0 0,-1 0,1 0,0 0,0 0,20 0,-21 0,1 0,0 0,0 0,0 0,0 0,19 0,-19 0,-20-39,20 39,0 0,0 0,0 0,-1 0,1 0,0 0,20 0,-20 0,0 0,-1 0,1 0,0 0,0 0,20 0,-21 0,1 0,0 0,-20 19,20-19,0 0,0 0,0 0,-1 0,1 0,0 0,20 0,-20 0,-1 0,1 0,0 0,0 0,0 0,19 0,-19 0,0 0,0 0,0 0,0 0,0 0,19 0,-19 0,0 0,0 0,0 0,-1 0,1 0,0 0,20 0,-20 0,-1 0,1 0,0 0,0 0,0 0,20 0,-21 0,1 0,0 0,-1 0,1 0,0 0,19 0,-19 0,0 0,0 0,0 0,0 0,-20 20,19-20,1 0,0 0,0 0,0 0,0 0,-1 0,21 0,-20 0,0 0,0 0,0 0,-1 0,1 0,20 0,-20 0,0 0,-1 0,1 0,0 0,0 0,20 0,-21 0,1 0,0 0,0 0,0 0,0 0,0 0,19 0,-19 0,0 0,0 0,0 0,-1 0,1 0,20 0,-20 0,0 0,-1 0,1 0,0 0,0 0,20 0,-20 0,-1 0,1 0,0 0,0 0,0 0,19 0,-19 0,0 0,0 0,0 0,0 0,0 0,-1 0,21 0,-20 0,0 0,0 0,-1 0,1 0,0 0,20 0,-20 0,-20-39,20 39,-1 0,1 0,0 0,0 0,0 0,0 0,19 0,-39-38,20 38,0 0,0 0,0 0,-1 0,1 0,0 0,20 0,-20 0,0 0,-1 0,1 0,0 0,0 0,20 0,-21 0,1 0,0 0,0 0,0 0,0 0,19 0,-19 0,0 0,-20-38,20 38,0 0,0 0,-1 0,1 0,0 0,0 0,20 0,-21 0,1 0,0 0,0 0,0 0,0 0,19 0,-19 0,0 0,0 0,0 0,0 0,-1 0,21 0,-20 0,0 0,0 0,0 0,-1 0,1 0,0 0,20 0,-40 19,20-19,-1 0,1 0,0 0,0 0,0 0,0 0,19 0,-39 19,20-19,0 0,0 0,0 0,0 0,-1 0,1 0,20 0,-20 0,0 0</inkml:trace>
</inkml:ink>
</file>

<file path=ppt/ink/ink16.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10-06-30T17:31:03.131"/>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28,'0'12,"20"-12,0 0,-1 0,1 0,-20 11,20-11,0 0,0 0,0 12,19-12,1 0,-20 0,0 0,0 0,-1 0,41 0,-40 0,0 0,-1 0,1 0,40 0,-20 0,-21 0,1 0,20 0,-20 0,0 0,-1 0,1 0,0 0,0 0,0 0,20 0,-21 0,1 0,0 0,0 0,0 0,0 0,19 0,-19 0,0 0,0 0,0 0,-1 0,1 0,20 0,-20 0,-1 0,1 0,-1 0,1 0,0 0,20 0,-20 0,-1 0,1 0,0 0,0 0,0 0,0 0,19 0,-19 0,0 0,-20-23,20 23,0 0,0 0,-1 0,1 0,0 0,0 0,20 0,-21 0,1 0,0 0,0 0,-20-24,20 24,0 0,0 0,-1 0,1 0,0 0,0 0,20 0,-21 0,1 0,0 0,0 0,0 0,0 0,19 0,-19 0,0 0,0 0,0 0,0 0,-1 0,21 0,-20 0,0 0,0 0,-1 0,1 0,0 0,40 0,-40 0,-1 0,1 0,0 0,0 0,20 0,-21 0,1 0,0 0,0 0,0 0,0 0,19 0,-19 0,0 0,0 0,0 0,0 0,-1 0,21 0,-20 0,0 0,0 0,-1 0,1 0,0 0,0 0,20 0,-20 0,-1 0,1 0,0 0,0 0,0 0,19 0,-19 0,0 0,0 0,0 0,0 0,0 0,19 0,-19 0,0 0,0 0,0 0,-1 0,0 0,21 0,-20 0,0 0,-1 0,1 0,0 0,0 0,0 0,20 0,-21 0,1 0,0 0,0 0,0 0,0 0,19 0,-19 0,0 0,0 0,0 0,-1 0,1 0,20 0,-20 0,0 0,0 0,-1 0,1 0,0 0,20 0,-20 0,-1 0,1 0,0 0,0 0,0 0,0 0,19 0,-19 0,0 0,0 0,0 0,0 0,-1 0,21 0,-20 0,0 0,0 0,0 0,-1 0,1 0,20 0,-20 0,0 0,-1 0,1 0,0 0,0 0,20 0,-21 0,1 0,0 0,0 0,0 0,0 0,0 0,19 0,-19 0,0 0,0 0,0 0,-1 0,1 0,20 0,-20 0,0 0,-1 0,1 0,0 0,0 0,20 0,-20 0,-1 0,1 0,0 0,0 0,-20 12,20-12,0 0,-1 0,1 0,0 0,0 0,0 0,20 0,-21 0,1 0,0 0,0 0,0 0,0 0,19 0,-19 0,0 0,-1 0,1 0,0 0,-1 0,21 0,-20 0,0 0,0 0,-1 0,1 0,0 0,0 0,20 0,-21 0,1 0,0 0,0 0,0 0,0 0,19 0,-19 0,0 0,0 0,0 0,0 0,-1 0,21 0,-20 0,-20 12,20-12,0 0,-1 0,1 0,0 0,0 0,0 0,20 0,-21 0,1 0,0 0,0 0,0 0,0 0,19 0,-19 0,0 0,0 0,0 0,0 0,-1 0,21 0,-20 0,-20-24,20 24</inkml:trace>
</inkml:ink>
</file>

<file path=ppt/ink/ink17.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10-06-30T17:31:10.69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96,'20'0,"0"0,0 0,-1 0,1 0,0 0,-20 15,20-15,0 0,0 0,-1 0,1 0,0 0,0 0,20 0,-20 0,-1 0,1 0,0 0,0 0,0 0,19 0,-19 0,0 0,0 0,0 0,0 0,0 0,19 0,-19 0,0 0,0 0,0 0,-1 0,1 0,0 0,20 0,-20 0,0 0,-20-31,19 31,1 0,0 0,0 0,0 0,0 0,-1 0,21 0,-20 0,0 0,0 0,-1 0,1 0,0 0,20 0,-20 0,0 0,-1 0,1 0,0 0,0 0,20 0,-21 0,1 0,0 0,0 0,0 0,0 0,-1 0,21 0,-20 0,0 0,0 0,0 0,-1 0,1 0,20 0,-20 0,0 0,-1 0,1 0,0 0,0 0,20 0,-20 0,-1 0,1 0,0 0,-20-30,20 30,0 0,0 0,-1 0,1 0,0 0,0 0,20 0,-20-30,-1 30,1 0,0 0,0 0,0 0,19 0,-19 0,0 0,0 0,0 0,0 0,-1 0,21 0,-20 0,0 0,0 0,0 0,-1 0,1 0,0 0,20 0,-20 0,-1 0,1 0,0 0,0 0,0 0,19 0,-19 0,0 0,0 0,0 0,0 0,0 0,19 0,-19 0,0 0,0 0,0 0,-1 0,1 0,20 0,-20 0,0 0,0 0,-1 0,1 0,0 0,0 0,20 0,-21 0,1 0,0 0,0 0,0 0,0 0,19 0,-19 0,0 0,-20 15,20-15,0 0,0 0,-1 0,1 0,0 0,0 0,21 0,-22 0,1 0,0 0,0 0,0 0,-20 15,20-15,0 0,-1 0,1 0,0 0,0 0,0 0,19 0,-19 0,0 0,0 0,0 0,0 0,-1 0,21 0,-20 0,0 0,0 0,0 0,-20 15,19-15,1 0,0 0,0 0,0 0,0 0,-1 0,21 0,-20 0,0 0,0 0,0 0,-1 0,1 0,20 0,-20 0,0 0,-1 0,1 0,0 0,0 0,20 0,-20 0,-1 0,1 0,0 0,0 0,0 0,0 0,19 0,-19 0,0 0,0 0,0 0,-1 0,1 0,20 0,-20 0,0 0,0 0,-1 0,1 0,0 0,20 0,-20 0,-1 0,1 0,0 0,0 0,0 0,19 0,-19 0,0 0,0 0,0 0,0 0,0 0,-1 0,21 0,-20 0,0 0,0 0,-1 0,1 0,0 0,20 0,-20 0,-20 15,20-15,-1 0,1 0,0 0,0 0,0 0,0 0,19 0,-19 0,0 0,0 0,0 0,0 0,-1 0,-19 16,20-16,0 0,0 0,0 0,0 0,-1 0,1 0,20 0,-20 0,0 0,-1 0,1 0,0 0,0 0,20 0,-20 0,-1 0,1 0,0 0,0 0,-20 15,20-15,0 0,-1 0,1 0,0 0,0 0,0 0,19 0,-19 0,0 0,0 0,0 0,0 0,0 0,19 0,-19 0,0 0,0 0,0 0,-1 0,1 0,20 0,-20 0,0 0,0 0,-1 0,1 0,0 0,0 0,20 0,-21 0,1 0,0 0,0 0,0 0,0 0,19 0</inkml:trace>
</inkml:ink>
</file>

<file path=ppt/ink/ink18.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10-06-30T17:31:19.225"/>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46,'20'0,"0"0,0 0,19 0,-19 0,0 0,0 0,0 0,39 0,-39 0,20 0,-20 0,0 0,19 0,-19 0,0 0,0-38,0 38,-1 0,1 0,20 0,-20 0,0 0,0 0,-1 0,1 0,0 0,0 0,20 0,-21 0,1 0,0 0,0 0,0 0,0 0,19 0,-19 0,0 0,0 0,0 0,0 0,-1 0,-19 19,20-19,0 0,0 0,0 0,0 0,-1 0,1 0,20 0,-20 0,0 0,0 0,-20 19,19-19,1 0,0 0,0 0,0 0,0 0,-1 0,21 0,-20 0,0 0,0 0,-1 0,1 0,0 0,20 0,-40 19,20-19,0 0,-1 0,1 0,0 0,0 0,0 0,19 0,-19 0,0 0,0 0,0 0,0 0,0 0,19 0,-19 0,0 0,0 0,0 0,-1 0,1 0,20 0,-20 0,-20 18,20-18,0 0,-1 0,1 0,0 0,0 0,0 0,19 0,-19 0,0 0,0 0,0 0,0 0,-1 0,21 0,-40 19,20-19,0 0,0 0,0 0,-1 0,1 0,0 0,20 0,-20 0,-1 0,-19 19,20-19,0 0,0 0,0 0,0 0,-1 0,1 0,20 0,-20 0,0 0,0 0,-1 0,1 0,0 0,20 0,-20 0,-1 0,1 0,0 0,0 0,0 0,20 0,-21 0,-19 19,20-19,0 0,0 0,0 0,0 0,-1 0,1 0,20 0,-20 0,0 0,0 0,-1 0,1 0,0 0,20 0,-20 0,-1 0,1 0,0 0,0 0,0 0,20 0,-20 0,0 0,0 0,-20 18,20-18,0 0,0 0,-1 0,1 0,0 0,0 0,20 0,-21 0,1 0,0 0,0 0,0 0,0 0,19 0,-19 0,0 0,0 0,0 0,0 0,-1 0,21 0,-20 0,0 0,0 0,-20 19,19-19,1 0,0 0,0 0,0 0,0 0,0 0,19 0,-19 0,0 0,0 0,0 0,-1 0,1 0,20 0,-20 0,0 0,0 0,-1 0,1 0,0 0,20 0,-20 0,-1 0,1 0,0 0,0 0,0 0,0 0,19 0,-19 0,0 0,0 0,0 0,0 0,-1 0,-19-37,20 37,0 0,0 0,0 0,0 0,-1 0,1 0,20 0,-20 0,0 0,-1 0,1 0,0 0,0 0,20 0,-20 0,-1 0,1 0,0 0,-20-38,20 38,0 0,0 0,-1 0,1 0,0 0,0 0,20 0,-20 0,-1 0,1 0,0 0,0 0,0 0,19 0,-19 0,0 0,0 0,0 0,0 0,0 0,19 0,-19 0,0 0,0 0,0 0,-1 0,1 0,0 0,20 0,-20 0,-1 0,1 0,0 0,0 0,0 0,20 0,-21 0,1 0,-20-37,20 37,0 0,0 0,0 0,-1 0,1 0,0 0,20 0,-20 0,-1 0,1 0,0 0,0 0,0 0,20 0,-21 0,1 0,0 0,0 0,0 0,0 0,19 0,-19 0,0 0,0 0,0 0,0 0,-1 0,1 0,20 0,-20 0,0 0,-1 0,1 0,0 0,0 0,20 0,-20 0,-1 0,1 0</inkml:trace>
</inkml:ink>
</file>

<file path=ppt/ink/ink19.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10-06-30T17:31:28.147"/>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49,'19'0,"1"0,0 0,0 0,0 0,-20 19,20-19,0 0,-1 0,1 0,0 0,-20 18,20-18,0 0,0 0,-1 0,1 0,0 0,0 0,20 0,-21 0,1 0,0 0,-20 19,20-19,0 0,0 0,0 0,-1 0,1 0,0 0,20 0,-20 0,-1 0,1 0,0 0,0 0,0 0,19 0,-19 0,0 0,0 0,0 0,0 0,-20 18,20-18,-1 0,1 0,0 0,0 0,0 0,0 0,19 0,-19 0,0 0,0 0,0 0,0 0,-1 0,21 0,-20 0,0 0,0 0,-1 0,-19-37,20 37,0 0,0 0,0 0,0 0,0 0,-1 0,21 0,-20 0,0 0,0 0,-1 0,1 0,0 0,20 0,-20 0,-1 0,1 0,0 0,0 0,0 0,20 0,-21-37,1 37,0 0,0 0,0 0,0 0,-1 0,21 0,-20 0,0 0,0 0,-1 0,1 0,0 0,20 0,-20 0,0 0,-1 0,1 0,0 0,0 0,20 0,-21 0,1 0,0 0,0 0,0 0,0 0,19 0,-19 0,0 0,0 0,-20-36,20 36,0 0,-1 0,1 0,0 0,0 0,0 0,20 0,-21 0,1 0,0 0,0 0,0 0,0 0,19 0,-19 0,0 0,0 0,0 0,39 0,-39 0,0 0,0 0,0 0,-1 0,1 0,20 0,-20 0,0 0,-1 0,1 0,0 0,0 0,-20 18,20-18,0 0,19 0,-19 0,0 0,20 0,-20 0,-1 0,1 0,0 0,0 0,0 0,19 0,-19 0,0 0,0 0,0 0,0 0,-20 18,39-18,-19 0,0 0,0 0,39 0,-39 0,0 0,40 19,-40-19,19 0,-19 0,40 0,-41 18,1-18,0 0,0 0,39 0,-39 0,0 0,20 19,0-19,-21 0,1 0,0 0,0 0,0 0,0 0,-1 0,21 0,-20 0,0 0,0 0,-1 18,41-18,-40 0,0 0,0 0,19 0,1 0,0 18,-21-18,41 0,-40 0,20 0,-21 0,1 0,40 0,-40 0,-1 0,41 18,-40-18,0 0,0 0,-1 0,1 0,0 0,20 0,-20 0,-1 0,1 0,0 19,0-19,0 0,19 0,-19 0,0 0,0 0,0 0,0 19,0-19,19 0,-19 0,0 0,0 0,0 0,-1 0,1 0,20 0,-20 0,0 0,-1 0,1 0,-20 18,20-18,0 0,0 0,0 0,0 0,-1 0,1 0,20 0,-20 0,0 0,-1 0</inkml:trace>
</inkml:ink>
</file>

<file path=ppt/ink/ink2.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10-06-30T17:29:09.27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0,'20'0,"0"0,0 0,0 0,0 0,-1 0,1 0,20 0,0 0,-21 0,41 0,-20 0,-20 0,39 0,-39 0,0 0,0 0,-1 0,1 0,20 0,-20 0,-1 0,1 0,-1 0,1 0,0 0,0 0,20 0,-21 0,-19 20,20-20,0 0,0 0,0 0,0 0,0 0,-1 0,21 0,-20 0,0 0,0 0,-1 0,1 0,0 0,20 0,-20 0,-1 0,1 0,0 0,0 0</inkml:trace>
</inkml:ink>
</file>

<file path=ppt/ink/ink20.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10-06-30T17:31:49.022"/>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54,'20'0,"0"0,0 0,0 0,0 0,-1 0,1 0,20 0,-20 0,0 0,-1 0,-19 14,20-14,0 0,0 0,0 0,0 0,0 0,-1 0,21 0,-20 0,1 0,-1 0,-20-28,19 28,1 0,0 0,0 0,0 0,0 0,0 0,19 0,-19 0,0 0,0 0,-20-27,20 27,-1 0,1 0,0 0,0 0,0 0,0 0,19 0,-19 0,0 0,0 0,0 0,0 0,-1 0,21 0,-20 0,0 0,0 0,-1 0,1 0,0 0,20 0,-20 0,-1 0,1 0,0 0,0 0,1 0,-1 0,19 0,-19 0,0 0,0 0,0 0,0 0,-1 0,21 0,-20 0,0 0,0 0,0 0,-1 0,1 0,20 0,-20 0,0 0,-1 0,1 0,0 0,0 0,20 0,-20 0,-1 0,1 0,0 0,0 0,0 0,0 0,19 0,-19 0,0 0,0 0,0 0,-1 0,1 0,20 0,-19 0,-1 0,0 0,-1 0,-19 13,20-13,0 0,0 0,0 0,0 0,-1 0,1 0,20 0,-20 0,0 0,-1 0,1 0,0 0,0 0,20 0,-20 0,-1 0,-19 14</inkml:trace>
</inkml:ink>
</file>

<file path=ppt/ink/ink21.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10-06-30T17:31:53.818"/>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 1,'20'0,"0"0,0 0,0 0,0 0,0 0,-1 0,21 0,-40 18,20-18,0 0,0 0,-1 0,1 0,0 0,0 0,20 0,-20 0,-1 0,1 0,0 0,0 0,0 0,19 0,-19 0,0 0,0 0,0 0,0 0,0 0,19 0,-19 0,0 0,0 0,0 0,-1 0,1 0,0 0,20 0,-20 0,-1 0,1 0,0 0,0 0,0 0,20 0,-21 0,1 0,0 0,0 0,0 0,0 0,19 0,-19 0,0 0,0 0,0 0,-1 0,1 0,20 0,-20 0,1 0,-1 0,-1 0,1 0,0 0,0 0,20 0,-21 0,1 0,0 0,0 0,0 0,0 0,19 0,-19 0,0 0,-20 19,20-19,0 0,0 0,-1 0,1 0,0 0,0 0,20 0,-20 0,-1 0,1 0,0 0,0 0,0 0,19 0,-19 0,0 0,0 0,0 0,0 0,-1 0,21 0,-20 0,0 0,0 0,0 0,-1 0,1 0,0 0,20 0,-20 0,-1 0,1 0,0 0,0 0,0 0,19 0,-19 0,0 0,0 0,-20-37,20 37,0 0,0 0,-1 0,1 0,0 0</inkml:trace>
</inkml:ink>
</file>

<file path=ppt/ink/ink22.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10-06-30T17:31:58.881"/>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 55,'20'0,"0"0,0 0,0 0,0 0,0 0,-1 0,21 0,-20 0,0 0,0 0,-1 0,1 0,0 0,20 0,-20 0,0 0,-1 0,1 0,-20 12,20-12,0 0,0 0,0 0,-1 0,1 0,0 0,20 0,-20 0,0 0,-1 0,1 0,0 0,0 0,20 0,-21 0,1 0,0 0,0 0,0 0,0 0,19 0,-19 0,0 0,0 0,0 0,0 0,-1 0,1 0,20 0,-20 0,0 0,-1 0,1 0,0 0,0 0,20 0,-40-24,19 24,1 0,0 0,0 0,0 0,0 0,0 0,18 0,-18 0,0 0,-20-23,20 23,0 0,-1 0,1 0,0 0,0 0,0 0,20 0,-21 0,1 0,0 0,0 0,0 0,0 0,19 0,-19 0,0 0,0 0,0 0,0 0,-1 0,21 0,-20 0,0 0,0 0,-1 0,1 0,0 0,0 0,20 0,-21 0,1 0,0 0,0 0,0 0,0 0,19 0,-19 0,0 0,0 0,0 0,0 0,-1 0,21 0,-20 0,0 0,0 0,-1 0,1 0,0 0,20 0,-20 0,0 0,-1 0,1 0,0 0,0 0,0 0,19 0,-19 0,-20 12</inkml:trace>
</inkml:ink>
</file>

<file path=ppt/ink/ink23.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10-06-30T17:32:02.381"/>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0,'20'0,"0"0,0 0,0 0,-1 0,1 0,0 0,20 0,-20 0,-1 0,1 0,0 0,0 0,0 0,20 0,-21 0,1 0,0 0,0 0,0 0,0 0,19 0,-19 0,0 0,0 0,0 0,0 0,-1 0,1 0,20 0,-20 0,0 0,-1 0,1 0,0 0,0 0,20 0,-21 0,1 0,0 0,0 0,0 0,0 0,19 0,-19 0,0 0,0 0,0 0,0 0,-1 0,21 0,-20 0,0 0,0 0,-1 0,1 0,0 0,0 0,20 0,-20 0,-1 0,1 0,0 0,1 0,-1 0,19 0,-19 0,0 0,0 0,0 0,0 0,0 0,19 0,-19 0,0 0,0 0,0 0,-1 0,1 0,20 0,-20 0,0 0,0 0,-1 0,1 0,0 0,0 0,20 0,-21 0,1 0,0 0,0 0,0 0,0 0,19 0,-19 0,0 0,0 0,0 0,0 0,-1 0,21 0,-20 0,0 0,-20 19,20-19,-1 0,1 0,0 0,0 0,0 0,0 0,19 0,-19 0,0 0,0 0,0 0,39 0,21 0,-41 0,1 0,-20 0</inkml:trace>
</inkml:ink>
</file>

<file path=ppt/ink/ink24.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10-06-30T17:32:06.896"/>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0-1,'20'0,"0"0,-1 0,1 0,0 0,0 0,0 0,19 0,-19 0,0 0,0 0,0 0,0 0,0 0,19 0,-19 0,0 0,0 0,0 0,-1 0,1 0,20 0,-20 0,0 0,0 0,-1 0,0 0,1 0,0 0,20 0,-21 0,1 0,0 0,0 0,0 0,0 0,19 0,-19 0,0 0,0 0,0 0,0 0,-1 0,21 0,-20 0,0 0,0 0,-1 0,1 0,0 0,20 0</inkml:trace>
</inkml:ink>
</file>

<file path=ppt/ink/ink25.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10-06-30T17:32:09.068"/>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0-1,'20'0,"0"0,-20 20,20-20,-1 0,1 0,0 0,0 0,0 0,0 0,19 0,-19 0,0 0,0 0,0 0,0 0,-1 0,21 0,-20 0,0 0,0 0,-1 0,1 0,0 0,20 0,-20 0,0 0,-1 0,1 0,0 0,0 0,0 0,19 0,-19 0,0 0,0 0,0 0,0 0,0 0,19 0,-19 0,0 0,0 0,0 0,-1 0,1 0,20 0,-20 0,0 0,-1 0,1 0,0 0,0 0,20 0,-20 0</inkml:trace>
</inkml:ink>
</file>

<file path=ppt/ink/ink26.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10-06-30T17:32:11.131"/>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2,'20'20,"0"-20,0 0,0 0,0 0,-1 0,1 0,20 0,-20 0,0 0,-1 0,1 0,0 0,0 0,20 0,-40 19,20-19,-1 0,1 0,0 0,0 0,0 0,0 0,19 0,-19 0,0 0,0 0,0 0,0 0,-1 0,22 0,-21 0,0 0,0 0,-1 0,1 0,0 0,20 0,-20 0,0 0,-1 0,1 0,0 0,0 0,0 0,19 0,-19 0,-20-39,20 39,0 0,0 0,0 0,-1 0,1 0,0 0,20 0,-20 0,0 0,-1 0,1 0</inkml:trace>
</inkml:ink>
</file>

<file path=ppt/ink/ink27.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10-06-30T17:32:14.115"/>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0-1,'20'0,"-1"0,1 0,0 0,0 0,-20 18,20-18,0 0,-1 0,1 0,0 0,0 0,0 0,20 0,-21 0,1 0,0 0,-20 19,20-19,0 0,0 0,-1 0,1 0,0 0,0 0,20 0,-20 0,-1 0,2 0,-1 0,0 0,0 0,19 0,-19 0,0 0,0 0,0 0,0 0,0 0,19 0,-19 0,0 0,0 0,0 0,-1 0,1 0,0 0,20 0,-20 0,-1 0,1 0,0 0,0 0,0 0</inkml:trace>
</inkml:ink>
</file>

<file path=ppt/ink/ink3.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10-06-30T17:29:12.195"/>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0,'19'0,"1"0,0 0,0 0,0 0,0 0,-1 0,21 0,-20 0,0 0,0 0,-1 0,1 0,0 0,20 0,-20 0,0 0,-1 0,1 0,0 0,0 0,20 0,-21 0,1 0,0 0,-20 21,20-21,0 0,0 0,0 0,-1 0,1 0,0 0,20 0,-20 0,-1 0,1 0,0 0,0 0,0 0,20 0,-21 0,1 0,0 0,0 0,0 0,0 0,19 0,-19 0,0 0,0 0,0 0,-1 0,1 0,-20 21,20-21,0 0,0 0,0 0,0 0,-1 0,1 0</inkml:trace>
</inkml:ink>
</file>

<file path=ppt/ink/ink4.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10-06-30T17:29:14.195"/>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-1-1,'19'0,"1"0,0 0,0 0,0 0,0 19,39-19,-39 0,0 0,-1 0,0 0,1 0,20 20,-20-20,20 0,-21 0,1 0,20 0,-20 0,0 0,-1 0,1 0,0 0,40 0,-40 21,-1-21,0 0,1 0,0 0,0 0,19 0,-19 0,0 0,0 0,0 0,0 0,0 0,19 0,1 0,-40 20,20-20,0 0,-1 0,1 0,0 0,0 0,-1 0,20 0,-19 0,0 0,0 0,0 0,0 0,0 0,-20 20,19-20,1 0,0 0</inkml:trace>
</inkml:ink>
</file>

<file path=ppt/ink/ink5.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10-06-30T17:29:15.805"/>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0,'20'0,"0"0,0 0,0 0,0 0,-1 0,1 0,20 0,-20 0,0 0,-1 0,1 0,0 0,-1 0,21 0,-20 0,-1 0,1 0,0 0,0 0,0 0,19 0,-19 0,0 0,0 0,-20 8</inkml:trace>
</inkml:ink>
</file>

<file path=ppt/ink/ink6.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10-06-30T17:29:36.992"/>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0-1,'20'0,"0"0,0 0,-1 0,1 0,0 0,0 0,20 0,-21 0,1 0,0 0,0 0,0 0,0 0,19 0,-19 0,0 0,0 0,0 0,0 0,-1 0,21 0,-20 0,0 0,0 0,-1 0,-19 20,20-20,0 0,0 0,1 0,-1 0,0 0,-1 0,21 0,-20 0,0 0,0 0,-1 0,-19 19,20-19,0 0,0 0,0 0,0 0,-1 0,1 0,20 0,-20 0,0 0,0 0,-1 0,1 0,0 0,20 0,-20 0,-1 0,1 0,0 0,0 0,0 0</inkml:trace>
</inkml:ink>
</file>

<file path=ppt/ink/ink7.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10-06-30T17:29:39.898"/>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43,'20'0,"-1"0,1 0,0 0,0 0,39 0,-39 0,0 0,0 0,20 0,-1 0,1 0,-20 0,0 0,0 0,19 0,-19 0,0 0,0 0,0 0,-1 0,1 0,20 0,-20 0,0 0,1 0,-2 0,1 0,0 0,0 0,20 0,-21 0,1 0,0 0,0 0,0 0,0 0,19 0,-19 0,0 0,0 0,0 0,0 0,-1 0,21 0,-20 0,0 0,0 0,-1 0,-19-41,20 41,0 0,0 0,0 0,0 0,0 0</inkml:trace>
</inkml:ink>
</file>

<file path=ppt/ink/ink8.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10-06-30T17:29:42.898"/>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79,'20'0,"-1"0,1 0,0 0,0 0,0 0,0 0,19 0,-19 0,0 0,0 0,0 0,0 0,-1 0,21 0,-20 0,0 0,0 0,-1 0,1 0,0 0,20 0,-20 0,-1 0,1 0,0 0,0 0,0 0,-20-38,20 38,-1 0,0 0,1 0,0 0,0 0,0 0,19 0,-19 0,0 0,0 0,0 0,0 0,-1 0,21 0,-20 0,0 0,0 0,0 0,-20-38,19 38,1 0,0 0,0 0,0 0,0 0,-1 0,21 0,-20 0,0 0,0 0</inkml:trace>
</inkml:ink>
</file>

<file path=ppt/ink/ink9.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10-06-30T17:29:45.773"/>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77,'20'0,"0"0,0 0,0 0,0 0,19 0,-19 0,0 0,0 0,0 0,0 0,-1 0,20 0,-19 0,0 0,0 0,-1 0,1 0,0 0,20 0,-20 0,0 0,-1 0,1 0,0 0,0 0,0 0,19 0,-19 0,-20-39,20 39,0 0,0 0,0 0,-1 0,1 0,0 0,20 0,-21 0,1 0,-1 0,1 0,0 0,0 0,20 0,-21 0,1 0,-20-37,20 37,0 0,0 0,0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a:latin typeface="Arial" charset="0"/>
              </a:defRPr>
            </a:lvl1pPr>
          </a:lstStyle>
          <a:p>
            <a:endParaRPr lang="en-US"/>
          </a:p>
        </p:txBody>
      </p:sp>
      <p:sp>
        <p:nvSpPr>
          <p:cNvPr id="3481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a:latin typeface="Arial" charset="0"/>
              </a:defRPr>
            </a:lvl1pPr>
          </a:lstStyle>
          <a:p>
            <a:endParaRPr lang="en-US"/>
          </a:p>
        </p:txBody>
      </p:sp>
      <p:sp>
        <p:nvSpPr>
          <p:cNvPr id="3482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3482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482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a:latin typeface="Arial" charset="0"/>
              </a:defRPr>
            </a:lvl1pPr>
          </a:lstStyle>
          <a:p>
            <a:endParaRPr lang="en-US"/>
          </a:p>
        </p:txBody>
      </p:sp>
      <p:sp>
        <p:nvSpPr>
          <p:cNvPr id="3482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a:latin typeface="Arial" charset="0"/>
              </a:defRPr>
            </a:lvl1pPr>
          </a:lstStyle>
          <a:p>
            <a:fld id="{B0F42239-67FD-4682-B287-00446B31C043}" type="slidenum">
              <a:rPr lang="en-US"/>
              <a:pPr/>
              <a:t>‹#›</a:t>
            </a:fld>
            <a:endParaRPr lang="en-US"/>
          </a:p>
        </p:txBody>
      </p:sp>
    </p:spTree>
    <p:extLst>
      <p:ext uri="{BB962C8B-B14F-4D97-AF65-F5344CB8AC3E}">
        <p14:creationId xmlns:p14="http://schemas.microsoft.com/office/powerpoint/2010/main" val="105163505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F42239-67FD-4682-B287-00446B31C043}" type="slidenum">
              <a:rPr lang="en-US" smtClean="0"/>
              <a:pPr/>
              <a:t>1</a:t>
            </a:fld>
            <a:endParaRPr lang="en-US"/>
          </a:p>
        </p:txBody>
      </p:sp>
    </p:spTree>
    <p:extLst>
      <p:ext uri="{BB962C8B-B14F-4D97-AF65-F5344CB8AC3E}">
        <p14:creationId xmlns:p14="http://schemas.microsoft.com/office/powerpoint/2010/main" val="4155752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F42239-67FD-4682-B287-00446B31C043}" type="slidenum">
              <a:rPr lang="en-US" smtClean="0"/>
              <a:pPr/>
              <a:t>2</a:t>
            </a:fld>
            <a:endParaRPr lang="en-US"/>
          </a:p>
        </p:txBody>
      </p:sp>
    </p:spTree>
    <p:extLst>
      <p:ext uri="{BB962C8B-B14F-4D97-AF65-F5344CB8AC3E}">
        <p14:creationId xmlns:p14="http://schemas.microsoft.com/office/powerpoint/2010/main" val="2870920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122" name="Group 2"/>
          <p:cNvGrpSpPr>
            <a:grpSpLocks/>
          </p:cNvGrpSpPr>
          <p:nvPr/>
        </p:nvGrpSpPr>
        <p:grpSpPr bwMode="auto">
          <a:xfrm>
            <a:off x="0" y="0"/>
            <a:ext cx="9140825" cy="6850063"/>
            <a:chOff x="0" y="0"/>
            <a:chExt cx="5758" cy="4315"/>
          </a:xfrm>
        </p:grpSpPr>
        <p:grpSp>
          <p:nvGrpSpPr>
            <p:cNvPr id="5123" name="Group 3"/>
            <p:cNvGrpSpPr>
              <a:grpSpLocks/>
            </p:cNvGrpSpPr>
            <p:nvPr userDrawn="1"/>
          </p:nvGrpSpPr>
          <p:grpSpPr bwMode="auto">
            <a:xfrm>
              <a:off x="1728" y="2230"/>
              <a:ext cx="4027" cy="2085"/>
              <a:chOff x="1728" y="2230"/>
              <a:chExt cx="4027" cy="2085"/>
            </a:xfrm>
          </p:grpSpPr>
          <p:sp>
            <p:nvSpPr>
              <p:cNvPr id="5124"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endParaRPr lang="en-US"/>
              </a:p>
            </p:txBody>
          </p:sp>
          <p:sp>
            <p:nvSpPr>
              <p:cNvPr id="5125"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endParaRPr lang="en-US"/>
              </a:p>
            </p:txBody>
          </p:sp>
          <p:sp>
            <p:nvSpPr>
              <p:cNvPr id="5126"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endParaRPr lang="en-US"/>
              </a:p>
            </p:txBody>
          </p:sp>
          <p:sp>
            <p:nvSpPr>
              <p:cNvPr id="5127"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endParaRPr lang="en-US"/>
              </a:p>
            </p:txBody>
          </p:sp>
          <p:sp>
            <p:nvSpPr>
              <p:cNvPr id="5128"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endParaRPr lang="en-US"/>
              </a:p>
            </p:txBody>
          </p:sp>
        </p:grpSp>
        <p:sp>
          <p:nvSpPr>
            <p:cNvPr id="5129"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a:p>
          </p:txBody>
        </p:sp>
        <p:sp>
          <p:nvSpPr>
            <p:cNvPr id="5130"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grpSp>
      <p:sp>
        <p:nvSpPr>
          <p:cNvPr id="5131"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513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5133" name="Rectangle 13"/>
          <p:cNvSpPr>
            <a:spLocks noGrp="1" noChangeArrowheads="1"/>
          </p:cNvSpPr>
          <p:nvPr>
            <p:ph type="dt" sz="quarter" idx="2"/>
          </p:nvPr>
        </p:nvSpPr>
        <p:spPr>
          <a:xfrm>
            <a:off x="457200" y="6248400"/>
            <a:ext cx="2133600" cy="476250"/>
          </a:xfrm>
        </p:spPr>
        <p:txBody>
          <a:bodyPr/>
          <a:lstStyle>
            <a:lvl1pPr>
              <a:defRPr/>
            </a:lvl1pPr>
          </a:lstStyle>
          <a:p>
            <a:endParaRPr lang="en-US"/>
          </a:p>
        </p:txBody>
      </p:sp>
      <p:sp>
        <p:nvSpPr>
          <p:cNvPr id="5134" name="Rectangle 14"/>
          <p:cNvSpPr>
            <a:spLocks noGrp="1" noChangeArrowheads="1"/>
          </p:cNvSpPr>
          <p:nvPr>
            <p:ph type="ftr" sz="quarter" idx="3"/>
          </p:nvPr>
        </p:nvSpPr>
        <p:spPr>
          <a:xfrm>
            <a:off x="3124200" y="6251575"/>
            <a:ext cx="2895600" cy="476250"/>
          </a:xfrm>
        </p:spPr>
        <p:txBody>
          <a:bodyPr/>
          <a:lstStyle>
            <a:lvl1pPr>
              <a:defRPr/>
            </a:lvl1pPr>
          </a:lstStyle>
          <a:p>
            <a:r>
              <a:rPr lang="en-US" smtClean="0"/>
              <a:t>Updated February 2015</a:t>
            </a:r>
            <a:endParaRPr lang="en-US" dirty="0"/>
          </a:p>
        </p:txBody>
      </p:sp>
      <p:sp>
        <p:nvSpPr>
          <p:cNvPr id="5135" name="Rectangle 15"/>
          <p:cNvSpPr>
            <a:spLocks noGrp="1" noChangeArrowheads="1"/>
          </p:cNvSpPr>
          <p:nvPr>
            <p:ph type="sldNum" sz="quarter" idx="4"/>
          </p:nvPr>
        </p:nvSpPr>
        <p:spPr>
          <a:xfrm>
            <a:off x="6553200" y="6254750"/>
            <a:ext cx="2133600" cy="476250"/>
          </a:xfrm>
        </p:spPr>
        <p:txBody>
          <a:bodyPr/>
          <a:lstStyle>
            <a:lvl1pPr>
              <a:defRPr/>
            </a:lvl1pPr>
          </a:lstStyle>
          <a:p>
            <a:fld id="{F983F26D-B498-4859-992C-DE6098E8D4B1}" type="slidenum">
              <a:rPr lang="en-US"/>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167C4261-16F5-4064-A847-6268B9610604}"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r>
              <a:rPr lang="en-US" smtClean="0"/>
              <a:t>Updated February 2015</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D5F064BA-D8D1-44BD-BB0E-937F5905F2DC}"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r>
              <a:rPr lang="en-US" smtClean="0"/>
              <a:t>Updated February 2015</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253FC648-D804-4A7C-8DEE-4F100A916101}"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r>
              <a:rPr lang="en-US" smtClean="0"/>
              <a:t>Updated February 2015</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193E439E-B662-47F2-B219-3143236F7885}"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r>
              <a:rPr lang="en-US" smtClean="0"/>
              <a:t>Updated February 2015</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3EA5248C-1EF5-404C-A3AD-8F1879878BD6}"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r>
              <a:rPr lang="en-US" smtClean="0"/>
              <a:t>Updated February 2015</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AA42F5CD-F667-4E35-A8CE-3E7AF71855B0}" type="slidenum">
              <a:rPr lang="en-US"/>
              <a:pPr/>
              <a:t>‹#›</a:t>
            </a:fld>
            <a:endParaRPr lang="en-US"/>
          </a:p>
        </p:txBody>
      </p:sp>
      <p:sp>
        <p:nvSpPr>
          <p:cNvPr id="9" name="Footer Placeholder 8"/>
          <p:cNvSpPr>
            <a:spLocks noGrp="1"/>
          </p:cNvSpPr>
          <p:nvPr>
            <p:ph type="ftr" sz="quarter" idx="12"/>
          </p:nvPr>
        </p:nvSpPr>
        <p:spPr/>
        <p:txBody>
          <a:bodyPr/>
          <a:lstStyle>
            <a:lvl1pPr>
              <a:defRPr/>
            </a:lvl1pPr>
          </a:lstStyle>
          <a:p>
            <a:r>
              <a:rPr lang="en-US" smtClean="0"/>
              <a:t>Updated February 2015</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8B6FC971-BFDF-443F-81D8-EF36E054A53A}" type="slidenum">
              <a:rPr lang="en-US"/>
              <a:pPr/>
              <a:t>‹#›</a:t>
            </a:fld>
            <a:endParaRPr lang="en-US"/>
          </a:p>
        </p:txBody>
      </p:sp>
      <p:sp>
        <p:nvSpPr>
          <p:cNvPr id="5" name="Footer Placeholder 4"/>
          <p:cNvSpPr>
            <a:spLocks noGrp="1"/>
          </p:cNvSpPr>
          <p:nvPr>
            <p:ph type="ftr" sz="quarter" idx="12"/>
          </p:nvPr>
        </p:nvSpPr>
        <p:spPr/>
        <p:txBody>
          <a:bodyPr/>
          <a:lstStyle>
            <a:lvl1pPr>
              <a:defRPr/>
            </a:lvl1pPr>
          </a:lstStyle>
          <a:p>
            <a:r>
              <a:rPr lang="en-US" smtClean="0"/>
              <a:t>Updated February 2015</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211675FA-6B9B-4B60-9F6E-30E5D493822F}" type="slidenum">
              <a:rPr lang="en-US"/>
              <a:pPr/>
              <a:t>‹#›</a:t>
            </a:fld>
            <a:endParaRPr lang="en-US"/>
          </a:p>
        </p:txBody>
      </p:sp>
      <p:sp>
        <p:nvSpPr>
          <p:cNvPr id="4" name="Footer Placeholder 3"/>
          <p:cNvSpPr>
            <a:spLocks noGrp="1"/>
          </p:cNvSpPr>
          <p:nvPr>
            <p:ph type="ftr" sz="quarter" idx="12"/>
          </p:nvPr>
        </p:nvSpPr>
        <p:spPr/>
        <p:txBody>
          <a:bodyPr/>
          <a:lstStyle>
            <a:lvl1pPr>
              <a:defRPr/>
            </a:lvl1pPr>
          </a:lstStyle>
          <a:p>
            <a:r>
              <a:rPr lang="en-US" smtClean="0"/>
              <a:t>Updated February 2015</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386C3215-3D77-4304-9B1E-14E964D1B38A}"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r>
              <a:rPr lang="en-US" smtClean="0"/>
              <a:t>Updated February 2015</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AAB101E7-6627-4CA1-9414-DE064A44A7BD}"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r>
              <a:rPr lang="en-US" smtClean="0"/>
              <a:t>Updated February 2015</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p>
        </p:txBody>
      </p:sp>
      <p:sp>
        <p:nvSpPr>
          <p:cNvPr id="4099"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D3D39CDC-8C6C-4A52-B83F-A24A68779A3D}" type="slidenum">
              <a:rPr lang="en-US"/>
              <a:pPr/>
              <a:t>‹#›</a:t>
            </a:fld>
            <a:endParaRPr lang="en-US"/>
          </a:p>
        </p:txBody>
      </p:sp>
      <p:grpSp>
        <p:nvGrpSpPr>
          <p:cNvPr id="4100" name="Group 4"/>
          <p:cNvGrpSpPr>
            <a:grpSpLocks/>
          </p:cNvGrpSpPr>
          <p:nvPr/>
        </p:nvGrpSpPr>
        <p:grpSpPr bwMode="auto">
          <a:xfrm>
            <a:off x="0" y="0"/>
            <a:ext cx="9140825" cy="6850063"/>
            <a:chOff x="0" y="0"/>
            <a:chExt cx="5758" cy="4315"/>
          </a:xfrm>
        </p:grpSpPr>
        <p:grpSp>
          <p:nvGrpSpPr>
            <p:cNvPr id="4101" name="Group 5"/>
            <p:cNvGrpSpPr>
              <a:grpSpLocks/>
            </p:cNvGrpSpPr>
            <p:nvPr userDrawn="1"/>
          </p:nvGrpSpPr>
          <p:grpSpPr bwMode="auto">
            <a:xfrm>
              <a:off x="1728" y="2230"/>
              <a:ext cx="4027" cy="2085"/>
              <a:chOff x="1728" y="2230"/>
              <a:chExt cx="4027" cy="2085"/>
            </a:xfrm>
          </p:grpSpPr>
          <p:sp>
            <p:nvSpPr>
              <p:cNvPr id="410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endParaRPr lang="en-US"/>
              </a:p>
            </p:txBody>
          </p:sp>
          <p:sp>
            <p:nvSpPr>
              <p:cNvPr id="410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endParaRPr lang="en-US"/>
              </a:p>
            </p:txBody>
          </p:sp>
          <p:sp>
            <p:nvSpPr>
              <p:cNvPr id="410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endParaRPr lang="en-US"/>
              </a:p>
            </p:txBody>
          </p:sp>
          <p:sp>
            <p:nvSpPr>
              <p:cNvPr id="4105"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endParaRPr lang="en-US"/>
              </a:p>
            </p:txBody>
          </p:sp>
          <p:sp>
            <p:nvSpPr>
              <p:cNvPr id="410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endParaRPr lang="en-US"/>
              </a:p>
            </p:txBody>
          </p:sp>
        </p:grpSp>
        <p:sp>
          <p:nvSpPr>
            <p:cNvPr id="410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a:p>
          </p:txBody>
        </p:sp>
        <p:sp>
          <p:nvSpPr>
            <p:cNvPr id="4108"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grpSp>
      <p:sp>
        <p:nvSpPr>
          <p:cNvPr id="4109"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10"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r>
              <a:rPr lang="en-US" smtClean="0"/>
              <a:t>Updated February 2015</a:t>
            </a:r>
            <a:endParaRPr lang="en-US" dirty="0"/>
          </a:p>
        </p:txBody>
      </p:sp>
      <p:sp>
        <p:nvSpPr>
          <p:cNvPr id="4111"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hf hdr="0" dt="0"/>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3" Type="http://schemas.openxmlformats.org/officeDocument/2006/relationships/customXml" Target="../ink/ink6.xml"/><Relationship Id="rId18" Type="http://schemas.openxmlformats.org/officeDocument/2006/relationships/image" Target="../media/image15.emf"/><Relationship Id="rId26" Type="http://schemas.openxmlformats.org/officeDocument/2006/relationships/image" Target="../media/image19.emf"/><Relationship Id="rId39" Type="http://schemas.openxmlformats.org/officeDocument/2006/relationships/customXml" Target="../ink/ink19.xml"/><Relationship Id="rId21" Type="http://schemas.openxmlformats.org/officeDocument/2006/relationships/customXml" Target="../ink/ink10.xml"/><Relationship Id="rId34" Type="http://schemas.openxmlformats.org/officeDocument/2006/relationships/image" Target="../media/image23.emf"/><Relationship Id="rId42" Type="http://schemas.openxmlformats.org/officeDocument/2006/relationships/image" Target="../media/image27.emf"/><Relationship Id="rId47" Type="http://schemas.openxmlformats.org/officeDocument/2006/relationships/customXml" Target="../ink/ink23.xml"/><Relationship Id="rId50" Type="http://schemas.openxmlformats.org/officeDocument/2006/relationships/image" Target="../media/image31.emf"/><Relationship Id="rId55" Type="http://schemas.openxmlformats.org/officeDocument/2006/relationships/customXml" Target="../ink/ink27.xml"/><Relationship Id="rId7" Type="http://schemas.openxmlformats.org/officeDocument/2006/relationships/customXml" Target="../ink/ink3.xml"/><Relationship Id="rId12" Type="http://schemas.openxmlformats.org/officeDocument/2006/relationships/image" Target="../media/image12.emf"/><Relationship Id="rId17" Type="http://schemas.openxmlformats.org/officeDocument/2006/relationships/customXml" Target="../ink/ink8.xml"/><Relationship Id="rId25" Type="http://schemas.openxmlformats.org/officeDocument/2006/relationships/customXml" Target="../ink/ink12.xml"/><Relationship Id="rId33" Type="http://schemas.openxmlformats.org/officeDocument/2006/relationships/customXml" Target="../ink/ink16.xml"/><Relationship Id="rId38" Type="http://schemas.openxmlformats.org/officeDocument/2006/relationships/image" Target="../media/image25.emf"/><Relationship Id="rId46" Type="http://schemas.openxmlformats.org/officeDocument/2006/relationships/image" Target="../media/image29.emf"/><Relationship Id="rId2" Type="http://schemas.openxmlformats.org/officeDocument/2006/relationships/image" Target="../media/image13.png"/><Relationship Id="rId16" Type="http://schemas.openxmlformats.org/officeDocument/2006/relationships/image" Target="../media/image14.emf"/><Relationship Id="rId20" Type="http://schemas.openxmlformats.org/officeDocument/2006/relationships/image" Target="../media/image16.emf"/><Relationship Id="rId29" Type="http://schemas.openxmlformats.org/officeDocument/2006/relationships/customXml" Target="../ink/ink14.xml"/><Relationship Id="rId41" Type="http://schemas.openxmlformats.org/officeDocument/2006/relationships/customXml" Target="../ink/ink20.xml"/><Relationship Id="rId54" Type="http://schemas.openxmlformats.org/officeDocument/2006/relationships/image" Target="../media/image33.emf"/><Relationship Id="rId1" Type="http://schemas.openxmlformats.org/officeDocument/2006/relationships/slideLayout" Target="../slideLayouts/slideLayout7.xml"/><Relationship Id="rId6" Type="http://schemas.openxmlformats.org/officeDocument/2006/relationships/image" Target="../media/image9.emf"/><Relationship Id="rId11" Type="http://schemas.openxmlformats.org/officeDocument/2006/relationships/customXml" Target="../ink/ink5.xml"/><Relationship Id="rId24" Type="http://schemas.openxmlformats.org/officeDocument/2006/relationships/image" Target="../media/image18.emf"/><Relationship Id="rId32" Type="http://schemas.openxmlformats.org/officeDocument/2006/relationships/image" Target="../media/image22.emf"/><Relationship Id="rId37" Type="http://schemas.openxmlformats.org/officeDocument/2006/relationships/customXml" Target="../ink/ink18.xml"/><Relationship Id="rId40" Type="http://schemas.openxmlformats.org/officeDocument/2006/relationships/image" Target="../media/image26.emf"/><Relationship Id="rId45" Type="http://schemas.openxmlformats.org/officeDocument/2006/relationships/customXml" Target="../ink/ink22.xml"/><Relationship Id="rId53" Type="http://schemas.openxmlformats.org/officeDocument/2006/relationships/customXml" Target="../ink/ink26.xml"/><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20.emf"/><Relationship Id="rId36" Type="http://schemas.openxmlformats.org/officeDocument/2006/relationships/image" Target="../media/image24.emf"/><Relationship Id="rId49" Type="http://schemas.openxmlformats.org/officeDocument/2006/relationships/customXml" Target="../ink/ink24.xml"/><Relationship Id="rId10" Type="http://schemas.openxmlformats.org/officeDocument/2006/relationships/image" Target="../media/image11.emf"/><Relationship Id="rId19" Type="http://schemas.openxmlformats.org/officeDocument/2006/relationships/customXml" Target="../ink/ink9.xml"/><Relationship Id="rId31" Type="http://schemas.openxmlformats.org/officeDocument/2006/relationships/customXml" Target="../ink/ink15.xml"/><Relationship Id="rId44" Type="http://schemas.openxmlformats.org/officeDocument/2006/relationships/image" Target="../media/image28.emf"/><Relationship Id="rId52" Type="http://schemas.openxmlformats.org/officeDocument/2006/relationships/image" Target="../media/image32.emf"/><Relationship Id="rId4" Type="http://schemas.openxmlformats.org/officeDocument/2006/relationships/image" Target="../media/image8.emf"/><Relationship Id="rId9" Type="http://schemas.openxmlformats.org/officeDocument/2006/relationships/customXml" Target="../ink/ink4.xml"/><Relationship Id="rId14" Type="http://schemas.openxmlformats.org/officeDocument/2006/relationships/image" Target="../media/image13.emf"/><Relationship Id="rId22" Type="http://schemas.openxmlformats.org/officeDocument/2006/relationships/image" Target="../media/image17.emf"/><Relationship Id="rId27" Type="http://schemas.openxmlformats.org/officeDocument/2006/relationships/customXml" Target="../ink/ink13.xml"/><Relationship Id="rId30" Type="http://schemas.openxmlformats.org/officeDocument/2006/relationships/image" Target="../media/image21.emf"/><Relationship Id="rId35" Type="http://schemas.openxmlformats.org/officeDocument/2006/relationships/customXml" Target="../ink/ink17.xml"/><Relationship Id="rId43" Type="http://schemas.openxmlformats.org/officeDocument/2006/relationships/customXml" Target="../ink/ink21.xml"/><Relationship Id="rId48" Type="http://schemas.openxmlformats.org/officeDocument/2006/relationships/image" Target="../media/image30.emf"/><Relationship Id="rId56" Type="http://schemas.openxmlformats.org/officeDocument/2006/relationships/image" Target="../media/image34.emf"/><Relationship Id="rId8" Type="http://schemas.openxmlformats.org/officeDocument/2006/relationships/image" Target="../media/image10.emf"/><Relationship Id="rId51" Type="http://schemas.openxmlformats.org/officeDocument/2006/relationships/customXml" Target="../ink/ink25.xml"/><Relationship Id="rId3" Type="http://schemas.openxmlformats.org/officeDocument/2006/relationships/customXml" Target="../ink/ink1.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0D5A13BD-0A2A-4696-BB38-AAF3440AC0DC}" type="slidenum">
              <a:rPr lang="en-US"/>
              <a:pPr/>
              <a:t>1</a:t>
            </a:fld>
            <a:endParaRPr lang="en-US" dirty="0"/>
          </a:p>
        </p:txBody>
      </p:sp>
      <p:sp>
        <p:nvSpPr>
          <p:cNvPr id="6" name="Footer Placeholder 5"/>
          <p:cNvSpPr>
            <a:spLocks noGrp="1"/>
          </p:cNvSpPr>
          <p:nvPr>
            <p:ph type="ftr" sz="quarter" idx="12"/>
          </p:nvPr>
        </p:nvSpPr>
        <p:spPr/>
        <p:txBody>
          <a:bodyPr/>
          <a:lstStyle/>
          <a:p>
            <a:r>
              <a:rPr lang="en-US" dirty="0" smtClean="0"/>
              <a:t>Updated February 2015</a:t>
            </a:r>
            <a:endParaRPr lang="en-US" dirty="0"/>
          </a:p>
        </p:txBody>
      </p:sp>
      <p:sp>
        <p:nvSpPr>
          <p:cNvPr id="35842" name="Rectangle 2"/>
          <p:cNvSpPr>
            <a:spLocks noGrp="1" noRot="1" noChangeArrowheads="1"/>
          </p:cNvSpPr>
          <p:nvPr>
            <p:ph type="title"/>
          </p:nvPr>
        </p:nvSpPr>
        <p:spPr/>
        <p:txBody>
          <a:bodyPr/>
          <a:lstStyle/>
          <a:p>
            <a:r>
              <a:rPr lang="en-US"/>
              <a:t>RUSLE 2 Database Management</a:t>
            </a:r>
          </a:p>
        </p:txBody>
      </p:sp>
      <p:sp>
        <p:nvSpPr>
          <p:cNvPr id="35843" name="Rectangle 3"/>
          <p:cNvSpPr>
            <a:spLocks noGrp="1" noChangeArrowheads="1"/>
          </p:cNvSpPr>
          <p:nvPr>
            <p:ph type="body" idx="1"/>
          </p:nvPr>
        </p:nvSpPr>
        <p:spPr>
          <a:xfrm>
            <a:off x="457200" y="1600200"/>
            <a:ext cx="8229600" cy="2666999"/>
          </a:xfrm>
        </p:spPr>
        <p:txBody>
          <a:bodyPr/>
          <a:lstStyle/>
          <a:p>
            <a:r>
              <a:rPr lang="en-US" sz="2800" dirty="0" smtClean="0"/>
              <a:t>Linda </a:t>
            </a:r>
            <a:r>
              <a:rPr lang="en-US" sz="2800" dirty="0"/>
              <a:t>Scheffe, NSSC Agronomist (NRCS RUSLE2 database manager</a:t>
            </a:r>
            <a:r>
              <a:rPr lang="en-US" sz="2800" dirty="0" smtClean="0"/>
              <a:t>)</a:t>
            </a:r>
          </a:p>
          <a:p>
            <a:r>
              <a:rPr lang="en-US" sz="2800" dirty="0"/>
              <a:t>Giulio Ferruzzi, WNTSC Agronomist (NRCS RUSLE2 science lead)</a:t>
            </a:r>
          </a:p>
          <a:p>
            <a:r>
              <a:rPr lang="en-US" sz="2800" dirty="0" smtClean="0"/>
              <a:t>Steve </a:t>
            </a:r>
            <a:r>
              <a:rPr lang="en-US" sz="2800" dirty="0"/>
              <a:t>Boetger, ENTSC Agronomist</a:t>
            </a:r>
          </a:p>
          <a:p>
            <a:r>
              <a:rPr lang="en-US" sz="2800" dirty="0"/>
              <a:t>Steve Woodruff, ENTSC Agronomist/Forage </a:t>
            </a:r>
            <a:r>
              <a:rPr lang="en-US" sz="2800" dirty="0" smtClean="0"/>
              <a:t>Specialist</a:t>
            </a:r>
            <a:endParaRPr lang="en-US"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32470019-4C8D-4230-87A8-FB45742967F4}" type="slidenum">
              <a:rPr lang="en-US"/>
              <a:pPr/>
              <a:t>10</a:t>
            </a:fld>
            <a:endParaRPr lang="en-US"/>
          </a:p>
        </p:txBody>
      </p:sp>
      <p:sp>
        <p:nvSpPr>
          <p:cNvPr id="6" name="Footer Placeholder 5"/>
          <p:cNvSpPr>
            <a:spLocks noGrp="1"/>
          </p:cNvSpPr>
          <p:nvPr>
            <p:ph type="ftr" sz="quarter" idx="12"/>
          </p:nvPr>
        </p:nvSpPr>
        <p:spPr/>
        <p:txBody>
          <a:bodyPr/>
          <a:lstStyle/>
          <a:p>
            <a:r>
              <a:rPr lang="en-US" smtClean="0"/>
              <a:t>Updated February 2015</a:t>
            </a:r>
            <a:endParaRPr lang="en-US" dirty="0"/>
          </a:p>
        </p:txBody>
      </p:sp>
      <p:sp>
        <p:nvSpPr>
          <p:cNvPr id="2053" name="Rectangle 5"/>
          <p:cNvSpPr>
            <a:spLocks noGrp="1" noRot="1" noChangeArrowheads="1"/>
          </p:cNvSpPr>
          <p:nvPr>
            <p:ph type="title"/>
          </p:nvPr>
        </p:nvSpPr>
        <p:spPr>
          <a:xfrm>
            <a:off x="457200" y="334963"/>
            <a:ext cx="8229600" cy="1143000"/>
          </a:xfrm>
        </p:spPr>
        <p:txBody>
          <a:bodyPr/>
          <a:lstStyle/>
          <a:p>
            <a:r>
              <a:rPr lang="en-US" sz="2400" dirty="0">
                <a:effectLst/>
              </a:rPr>
              <a:t>If you have </a:t>
            </a:r>
            <a:r>
              <a:rPr lang="en-US" sz="2400" dirty="0" smtClean="0">
                <a:effectLst/>
              </a:rPr>
              <a:t>your working </a:t>
            </a:r>
            <a:r>
              <a:rPr lang="en-US" sz="2400" dirty="0" err="1" smtClean="0">
                <a:effectLst/>
              </a:rPr>
              <a:t>moses</a:t>
            </a:r>
            <a:r>
              <a:rPr lang="en-US" sz="2400" dirty="0" smtClean="0">
                <a:effectLst/>
              </a:rPr>
              <a:t> </a:t>
            </a:r>
            <a:r>
              <a:rPr lang="en-US" sz="2400" dirty="0">
                <a:effectLst/>
              </a:rPr>
              <a:t>database on your </a:t>
            </a:r>
            <a:r>
              <a:rPr lang="en-US" sz="2400" dirty="0" smtClean="0">
                <a:effectLst/>
              </a:rPr>
              <a:t>C: drive,</a:t>
            </a:r>
            <a:r>
              <a:rPr lang="en-US" sz="2400" dirty="0">
                <a:effectLst/>
              </a:rPr>
              <a:t> </a:t>
            </a:r>
            <a:r>
              <a:rPr lang="en-US" sz="2400" dirty="0" smtClean="0">
                <a:effectLst/>
              </a:rPr>
              <a:t/>
            </a:r>
            <a:br>
              <a:rPr lang="en-US" sz="2400" dirty="0" smtClean="0">
                <a:effectLst/>
              </a:rPr>
            </a:br>
            <a:r>
              <a:rPr lang="en-US" sz="2400" dirty="0" smtClean="0">
                <a:effectLst/>
              </a:rPr>
              <a:t>Go </a:t>
            </a:r>
            <a:r>
              <a:rPr lang="en-US" sz="2400" dirty="0">
                <a:effectLst/>
              </a:rPr>
              <a:t>to backup folder, find your working </a:t>
            </a:r>
            <a:r>
              <a:rPr lang="en-US" sz="2400" dirty="0" err="1">
                <a:effectLst/>
              </a:rPr>
              <a:t>moses</a:t>
            </a:r>
            <a:r>
              <a:rPr lang="en-US" sz="2400" dirty="0">
                <a:effectLst/>
              </a:rPr>
              <a:t> database, right click and copy</a:t>
            </a:r>
            <a:br>
              <a:rPr lang="en-US" sz="2400" dirty="0">
                <a:effectLst/>
              </a:rPr>
            </a:br>
            <a:r>
              <a:rPr lang="en-US" sz="2400" dirty="0">
                <a:effectLst/>
              </a:rPr>
              <a:t/>
            </a:r>
            <a:br>
              <a:rPr lang="en-US" sz="2400" dirty="0">
                <a:effectLst/>
              </a:rPr>
            </a:br>
            <a:endParaRPr lang="en-US" sz="2000" dirty="0"/>
          </a:p>
        </p:txBody>
      </p:sp>
      <p:pic>
        <p:nvPicPr>
          <p:cNvPr id="7" name="Content Placeholder 6"/>
          <p:cNvPicPr>
            <a:picLocks noGrp="1"/>
          </p:cNvPicPr>
          <p:nvPr>
            <p:ph idx="1"/>
          </p:nvPr>
        </p:nvPicPr>
        <p:blipFill>
          <a:blip r:embed="rId2"/>
          <a:stretch>
            <a:fillRect/>
          </a:stretch>
        </p:blipFill>
        <p:spPr>
          <a:xfrm>
            <a:off x="457200" y="1219200"/>
            <a:ext cx="8229599" cy="5181600"/>
          </a:xfrm>
          <a:prstGeom prst="rect">
            <a:avLst/>
          </a:prstGeom>
        </p:spPr>
      </p:pic>
    </p:spTree>
    <p:extLst>
      <p:ext uri="{BB962C8B-B14F-4D97-AF65-F5344CB8AC3E}">
        <p14:creationId xmlns:p14="http://schemas.microsoft.com/office/powerpoint/2010/main" val="39328607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32470019-4C8D-4230-87A8-FB45742967F4}" type="slidenum">
              <a:rPr lang="en-US"/>
              <a:pPr/>
              <a:t>11</a:t>
            </a:fld>
            <a:endParaRPr lang="en-US"/>
          </a:p>
        </p:txBody>
      </p:sp>
      <p:sp>
        <p:nvSpPr>
          <p:cNvPr id="6" name="Footer Placeholder 5"/>
          <p:cNvSpPr>
            <a:spLocks noGrp="1"/>
          </p:cNvSpPr>
          <p:nvPr>
            <p:ph type="ftr" sz="quarter" idx="12"/>
          </p:nvPr>
        </p:nvSpPr>
        <p:spPr/>
        <p:txBody>
          <a:bodyPr/>
          <a:lstStyle/>
          <a:p>
            <a:r>
              <a:rPr lang="en-US" smtClean="0"/>
              <a:t>Updated February 2015</a:t>
            </a:r>
            <a:endParaRPr lang="en-US" dirty="0"/>
          </a:p>
        </p:txBody>
      </p:sp>
      <p:sp>
        <p:nvSpPr>
          <p:cNvPr id="2053" name="Rectangle 5"/>
          <p:cNvSpPr>
            <a:spLocks noGrp="1" noRot="1" noChangeArrowheads="1"/>
          </p:cNvSpPr>
          <p:nvPr>
            <p:ph type="title"/>
          </p:nvPr>
        </p:nvSpPr>
        <p:spPr>
          <a:xfrm>
            <a:off x="457200" y="334963"/>
            <a:ext cx="8229600" cy="1265237"/>
          </a:xfrm>
        </p:spPr>
        <p:txBody>
          <a:bodyPr/>
          <a:lstStyle/>
          <a:p>
            <a:r>
              <a:rPr lang="en-US" sz="2000" dirty="0" smtClean="0">
                <a:effectLst/>
              </a:rPr>
              <a:t/>
            </a:r>
            <a:br>
              <a:rPr lang="en-US" sz="2000" dirty="0" smtClean="0">
                <a:effectLst/>
              </a:rPr>
            </a:br>
            <a:r>
              <a:rPr lang="en-US" sz="2000" dirty="0">
                <a:effectLst/>
              </a:rPr>
              <a:t/>
            </a:r>
            <a:br>
              <a:rPr lang="en-US" sz="2000" dirty="0">
                <a:effectLst/>
              </a:rPr>
            </a:br>
            <a:r>
              <a:rPr lang="en-US" sz="2000" dirty="0" smtClean="0">
                <a:effectLst/>
              </a:rPr>
              <a:t>If </a:t>
            </a:r>
            <a:r>
              <a:rPr lang="en-US" sz="2000" dirty="0">
                <a:effectLst/>
              </a:rPr>
              <a:t>you have </a:t>
            </a:r>
            <a:r>
              <a:rPr lang="en-US" sz="2000" dirty="0" smtClean="0">
                <a:effectLst/>
              </a:rPr>
              <a:t>your working </a:t>
            </a:r>
            <a:r>
              <a:rPr lang="en-US" sz="2000" dirty="0" err="1" smtClean="0">
                <a:effectLst/>
              </a:rPr>
              <a:t>moses</a:t>
            </a:r>
            <a:r>
              <a:rPr lang="en-US" sz="2000" dirty="0" smtClean="0">
                <a:effectLst/>
              </a:rPr>
              <a:t> </a:t>
            </a:r>
            <a:r>
              <a:rPr lang="en-US" sz="2000" dirty="0">
                <a:effectLst/>
              </a:rPr>
              <a:t>database on your </a:t>
            </a:r>
            <a:r>
              <a:rPr lang="en-US" sz="2000" dirty="0" smtClean="0">
                <a:effectLst/>
              </a:rPr>
              <a:t>C: drive,</a:t>
            </a:r>
            <a:r>
              <a:rPr lang="en-US" sz="2000" dirty="0">
                <a:effectLst/>
              </a:rPr>
              <a:t> </a:t>
            </a:r>
            <a:r>
              <a:rPr lang="en-US" sz="2000" dirty="0" smtClean="0">
                <a:effectLst/>
              </a:rPr>
              <a:t/>
            </a:r>
            <a:br>
              <a:rPr lang="en-US" sz="2000" dirty="0" smtClean="0">
                <a:effectLst/>
              </a:rPr>
            </a:br>
            <a:r>
              <a:rPr lang="en-US" sz="2000" dirty="0" smtClean="0">
                <a:effectLst/>
              </a:rPr>
              <a:t>Go </a:t>
            </a:r>
            <a:r>
              <a:rPr lang="en-US" sz="2000" dirty="0">
                <a:effectLst/>
              </a:rPr>
              <a:t>to your root folder where your databases are and right click, </a:t>
            </a:r>
            <a:r>
              <a:rPr lang="en-US" sz="2000" dirty="0" err="1" smtClean="0">
                <a:effectLst/>
              </a:rPr>
              <a:t>paste.You</a:t>
            </a:r>
            <a:r>
              <a:rPr lang="en-US" sz="2000" dirty="0" smtClean="0">
                <a:effectLst/>
              </a:rPr>
              <a:t> </a:t>
            </a:r>
            <a:r>
              <a:rPr lang="en-US" sz="2000" dirty="0">
                <a:effectLst/>
              </a:rPr>
              <a:t>will need to go to RUSLE2, right click on lower right corner, open alternate database and browse to the </a:t>
            </a:r>
            <a:r>
              <a:rPr lang="en-US" sz="2000" dirty="0" err="1">
                <a:effectLst/>
              </a:rPr>
              <a:t>moses</a:t>
            </a:r>
            <a:r>
              <a:rPr lang="en-US" sz="2000" dirty="0">
                <a:effectLst/>
              </a:rPr>
              <a:t> </a:t>
            </a:r>
            <a:r>
              <a:rPr lang="en-US" sz="2000" dirty="0" smtClean="0">
                <a:effectLst/>
              </a:rPr>
              <a:t>database.   </a:t>
            </a:r>
            <a:r>
              <a:rPr lang="en-US" sz="2000" dirty="0">
                <a:effectLst/>
              </a:rPr>
              <a:t>Then, right click and select startup database.    </a:t>
            </a:r>
            <a:br>
              <a:rPr lang="en-US" sz="2000" dirty="0">
                <a:effectLst/>
              </a:rPr>
            </a:br>
            <a:r>
              <a:rPr lang="en-US" sz="2400" dirty="0"/>
              <a:t/>
            </a:r>
            <a:br>
              <a:rPr lang="en-US" sz="2400" dirty="0"/>
            </a:br>
            <a:r>
              <a:rPr lang="en-US" sz="2400" dirty="0">
                <a:effectLst/>
              </a:rPr>
              <a:t/>
            </a:r>
            <a:br>
              <a:rPr lang="en-US" sz="2400" dirty="0">
                <a:effectLst/>
              </a:rPr>
            </a:br>
            <a:endParaRPr lang="en-US" sz="2000" dirty="0"/>
          </a:p>
        </p:txBody>
      </p:sp>
      <p:pic>
        <p:nvPicPr>
          <p:cNvPr id="8" name="Content Placeholder 7"/>
          <p:cNvPicPr>
            <a:picLocks noGrp="1"/>
          </p:cNvPicPr>
          <p:nvPr>
            <p:ph idx="1"/>
          </p:nvPr>
        </p:nvPicPr>
        <p:blipFill>
          <a:blip r:embed="rId2"/>
          <a:stretch>
            <a:fillRect/>
          </a:stretch>
        </p:blipFill>
        <p:spPr>
          <a:xfrm>
            <a:off x="610557" y="1600200"/>
            <a:ext cx="8076243" cy="5257800"/>
          </a:xfrm>
          <a:prstGeom prst="rect">
            <a:avLst/>
          </a:prstGeom>
        </p:spPr>
      </p:pic>
    </p:spTree>
    <p:extLst>
      <p:ext uri="{BB962C8B-B14F-4D97-AF65-F5344CB8AC3E}">
        <p14:creationId xmlns:p14="http://schemas.microsoft.com/office/powerpoint/2010/main" val="2303504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32470019-4C8D-4230-87A8-FB45742967F4}" type="slidenum">
              <a:rPr lang="en-US"/>
              <a:pPr/>
              <a:t>12</a:t>
            </a:fld>
            <a:endParaRPr lang="en-US"/>
          </a:p>
        </p:txBody>
      </p:sp>
      <p:sp>
        <p:nvSpPr>
          <p:cNvPr id="6" name="Footer Placeholder 5"/>
          <p:cNvSpPr>
            <a:spLocks noGrp="1"/>
          </p:cNvSpPr>
          <p:nvPr>
            <p:ph type="ftr" sz="quarter" idx="12"/>
          </p:nvPr>
        </p:nvSpPr>
        <p:spPr/>
        <p:txBody>
          <a:bodyPr/>
          <a:lstStyle/>
          <a:p>
            <a:r>
              <a:rPr lang="en-US" smtClean="0"/>
              <a:t>Updated February 2015</a:t>
            </a:r>
            <a:endParaRPr lang="en-US" dirty="0"/>
          </a:p>
        </p:txBody>
      </p:sp>
      <p:sp>
        <p:nvSpPr>
          <p:cNvPr id="2053" name="Rectangle 5"/>
          <p:cNvSpPr>
            <a:spLocks noGrp="1" noRot="1" noChangeArrowheads="1"/>
          </p:cNvSpPr>
          <p:nvPr>
            <p:ph type="title"/>
          </p:nvPr>
        </p:nvSpPr>
        <p:spPr>
          <a:xfrm>
            <a:off x="457200" y="334963"/>
            <a:ext cx="8229600" cy="1143000"/>
          </a:xfrm>
        </p:spPr>
        <p:txBody>
          <a:bodyPr/>
          <a:lstStyle/>
          <a:p>
            <a:r>
              <a:rPr lang="en-US" sz="2400" dirty="0">
                <a:effectLst/>
              </a:rPr>
              <a:t>If you have </a:t>
            </a:r>
            <a:r>
              <a:rPr lang="en-US" sz="2400" dirty="0" smtClean="0">
                <a:effectLst/>
              </a:rPr>
              <a:t>your working </a:t>
            </a:r>
            <a:r>
              <a:rPr lang="en-US" sz="2400" dirty="0" err="1" smtClean="0">
                <a:effectLst/>
              </a:rPr>
              <a:t>moses</a:t>
            </a:r>
            <a:r>
              <a:rPr lang="en-US" sz="2400" dirty="0" smtClean="0">
                <a:effectLst/>
              </a:rPr>
              <a:t> </a:t>
            </a:r>
            <a:r>
              <a:rPr lang="en-US" sz="2400" dirty="0">
                <a:effectLst/>
              </a:rPr>
              <a:t>database on your </a:t>
            </a:r>
            <a:r>
              <a:rPr lang="en-US" sz="2400" dirty="0">
                <a:effectLst/>
              </a:rPr>
              <a:t>S</a:t>
            </a:r>
            <a:r>
              <a:rPr lang="en-US" sz="2400" dirty="0" smtClean="0">
                <a:effectLst/>
              </a:rPr>
              <a:t>: drive,</a:t>
            </a:r>
            <a:r>
              <a:rPr lang="en-US" sz="2400" dirty="0">
                <a:effectLst/>
              </a:rPr>
              <a:t> </a:t>
            </a:r>
            <a:r>
              <a:rPr lang="en-US" sz="2400" dirty="0" smtClean="0">
                <a:effectLst/>
              </a:rPr>
              <a:t/>
            </a:r>
            <a:br>
              <a:rPr lang="en-US" sz="2400" dirty="0" smtClean="0">
                <a:effectLst/>
              </a:rPr>
            </a:br>
            <a:r>
              <a:rPr lang="en-US" sz="2400" dirty="0" smtClean="0">
                <a:effectLst/>
              </a:rPr>
              <a:t>no automatic backup will have been made </a:t>
            </a:r>
            <a:endParaRPr lang="en-US" sz="2400" dirty="0"/>
          </a:p>
        </p:txBody>
      </p:sp>
      <p:sp>
        <p:nvSpPr>
          <p:cNvPr id="2" name="Content Placeholder 1"/>
          <p:cNvSpPr>
            <a:spLocks noGrp="1"/>
          </p:cNvSpPr>
          <p:nvPr>
            <p:ph idx="1"/>
          </p:nvPr>
        </p:nvSpPr>
        <p:spPr/>
        <p:txBody>
          <a:bodyPr/>
          <a:lstStyle/>
          <a:p>
            <a:r>
              <a:rPr lang="en-US" sz="2800" b="1" dirty="0" smtClean="0">
                <a:latin typeface="+mj-lt"/>
              </a:rPr>
              <a:t>You will have to ensure that your working </a:t>
            </a:r>
            <a:r>
              <a:rPr lang="en-US" sz="2800" b="1" dirty="0" err="1" smtClean="0">
                <a:latin typeface="+mj-lt"/>
              </a:rPr>
              <a:t>moses</a:t>
            </a:r>
            <a:r>
              <a:rPr lang="en-US" sz="2800" b="1" dirty="0" smtClean="0">
                <a:latin typeface="+mj-lt"/>
              </a:rPr>
              <a:t> database on the S: drive is accessible and that IT has granted full user control</a:t>
            </a:r>
          </a:p>
          <a:p>
            <a:r>
              <a:rPr lang="en-US" sz="2800" dirty="0" smtClean="0">
                <a:latin typeface="+mj-lt"/>
              </a:rPr>
              <a:t> </a:t>
            </a:r>
            <a:r>
              <a:rPr lang="en-US" sz="2800" b="1" dirty="0">
                <a:effectLst/>
                <a:latin typeface="+mj-lt"/>
              </a:rPr>
              <a:t>You will need to go to RUSLE2, right click on lower right corner, open alternate </a:t>
            </a:r>
            <a:r>
              <a:rPr lang="en-US" sz="2800" b="1" dirty="0" smtClean="0">
                <a:effectLst/>
                <a:latin typeface="+mj-lt"/>
              </a:rPr>
              <a:t>database and </a:t>
            </a:r>
            <a:r>
              <a:rPr lang="en-US" sz="2800" b="1" dirty="0">
                <a:effectLst/>
                <a:latin typeface="+mj-lt"/>
              </a:rPr>
              <a:t>browse to the </a:t>
            </a:r>
            <a:r>
              <a:rPr lang="en-US" sz="2800" b="1" dirty="0" err="1">
                <a:effectLst/>
                <a:latin typeface="+mj-lt"/>
              </a:rPr>
              <a:t>moses</a:t>
            </a:r>
            <a:r>
              <a:rPr lang="en-US" sz="2800" b="1" dirty="0">
                <a:effectLst/>
                <a:latin typeface="+mj-lt"/>
              </a:rPr>
              <a:t> database on the share drive.   Then, right click and select startup database.    </a:t>
            </a:r>
          </a:p>
          <a:p>
            <a:endParaRPr lang="en-US" sz="2800" dirty="0"/>
          </a:p>
        </p:txBody>
      </p:sp>
    </p:spTree>
    <p:extLst>
      <p:ext uri="{BB962C8B-B14F-4D97-AF65-F5344CB8AC3E}">
        <p14:creationId xmlns:p14="http://schemas.microsoft.com/office/powerpoint/2010/main" val="33540765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32470019-4C8D-4230-87A8-FB45742967F4}" type="slidenum">
              <a:rPr lang="en-US"/>
              <a:pPr/>
              <a:t>13</a:t>
            </a:fld>
            <a:endParaRPr lang="en-US"/>
          </a:p>
        </p:txBody>
      </p:sp>
      <p:sp>
        <p:nvSpPr>
          <p:cNvPr id="6" name="Footer Placeholder 5"/>
          <p:cNvSpPr>
            <a:spLocks noGrp="1"/>
          </p:cNvSpPr>
          <p:nvPr>
            <p:ph type="ftr" sz="quarter" idx="12"/>
          </p:nvPr>
        </p:nvSpPr>
        <p:spPr/>
        <p:txBody>
          <a:bodyPr/>
          <a:lstStyle/>
          <a:p>
            <a:r>
              <a:rPr lang="en-US" smtClean="0"/>
              <a:t>Updated February 2015</a:t>
            </a:r>
            <a:endParaRPr lang="en-US" dirty="0"/>
          </a:p>
        </p:txBody>
      </p:sp>
      <p:sp>
        <p:nvSpPr>
          <p:cNvPr id="2053" name="Rectangle 5"/>
          <p:cNvSpPr>
            <a:spLocks noGrp="1" noRot="1" noChangeArrowheads="1"/>
          </p:cNvSpPr>
          <p:nvPr>
            <p:ph type="title"/>
          </p:nvPr>
        </p:nvSpPr>
        <p:spPr/>
        <p:txBody>
          <a:bodyPr/>
          <a:lstStyle/>
          <a:p>
            <a:r>
              <a:rPr lang="en-US"/>
              <a:t>RUSLE2 File Downloading</a:t>
            </a:r>
          </a:p>
        </p:txBody>
      </p:sp>
      <p:sp>
        <p:nvSpPr>
          <p:cNvPr id="2051" name="Rectangle 3"/>
          <p:cNvSpPr>
            <a:spLocks noGrp="1" noChangeArrowheads="1"/>
          </p:cNvSpPr>
          <p:nvPr>
            <p:ph type="body" idx="1"/>
          </p:nvPr>
        </p:nvSpPr>
        <p:spPr>
          <a:xfrm>
            <a:off x="457200" y="1371600"/>
            <a:ext cx="8229600" cy="5029200"/>
          </a:xfrm>
        </p:spPr>
        <p:txBody>
          <a:bodyPr/>
          <a:lstStyle/>
          <a:p>
            <a:pPr>
              <a:lnSpc>
                <a:spcPct val="90000"/>
              </a:lnSpc>
              <a:buFont typeface="Wingdings" pitchFamily="2" charset="2"/>
              <a:buNone/>
            </a:pPr>
            <a:r>
              <a:rPr lang="en-US" sz="4000" u="sng" dirty="0"/>
              <a:t>Topic			        		    Slides</a:t>
            </a:r>
          </a:p>
          <a:p>
            <a:pPr>
              <a:lnSpc>
                <a:spcPct val="90000"/>
              </a:lnSpc>
              <a:buFont typeface="Wingdings" pitchFamily="2" charset="2"/>
              <a:buNone/>
            </a:pPr>
            <a:r>
              <a:rPr lang="en-US" sz="2400" dirty="0" smtClean="0"/>
              <a:t>Official </a:t>
            </a:r>
            <a:r>
              <a:rPr lang="en-US" sz="2400" dirty="0"/>
              <a:t>RUSLE2 Website					</a:t>
            </a:r>
            <a:r>
              <a:rPr lang="en-US" sz="2400" dirty="0" smtClean="0"/>
              <a:t>14</a:t>
            </a:r>
            <a:endParaRPr lang="en-US" sz="2400" dirty="0"/>
          </a:p>
          <a:p>
            <a:pPr>
              <a:lnSpc>
                <a:spcPct val="90000"/>
              </a:lnSpc>
              <a:buFont typeface="Wingdings" pitchFamily="2" charset="2"/>
              <a:buNone/>
            </a:pPr>
            <a:r>
              <a:rPr lang="en-US" sz="2400" dirty="0"/>
              <a:t>Downloadable Program (for IT)				</a:t>
            </a:r>
            <a:r>
              <a:rPr lang="en-US" sz="2400" dirty="0" smtClean="0"/>
              <a:t>16</a:t>
            </a:r>
            <a:endParaRPr lang="en-US" sz="2400" dirty="0"/>
          </a:p>
          <a:p>
            <a:pPr>
              <a:lnSpc>
                <a:spcPct val="90000"/>
              </a:lnSpc>
              <a:buFont typeface="Wingdings" pitchFamily="2" charset="2"/>
              <a:buNone/>
            </a:pPr>
            <a:r>
              <a:rPr lang="en-US" sz="2400" dirty="0"/>
              <a:t>Base Database “MOSES”					</a:t>
            </a:r>
            <a:r>
              <a:rPr lang="en-US" sz="2400" dirty="0" smtClean="0"/>
              <a:t>17</a:t>
            </a:r>
            <a:endParaRPr lang="en-US" sz="2400" dirty="0"/>
          </a:p>
          <a:p>
            <a:pPr>
              <a:lnSpc>
                <a:spcPct val="90000"/>
              </a:lnSpc>
              <a:buFont typeface="Wingdings" pitchFamily="2" charset="2"/>
              <a:buNone/>
            </a:pPr>
            <a:r>
              <a:rPr lang="en-US" sz="2400" dirty="0"/>
              <a:t>Downloading the latest Base Database Updates		</a:t>
            </a:r>
            <a:r>
              <a:rPr lang="en-US" sz="2400" dirty="0" smtClean="0"/>
              <a:t>18-19</a:t>
            </a:r>
            <a:endParaRPr lang="en-US" sz="2400" dirty="0"/>
          </a:p>
          <a:p>
            <a:pPr>
              <a:lnSpc>
                <a:spcPct val="90000"/>
              </a:lnSpc>
              <a:buFont typeface="Wingdings" pitchFamily="2" charset="2"/>
              <a:buNone/>
            </a:pPr>
            <a:r>
              <a:rPr lang="en-US" sz="2400" dirty="0"/>
              <a:t>Downloading the Climate Database				</a:t>
            </a:r>
            <a:r>
              <a:rPr lang="en-US" sz="2400" dirty="0" smtClean="0"/>
              <a:t>20</a:t>
            </a:r>
            <a:endParaRPr lang="en-US" sz="2400" dirty="0"/>
          </a:p>
          <a:p>
            <a:pPr>
              <a:lnSpc>
                <a:spcPct val="90000"/>
              </a:lnSpc>
              <a:buFont typeface="Wingdings" pitchFamily="2" charset="2"/>
              <a:buNone/>
            </a:pPr>
            <a:r>
              <a:rPr lang="en-US" sz="2400" dirty="0"/>
              <a:t>Downloading the Crop Management Zone Database		</a:t>
            </a:r>
            <a:r>
              <a:rPr lang="en-US" sz="2400" dirty="0" smtClean="0"/>
              <a:t>21-22</a:t>
            </a:r>
            <a:endParaRPr lang="en-US" sz="2400" dirty="0"/>
          </a:p>
          <a:p>
            <a:pPr>
              <a:lnSpc>
                <a:spcPct val="90000"/>
              </a:lnSpc>
              <a:buFont typeface="Wingdings" pitchFamily="2" charset="2"/>
              <a:buNone/>
            </a:pPr>
            <a:r>
              <a:rPr lang="en-US" sz="2400" dirty="0"/>
              <a:t>Downloading the Soil Database				</a:t>
            </a:r>
            <a:r>
              <a:rPr lang="en-US" sz="2400" dirty="0" smtClean="0"/>
              <a:t>23-24</a:t>
            </a:r>
            <a:endParaRPr lang="en-US" sz="2400" dirty="0"/>
          </a:p>
          <a:p>
            <a:pPr>
              <a:lnSpc>
                <a:spcPct val="90000"/>
              </a:lnSpc>
              <a:buFont typeface="Wingdings" pitchFamily="2" charset="2"/>
              <a:buNone/>
            </a:pPr>
            <a:r>
              <a:rPr lang="en-US" sz="2400" dirty="0"/>
              <a:t>RUSLE2 User’s Guide						</a:t>
            </a:r>
            <a:r>
              <a:rPr lang="en-US" sz="2400" dirty="0" smtClean="0"/>
              <a:t>25</a:t>
            </a:r>
            <a:endParaRPr lang="en-US" sz="2400" dirty="0"/>
          </a:p>
        </p:txBody>
      </p:sp>
    </p:spTree>
    <p:extLst>
      <p:ext uri="{BB962C8B-B14F-4D97-AF65-F5344CB8AC3E}">
        <p14:creationId xmlns:p14="http://schemas.microsoft.com/office/powerpoint/2010/main" val="8459685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p:cNvPicPr>
            <a:picLocks noChangeAspect="1" noChangeArrowheads="1"/>
          </p:cNvPicPr>
          <p:nvPr/>
        </p:nvPicPr>
        <p:blipFill>
          <a:blip r:embed="rId2" cstate="print"/>
          <a:srcRect b="15938"/>
          <a:stretch>
            <a:fillRect/>
          </a:stretch>
        </p:blipFill>
        <p:spPr bwMode="auto">
          <a:xfrm>
            <a:off x="76200" y="381000"/>
            <a:ext cx="8900160" cy="5985531"/>
          </a:xfrm>
          <a:prstGeom prst="rect">
            <a:avLst/>
          </a:prstGeom>
          <a:noFill/>
          <a:ln w="9525">
            <a:noFill/>
            <a:miter lim="800000"/>
            <a:headEnd/>
            <a:tailEnd/>
          </a:ln>
        </p:spPr>
      </p:pic>
      <p:sp>
        <p:nvSpPr>
          <p:cNvPr id="5" name="Slide Number Placeholder 2"/>
          <p:cNvSpPr>
            <a:spLocks noGrp="1"/>
          </p:cNvSpPr>
          <p:nvPr>
            <p:ph type="sldNum" sz="quarter" idx="11"/>
          </p:nvPr>
        </p:nvSpPr>
        <p:spPr/>
        <p:txBody>
          <a:bodyPr/>
          <a:lstStyle/>
          <a:p>
            <a:fld id="{412E710C-4608-4A29-A7A5-7078A9F4A550}" type="slidenum">
              <a:rPr lang="en-US"/>
              <a:pPr/>
              <a:t>14</a:t>
            </a:fld>
            <a:endParaRPr lang="en-US"/>
          </a:p>
        </p:txBody>
      </p:sp>
      <p:sp>
        <p:nvSpPr>
          <p:cNvPr id="6" name="Footer Placeholder 3"/>
          <p:cNvSpPr>
            <a:spLocks noGrp="1"/>
          </p:cNvSpPr>
          <p:nvPr>
            <p:ph type="ftr" sz="quarter" idx="12"/>
          </p:nvPr>
        </p:nvSpPr>
        <p:spPr/>
        <p:txBody>
          <a:bodyPr/>
          <a:lstStyle/>
          <a:p>
            <a:r>
              <a:rPr lang="en-US" smtClean="0"/>
              <a:t>Updated February 2015</a:t>
            </a:r>
            <a:endParaRPr lang="en-US" dirty="0"/>
          </a:p>
        </p:txBody>
      </p:sp>
      <p:sp>
        <p:nvSpPr>
          <p:cNvPr id="7173" name="Text Box 5"/>
          <p:cNvSpPr txBox="1">
            <a:spLocks noChangeArrowheads="1"/>
          </p:cNvSpPr>
          <p:nvPr/>
        </p:nvSpPr>
        <p:spPr bwMode="auto">
          <a:xfrm>
            <a:off x="3352800" y="3657600"/>
            <a:ext cx="4038600" cy="2027238"/>
          </a:xfrm>
          <a:prstGeom prst="rect">
            <a:avLst/>
          </a:prstGeom>
          <a:solidFill>
            <a:schemeClr val="accent1"/>
          </a:solidFill>
          <a:ln w="9525">
            <a:solidFill>
              <a:schemeClr val="bg2"/>
            </a:solidFill>
            <a:miter lim="800000"/>
            <a:headEnd/>
            <a:tailEnd/>
          </a:ln>
          <a:effectLst/>
        </p:spPr>
        <p:txBody>
          <a:bodyPr>
            <a:spAutoFit/>
          </a:bodyPr>
          <a:lstStyle/>
          <a:p>
            <a:pPr marL="342900" indent="-342900">
              <a:spcBef>
                <a:spcPct val="50000"/>
              </a:spcBef>
            </a:pPr>
            <a:r>
              <a:rPr lang="en-US"/>
              <a:t>This is the Official RUSLE2 database site.</a:t>
            </a:r>
          </a:p>
          <a:p>
            <a:pPr marL="342900" indent="-342900">
              <a:spcBef>
                <a:spcPct val="50000"/>
              </a:spcBef>
            </a:pPr>
            <a:r>
              <a:rPr lang="en-US"/>
              <a:t>Contains:</a:t>
            </a:r>
          </a:p>
          <a:p>
            <a:pPr marL="342900" indent="-342900">
              <a:spcBef>
                <a:spcPct val="50000"/>
              </a:spcBef>
              <a:buFontTx/>
              <a:buAutoNum type="arabicPeriod"/>
            </a:pPr>
            <a:r>
              <a:rPr lang="en-US"/>
              <a:t>Current software</a:t>
            </a:r>
          </a:p>
          <a:p>
            <a:pPr marL="342900" indent="-342900">
              <a:spcBef>
                <a:spcPct val="50000"/>
              </a:spcBef>
              <a:buFontTx/>
              <a:buAutoNum type="arabicPeriod"/>
            </a:pPr>
            <a:r>
              <a:rPr lang="en-US"/>
              <a:t>Current databases</a:t>
            </a:r>
          </a:p>
          <a:p>
            <a:pPr marL="342900" indent="-342900">
              <a:spcBef>
                <a:spcPct val="50000"/>
              </a:spcBef>
              <a:buFontTx/>
              <a:buAutoNum type="arabicPeriod"/>
            </a:pPr>
            <a:r>
              <a:rPr lang="en-US"/>
              <a:t>User Guides and Instructions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1"/>
          </p:nvPr>
        </p:nvSpPr>
        <p:spPr/>
        <p:txBody>
          <a:bodyPr/>
          <a:lstStyle/>
          <a:p>
            <a:fld id="{412E710C-4608-4A29-A7A5-7078A9F4A550}" type="slidenum">
              <a:rPr lang="en-US"/>
              <a:pPr/>
              <a:t>15</a:t>
            </a:fld>
            <a:endParaRPr lang="en-US"/>
          </a:p>
        </p:txBody>
      </p:sp>
      <p:sp>
        <p:nvSpPr>
          <p:cNvPr id="6" name="Footer Placeholder 3"/>
          <p:cNvSpPr>
            <a:spLocks noGrp="1"/>
          </p:cNvSpPr>
          <p:nvPr>
            <p:ph type="ftr" sz="quarter" idx="12"/>
          </p:nvPr>
        </p:nvSpPr>
        <p:spPr/>
        <p:txBody>
          <a:bodyPr/>
          <a:lstStyle/>
          <a:p>
            <a:r>
              <a:rPr lang="en-US" smtClean="0"/>
              <a:t>Updated February 2015</a:t>
            </a:r>
            <a:endParaRPr lang="en-US" dirty="0"/>
          </a:p>
        </p:txBody>
      </p:sp>
      <p:sp>
        <p:nvSpPr>
          <p:cNvPr id="2" name="Rectangle 1"/>
          <p:cNvSpPr/>
          <p:nvPr/>
        </p:nvSpPr>
        <p:spPr>
          <a:xfrm>
            <a:off x="1066800" y="0"/>
            <a:ext cx="7772400" cy="923330"/>
          </a:xfrm>
          <a:prstGeom prst="rect">
            <a:avLst/>
          </a:prstGeom>
        </p:spPr>
        <p:txBody>
          <a:bodyPr wrap="square">
            <a:spAutoFit/>
          </a:bodyPr>
          <a:lstStyle/>
          <a:p>
            <a:r>
              <a:rPr lang="en-US" b="1" dirty="0" smtClean="0"/>
              <a:t>NRCS Website being transitioned to: http</a:t>
            </a:r>
            <a:r>
              <a:rPr lang="en-US" b="1" dirty="0"/>
              <a:t>://www.nrcs.usda.gov/wps/portal/nrcs/main/national/technical/tools/rusle2</a:t>
            </a:r>
            <a:r>
              <a:rPr lang="en-US" dirty="0"/>
              <a:t>/</a:t>
            </a:r>
          </a:p>
        </p:txBody>
      </p:sp>
      <p:pic>
        <p:nvPicPr>
          <p:cNvPr id="3" name="Picture 2"/>
          <p:cNvPicPr>
            <a:picLocks noChangeAspect="1"/>
          </p:cNvPicPr>
          <p:nvPr/>
        </p:nvPicPr>
        <p:blipFill>
          <a:blip r:embed="rId2"/>
          <a:stretch>
            <a:fillRect/>
          </a:stretch>
        </p:blipFill>
        <p:spPr>
          <a:xfrm>
            <a:off x="0" y="874931"/>
            <a:ext cx="9144000" cy="5983120"/>
          </a:xfrm>
          <a:prstGeom prst="rect">
            <a:avLst/>
          </a:prstGeom>
        </p:spPr>
      </p:pic>
    </p:spTree>
    <p:extLst>
      <p:ext uri="{BB962C8B-B14F-4D97-AF65-F5344CB8AC3E}">
        <p14:creationId xmlns:p14="http://schemas.microsoft.com/office/powerpoint/2010/main" val="13655488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9" name="Picture 7"/>
          <p:cNvPicPr>
            <a:picLocks noChangeAspect="1" noChangeArrowheads="1"/>
          </p:cNvPicPr>
          <p:nvPr/>
        </p:nvPicPr>
        <p:blipFill>
          <a:blip r:embed="rId2" cstate="print"/>
          <a:srcRect b="15938"/>
          <a:stretch>
            <a:fillRect/>
          </a:stretch>
        </p:blipFill>
        <p:spPr bwMode="auto">
          <a:xfrm>
            <a:off x="73152" y="384048"/>
            <a:ext cx="8900160" cy="5985595"/>
          </a:xfrm>
          <a:prstGeom prst="rect">
            <a:avLst/>
          </a:prstGeom>
          <a:noFill/>
          <a:ln w="9525">
            <a:noFill/>
            <a:miter lim="800000"/>
            <a:headEnd/>
            <a:tailEnd/>
          </a:ln>
        </p:spPr>
      </p:pic>
      <p:sp>
        <p:nvSpPr>
          <p:cNvPr id="6" name="Slide Number Placeholder 2"/>
          <p:cNvSpPr>
            <a:spLocks noGrp="1"/>
          </p:cNvSpPr>
          <p:nvPr>
            <p:ph type="sldNum" sz="quarter" idx="11"/>
          </p:nvPr>
        </p:nvSpPr>
        <p:spPr/>
        <p:txBody>
          <a:bodyPr/>
          <a:lstStyle/>
          <a:p>
            <a:fld id="{ACBA9B38-6ED1-4509-AD00-153BB46577EC}" type="slidenum">
              <a:rPr lang="en-US"/>
              <a:pPr/>
              <a:t>16</a:t>
            </a:fld>
            <a:endParaRPr lang="en-US"/>
          </a:p>
        </p:txBody>
      </p:sp>
      <p:sp>
        <p:nvSpPr>
          <p:cNvPr id="7" name="Footer Placeholder 3"/>
          <p:cNvSpPr>
            <a:spLocks noGrp="1"/>
          </p:cNvSpPr>
          <p:nvPr>
            <p:ph type="ftr" sz="quarter" idx="12"/>
          </p:nvPr>
        </p:nvSpPr>
        <p:spPr/>
        <p:txBody>
          <a:bodyPr/>
          <a:lstStyle/>
          <a:p>
            <a:r>
              <a:rPr lang="en-US" smtClean="0"/>
              <a:t>Updated February 2015</a:t>
            </a:r>
            <a:endParaRPr lang="en-US" dirty="0"/>
          </a:p>
        </p:txBody>
      </p:sp>
      <p:sp>
        <p:nvSpPr>
          <p:cNvPr id="8197" name="Line 5"/>
          <p:cNvSpPr>
            <a:spLocks noChangeShapeType="1"/>
          </p:cNvSpPr>
          <p:nvPr/>
        </p:nvSpPr>
        <p:spPr bwMode="auto">
          <a:xfrm>
            <a:off x="1143000" y="2362200"/>
            <a:ext cx="3276600" cy="1447800"/>
          </a:xfrm>
          <a:prstGeom prst="line">
            <a:avLst/>
          </a:prstGeom>
          <a:noFill/>
          <a:ln w="57150">
            <a:solidFill>
              <a:schemeClr val="bg2"/>
            </a:solidFill>
            <a:round/>
            <a:headEnd/>
            <a:tailEnd type="triangle" w="med" len="med"/>
          </a:ln>
          <a:effectLst/>
        </p:spPr>
        <p:txBody>
          <a:bodyPr/>
          <a:lstStyle/>
          <a:p>
            <a:endParaRPr lang="en-US"/>
          </a:p>
        </p:txBody>
      </p:sp>
      <p:sp>
        <p:nvSpPr>
          <p:cNvPr id="8198" name="AutoShape 6"/>
          <p:cNvSpPr>
            <a:spLocks noChangeArrowheads="1"/>
          </p:cNvSpPr>
          <p:nvPr/>
        </p:nvSpPr>
        <p:spPr bwMode="auto">
          <a:xfrm>
            <a:off x="4419600" y="4495800"/>
            <a:ext cx="3505200" cy="1066800"/>
          </a:xfrm>
          <a:prstGeom prst="roundRect">
            <a:avLst>
              <a:gd name="adj" fmla="val 16667"/>
            </a:avLst>
          </a:prstGeom>
          <a:solidFill>
            <a:schemeClr val="accent1"/>
          </a:solidFill>
          <a:ln w="9525">
            <a:solidFill>
              <a:schemeClr val="tx1"/>
            </a:solidFill>
            <a:round/>
            <a:headEnd/>
            <a:tailEnd/>
          </a:ln>
          <a:effectLst/>
        </p:spPr>
        <p:txBody>
          <a:bodyPr anchor="ctr"/>
          <a:lstStyle/>
          <a:p>
            <a:pPr algn="ctr"/>
            <a:r>
              <a:rPr lang="en-US" sz="2400" b="1" dirty="0"/>
              <a:t>RUSLE2 Program + Base Database (IT will do this step)</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4" name="Picture 8"/>
          <p:cNvPicPr>
            <a:picLocks noChangeAspect="1" noChangeArrowheads="1"/>
          </p:cNvPicPr>
          <p:nvPr/>
        </p:nvPicPr>
        <p:blipFill>
          <a:blip r:embed="rId2" cstate="print"/>
          <a:srcRect b="15938"/>
          <a:stretch>
            <a:fillRect/>
          </a:stretch>
        </p:blipFill>
        <p:spPr bwMode="auto">
          <a:xfrm>
            <a:off x="73152" y="384048"/>
            <a:ext cx="8900160" cy="5985595"/>
          </a:xfrm>
          <a:prstGeom prst="rect">
            <a:avLst/>
          </a:prstGeom>
          <a:noFill/>
          <a:ln w="9525">
            <a:noFill/>
            <a:miter lim="800000"/>
            <a:headEnd/>
            <a:tailEnd/>
          </a:ln>
        </p:spPr>
      </p:pic>
      <p:sp>
        <p:nvSpPr>
          <p:cNvPr id="7" name="Slide Number Placeholder 2"/>
          <p:cNvSpPr>
            <a:spLocks noGrp="1"/>
          </p:cNvSpPr>
          <p:nvPr>
            <p:ph type="sldNum" sz="quarter" idx="11"/>
          </p:nvPr>
        </p:nvSpPr>
        <p:spPr/>
        <p:txBody>
          <a:bodyPr/>
          <a:lstStyle/>
          <a:p>
            <a:fld id="{F69A3130-3D0B-4729-A079-A058FF6C9B59}" type="slidenum">
              <a:rPr lang="en-US"/>
              <a:pPr/>
              <a:t>17</a:t>
            </a:fld>
            <a:endParaRPr lang="en-US"/>
          </a:p>
        </p:txBody>
      </p:sp>
      <p:sp>
        <p:nvSpPr>
          <p:cNvPr id="8" name="Footer Placeholder 3"/>
          <p:cNvSpPr>
            <a:spLocks noGrp="1"/>
          </p:cNvSpPr>
          <p:nvPr>
            <p:ph type="ftr" sz="quarter" idx="12"/>
          </p:nvPr>
        </p:nvSpPr>
        <p:spPr/>
        <p:txBody>
          <a:bodyPr/>
          <a:lstStyle/>
          <a:p>
            <a:r>
              <a:rPr lang="en-US" smtClean="0"/>
              <a:t>Updated February 2015</a:t>
            </a:r>
            <a:endParaRPr lang="en-US" dirty="0"/>
          </a:p>
        </p:txBody>
      </p:sp>
      <p:sp>
        <p:nvSpPr>
          <p:cNvPr id="9221" name="Line 5"/>
          <p:cNvSpPr>
            <a:spLocks noChangeShapeType="1"/>
          </p:cNvSpPr>
          <p:nvPr/>
        </p:nvSpPr>
        <p:spPr bwMode="auto">
          <a:xfrm>
            <a:off x="1143000" y="2895600"/>
            <a:ext cx="3429000" cy="685800"/>
          </a:xfrm>
          <a:prstGeom prst="line">
            <a:avLst/>
          </a:prstGeom>
          <a:noFill/>
          <a:ln w="57150">
            <a:solidFill>
              <a:schemeClr val="bg2"/>
            </a:solidFill>
            <a:round/>
            <a:headEnd/>
            <a:tailEnd type="triangle" w="med" len="med"/>
          </a:ln>
          <a:effectLst/>
        </p:spPr>
        <p:txBody>
          <a:bodyPr/>
          <a:lstStyle/>
          <a:p>
            <a:endParaRPr lang="en-US"/>
          </a:p>
        </p:txBody>
      </p:sp>
      <p:sp>
        <p:nvSpPr>
          <p:cNvPr id="9222" name="AutoShape 6"/>
          <p:cNvSpPr>
            <a:spLocks noChangeArrowheads="1"/>
          </p:cNvSpPr>
          <p:nvPr/>
        </p:nvSpPr>
        <p:spPr bwMode="auto">
          <a:xfrm>
            <a:off x="5029200" y="1981200"/>
            <a:ext cx="3505200" cy="914400"/>
          </a:xfrm>
          <a:prstGeom prst="roundRect">
            <a:avLst>
              <a:gd name="adj" fmla="val 16667"/>
            </a:avLst>
          </a:prstGeom>
          <a:solidFill>
            <a:schemeClr val="accent1"/>
          </a:solidFill>
          <a:ln w="9525">
            <a:solidFill>
              <a:schemeClr val="tx1"/>
            </a:solidFill>
            <a:round/>
            <a:headEnd/>
            <a:tailEnd/>
          </a:ln>
          <a:effectLst/>
        </p:spPr>
        <p:txBody>
          <a:bodyPr wrap="none" anchor="ctr"/>
          <a:lstStyle/>
          <a:p>
            <a:pPr algn="ctr"/>
            <a:r>
              <a:rPr lang="en-US" sz="2400" b="1" u="sng" dirty="0"/>
              <a:t>Base Database</a:t>
            </a:r>
          </a:p>
          <a:p>
            <a:pPr algn="ctr"/>
            <a:r>
              <a:rPr lang="en-US" sz="2400" b="1" u="sng" dirty="0" err="1"/>
              <a:t>And/Or</a:t>
            </a:r>
            <a:r>
              <a:rPr lang="en-US" sz="2400" b="1" u="sng" dirty="0"/>
              <a:t> Updates</a:t>
            </a:r>
          </a:p>
        </p:txBody>
      </p:sp>
      <p:sp>
        <p:nvSpPr>
          <p:cNvPr id="9223" name="Text Box 7"/>
          <p:cNvSpPr txBox="1">
            <a:spLocks noChangeArrowheads="1"/>
          </p:cNvSpPr>
          <p:nvPr/>
        </p:nvSpPr>
        <p:spPr bwMode="auto">
          <a:xfrm>
            <a:off x="2895600" y="4876800"/>
            <a:ext cx="5334000" cy="1311275"/>
          </a:xfrm>
          <a:prstGeom prst="rect">
            <a:avLst/>
          </a:prstGeom>
          <a:solidFill>
            <a:schemeClr val="accent1"/>
          </a:solidFill>
          <a:ln w="9525">
            <a:noFill/>
            <a:miter lim="800000"/>
            <a:headEnd/>
            <a:tailEnd/>
          </a:ln>
          <a:effectLst/>
        </p:spPr>
        <p:txBody>
          <a:bodyPr>
            <a:spAutoFit/>
          </a:bodyPr>
          <a:lstStyle/>
          <a:p>
            <a:pPr>
              <a:spcBef>
                <a:spcPct val="50000"/>
              </a:spcBef>
            </a:pPr>
            <a:r>
              <a:rPr lang="en-US" sz="2000" b="1"/>
              <a:t>Save ALL database files in the RUSLE2 “IMPORT” Folder so you can find them easily when it comes time to actually import them into RUSLE2</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noChangeArrowheads="1"/>
          </p:cNvPicPr>
          <p:nvPr/>
        </p:nvPicPr>
        <p:blipFill>
          <a:blip r:embed="rId2" cstate="print"/>
          <a:srcRect b="15938"/>
          <a:stretch>
            <a:fillRect/>
          </a:stretch>
        </p:blipFill>
        <p:spPr bwMode="auto">
          <a:xfrm>
            <a:off x="73152" y="384048"/>
            <a:ext cx="8900160" cy="5985595"/>
          </a:xfrm>
          <a:prstGeom prst="rect">
            <a:avLst/>
          </a:prstGeom>
          <a:noFill/>
          <a:ln w="9525">
            <a:noFill/>
            <a:miter lim="800000"/>
            <a:headEnd/>
            <a:tailEnd/>
          </a:ln>
        </p:spPr>
      </p:pic>
      <p:sp>
        <p:nvSpPr>
          <p:cNvPr id="6" name="Slide Number Placeholder 2"/>
          <p:cNvSpPr>
            <a:spLocks noGrp="1"/>
          </p:cNvSpPr>
          <p:nvPr>
            <p:ph type="sldNum" sz="quarter" idx="11"/>
          </p:nvPr>
        </p:nvSpPr>
        <p:spPr/>
        <p:txBody>
          <a:bodyPr/>
          <a:lstStyle/>
          <a:p>
            <a:fld id="{6548945F-6508-4157-A4EA-EDDC9157C2EB}" type="slidenum">
              <a:rPr lang="en-US"/>
              <a:pPr/>
              <a:t>18</a:t>
            </a:fld>
            <a:endParaRPr lang="en-US"/>
          </a:p>
        </p:txBody>
      </p:sp>
      <p:sp>
        <p:nvSpPr>
          <p:cNvPr id="7" name="Footer Placeholder 3"/>
          <p:cNvSpPr>
            <a:spLocks noGrp="1"/>
          </p:cNvSpPr>
          <p:nvPr>
            <p:ph type="ftr" sz="quarter" idx="12"/>
          </p:nvPr>
        </p:nvSpPr>
        <p:spPr/>
        <p:txBody>
          <a:bodyPr/>
          <a:lstStyle/>
          <a:p>
            <a:r>
              <a:rPr lang="en-US" smtClean="0"/>
              <a:t>Updated February 2015</a:t>
            </a:r>
            <a:endParaRPr lang="en-US" dirty="0"/>
          </a:p>
        </p:txBody>
      </p:sp>
      <p:sp>
        <p:nvSpPr>
          <p:cNvPr id="36869" name="Text Box 5"/>
          <p:cNvSpPr txBox="1">
            <a:spLocks noChangeArrowheads="1"/>
          </p:cNvSpPr>
          <p:nvPr/>
        </p:nvSpPr>
        <p:spPr bwMode="auto">
          <a:xfrm>
            <a:off x="2438400" y="4876800"/>
            <a:ext cx="2895600" cy="650875"/>
          </a:xfrm>
          <a:prstGeom prst="rect">
            <a:avLst/>
          </a:prstGeom>
          <a:solidFill>
            <a:schemeClr val="accent1"/>
          </a:solidFill>
          <a:ln w="9525">
            <a:solidFill>
              <a:schemeClr val="bg2"/>
            </a:solidFill>
            <a:miter lim="800000"/>
            <a:headEnd/>
            <a:tailEnd/>
          </a:ln>
          <a:effectLst/>
        </p:spPr>
        <p:txBody>
          <a:bodyPr>
            <a:spAutoFit/>
          </a:bodyPr>
          <a:lstStyle/>
          <a:p>
            <a:pPr>
              <a:spcBef>
                <a:spcPct val="50000"/>
              </a:spcBef>
            </a:pPr>
            <a:r>
              <a:rPr lang="en-US" b="1" dirty="0"/>
              <a:t>Open the “Latest Base Database Updates” folder</a:t>
            </a:r>
          </a:p>
        </p:txBody>
      </p:sp>
      <p:sp>
        <p:nvSpPr>
          <p:cNvPr id="36870" name="Line 6"/>
          <p:cNvSpPr>
            <a:spLocks noChangeShapeType="1"/>
          </p:cNvSpPr>
          <p:nvPr/>
        </p:nvSpPr>
        <p:spPr bwMode="auto">
          <a:xfrm flipV="1">
            <a:off x="3124200" y="3657600"/>
            <a:ext cx="1524000" cy="1219200"/>
          </a:xfrm>
          <a:prstGeom prst="line">
            <a:avLst/>
          </a:prstGeom>
          <a:noFill/>
          <a:ln w="57150">
            <a:solidFill>
              <a:schemeClr val="bg2"/>
            </a:solidFill>
            <a:round/>
            <a:headEnd/>
            <a:tailEnd type="triangle" w="med" len="med"/>
          </a:ln>
          <a:effectLst/>
        </p:spPr>
        <p:txBody>
          <a:bodyP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1" name="Picture 9"/>
          <p:cNvPicPr>
            <a:picLocks noChangeAspect="1" noChangeArrowheads="1"/>
          </p:cNvPicPr>
          <p:nvPr/>
        </p:nvPicPr>
        <p:blipFill>
          <a:blip r:embed="rId2" cstate="print"/>
          <a:srcRect b="11250"/>
          <a:stretch>
            <a:fillRect/>
          </a:stretch>
        </p:blipFill>
        <p:spPr bwMode="auto">
          <a:xfrm>
            <a:off x="73152" y="201168"/>
            <a:ext cx="8900160" cy="6319289"/>
          </a:xfrm>
          <a:prstGeom prst="rect">
            <a:avLst/>
          </a:prstGeom>
          <a:noFill/>
          <a:ln w="9525">
            <a:noFill/>
            <a:miter lim="800000"/>
            <a:headEnd/>
            <a:tailEnd/>
          </a:ln>
        </p:spPr>
      </p:pic>
      <p:sp>
        <p:nvSpPr>
          <p:cNvPr id="6" name="Slide Number Placeholder 2"/>
          <p:cNvSpPr>
            <a:spLocks noGrp="1"/>
          </p:cNvSpPr>
          <p:nvPr>
            <p:ph type="sldNum" sz="quarter" idx="11"/>
          </p:nvPr>
        </p:nvSpPr>
        <p:spPr/>
        <p:txBody>
          <a:bodyPr/>
          <a:lstStyle/>
          <a:p>
            <a:fld id="{EB84B9FF-CB08-4A22-94F2-28B7DB787584}" type="slidenum">
              <a:rPr lang="en-US"/>
              <a:pPr/>
              <a:t>19</a:t>
            </a:fld>
            <a:endParaRPr lang="en-US"/>
          </a:p>
        </p:txBody>
      </p:sp>
      <p:sp>
        <p:nvSpPr>
          <p:cNvPr id="7" name="Footer Placeholder 3"/>
          <p:cNvSpPr>
            <a:spLocks noGrp="1"/>
          </p:cNvSpPr>
          <p:nvPr>
            <p:ph type="ftr" sz="quarter" idx="12"/>
          </p:nvPr>
        </p:nvSpPr>
        <p:spPr/>
        <p:txBody>
          <a:bodyPr/>
          <a:lstStyle/>
          <a:p>
            <a:r>
              <a:rPr lang="en-US" smtClean="0"/>
              <a:t>Updated February 2015</a:t>
            </a:r>
            <a:endParaRPr lang="en-US" dirty="0"/>
          </a:p>
        </p:txBody>
      </p:sp>
      <p:sp>
        <p:nvSpPr>
          <p:cNvPr id="13318" name="Text Box 6"/>
          <p:cNvSpPr txBox="1">
            <a:spLocks noChangeArrowheads="1"/>
          </p:cNvSpPr>
          <p:nvPr/>
        </p:nvSpPr>
        <p:spPr bwMode="auto">
          <a:xfrm>
            <a:off x="2895600" y="5334000"/>
            <a:ext cx="2895600" cy="650875"/>
          </a:xfrm>
          <a:prstGeom prst="rect">
            <a:avLst/>
          </a:prstGeom>
          <a:solidFill>
            <a:schemeClr val="accent1"/>
          </a:solidFill>
          <a:ln w="9525">
            <a:solidFill>
              <a:schemeClr val="bg2"/>
            </a:solidFill>
            <a:miter lim="800000"/>
            <a:headEnd/>
            <a:tailEnd/>
          </a:ln>
          <a:effectLst/>
        </p:spPr>
        <p:txBody>
          <a:bodyPr>
            <a:spAutoFit/>
          </a:bodyPr>
          <a:lstStyle/>
          <a:p>
            <a:pPr>
              <a:spcBef>
                <a:spcPct val="50000"/>
              </a:spcBef>
            </a:pPr>
            <a:r>
              <a:rPr lang="en-US" b="1"/>
              <a:t>Download to the“Import” Folder</a:t>
            </a:r>
          </a:p>
        </p:txBody>
      </p:sp>
      <p:sp>
        <p:nvSpPr>
          <p:cNvPr id="13319" name="Line 7"/>
          <p:cNvSpPr>
            <a:spLocks noChangeShapeType="1"/>
          </p:cNvSpPr>
          <p:nvPr/>
        </p:nvSpPr>
        <p:spPr bwMode="auto">
          <a:xfrm>
            <a:off x="4800600" y="3505200"/>
            <a:ext cx="2209800" cy="1676400"/>
          </a:xfrm>
          <a:prstGeom prst="line">
            <a:avLst/>
          </a:prstGeom>
          <a:noFill/>
          <a:ln w="57150">
            <a:solidFill>
              <a:schemeClr val="bg2"/>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0D5A13BD-0A2A-4696-BB38-AAF3440AC0DC}" type="slidenum">
              <a:rPr lang="en-US"/>
              <a:pPr/>
              <a:t>2</a:t>
            </a:fld>
            <a:endParaRPr lang="en-US" dirty="0"/>
          </a:p>
        </p:txBody>
      </p:sp>
      <p:sp>
        <p:nvSpPr>
          <p:cNvPr id="6" name="Footer Placeholder 5"/>
          <p:cNvSpPr>
            <a:spLocks noGrp="1"/>
          </p:cNvSpPr>
          <p:nvPr>
            <p:ph type="ftr" sz="quarter" idx="12"/>
          </p:nvPr>
        </p:nvSpPr>
        <p:spPr/>
        <p:txBody>
          <a:bodyPr/>
          <a:lstStyle/>
          <a:p>
            <a:r>
              <a:rPr lang="en-US" dirty="0" smtClean="0"/>
              <a:t>Updated February 2015</a:t>
            </a:r>
            <a:endParaRPr lang="en-US" dirty="0"/>
          </a:p>
        </p:txBody>
      </p:sp>
      <p:sp>
        <p:nvSpPr>
          <p:cNvPr id="35842" name="Rectangle 2"/>
          <p:cNvSpPr>
            <a:spLocks noGrp="1" noRot="1" noChangeArrowheads="1"/>
          </p:cNvSpPr>
          <p:nvPr>
            <p:ph type="title"/>
          </p:nvPr>
        </p:nvSpPr>
        <p:spPr/>
        <p:txBody>
          <a:bodyPr/>
          <a:lstStyle/>
          <a:p>
            <a:r>
              <a:rPr lang="en-US"/>
              <a:t>RUSLE 2 Database Management</a:t>
            </a:r>
          </a:p>
        </p:txBody>
      </p:sp>
      <p:sp>
        <p:nvSpPr>
          <p:cNvPr id="35843" name="Rectangle 3"/>
          <p:cNvSpPr>
            <a:spLocks noGrp="1" noChangeArrowheads="1"/>
          </p:cNvSpPr>
          <p:nvPr>
            <p:ph type="body" idx="1"/>
          </p:nvPr>
        </p:nvSpPr>
        <p:spPr>
          <a:xfrm>
            <a:off x="457200" y="1600200"/>
            <a:ext cx="8229600" cy="2666999"/>
          </a:xfrm>
        </p:spPr>
        <p:txBody>
          <a:bodyPr/>
          <a:lstStyle/>
          <a:p>
            <a:pPr marL="0" indent="0">
              <a:buNone/>
            </a:pPr>
            <a:r>
              <a:rPr lang="en-US" sz="4000" dirty="0" smtClean="0"/>
              <a:t>This </a:t>
            </a:r>
            <a:r>
              <a:rPr lang="en-US" sz="4000" dirty="0" smtClean="0"/>
              <a:t>PowerPoint Presentation</a:t>
            </a:r>
            <a:r>
              <a:rPr lang="en-US" sz="2000" baseline="80000" dirty="0" smtClean="0"/>
              <a:t>*</a:t>
            </a:r>
            <a:r>
              <a:rPr lang="en-US" sz="4000" dirty="0" smtClean="0"/>
              <a:t> </a:t>
            </a:r>
            <a:r>
              <a:rPr lang="en-US" sz="4000" dirty="0"/>
              <a:t>will walk you through the necessary steps to </a:t>
            </a:r>
            <a:r>
              <a:rPr lang="en-US" sz="4000" u="sng" dirty="0"/>
              <a:t>SET-UP or UPDATE your RUSLE2 database</a:t>
            </a:r>
            <a:r>
              <a:rPr lang="en-US" sz="4000" dirty="0"/>
              <a:t>.</a:t>
            </a:r>
          </a:p>
        </p:txBody>
      </p:sp>
    </p:spTree>
    <p:extLst>
      <p:ext uri="{BB962C8B-B14F-4D97-AF65-F5344CB8AC3E}">
        <p14:creationId xmlns:p14="http://schemas.microsoft.com/office/powerpoint/2010/main" val="1051948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p:cNvPicPr>
            <a:picLocks noChangeAspect="1" noChangeArrowheads="1"/>
          </p:cNvPicPr>
          <p:nvPr/>
        </p:nvPicPr>
        <p:blipFill>
          <a:blip r:embed="rId2" cstate="print"/>
          <a:srcRect b="14062"/>
          <a:stretch>
            <a:fillRect/>
          </a:stretch>
        </p:blipFill>
        <p:spPr bwMode="auto">
          <a:xfrm>
            <a:off x="73152" y="384049"/>
            <a:ext cx="8900160" cy="6119101"/>
          </a:xfrm>
          <a:prstGeom prst="rect">
            <a:avLst/>
          </a:prstGeom>
          <a:noFill/>
          <a:ln w="9525">
            <a:noFill/>
            <a:miter lim="800000"/>
            <a:headEnd/>
            <a:tailEnd/>
          </a:ln>
        </p:spPr>
      </p:pic>
      <p:sp>
        <p:nvSpPr>
          <p:cNvPr id="7" name="Slide Number Placeholder 2"/>
          <p:cNvSpPr>
            <a:spLocks noGrp="1"/>
          </p:cNvSpPr>
          <p:nvPr>
            <p:ph type="sldNum" sz="quarter" idx="11"/>
          </p:nvPr>
        </p:nvSpPr>
        <p:spPr/>
        <p:txBody>
          <a:bodyPr/>
          <a:lstStyle/>
          <a:p>
            <a:fld id="{02326463-1088-4626-88F9-673D13BAD732}" type="slidenum">
              <a:rPr lang="en-US"/>
              <a:pPr/>
              <a:t>20</a:t>
            </a:fld>
            <a:endParaRPr lang="en-US"/>
          </a:p>
        </p:txBody>
      </p:sp>
      <p:sp>
        <p:nvSpPr>
          <p:cNvPr id="8" name="Footer Placeholder 3"/>
          <p:cNvSpPr>
            <a:spLocks noGrp="1"/>
          </p:cNvSpPr>
          <p:nvPr>
            <p:ph type="ftr" sz="quarter" idx="12"/>
          </p:nvPr>
        </p:nvSpPr>
        <p:spPr/>
        <p:txBody>
          <a:bodyPr/>
          <a:lstStyle/>
          <a:p>
            <a:r>
              <a:rPr lang="en-US" smtClean="0"/>
              <a:t>Updated February 2015</a:t>
            </a:r>
            <a:endParaRPr lang="en-US" dirty="0"/>
          </a:p>
        </p:txBody>
      </p:sp>
      <p:sp>
        <p:nvSpPr>
          <p:cNvPr id="10245" name="Line 5"/>
          <p:cNvSpPr>
            <a:spLocks noChangeShapeType="1"/>
          </p:cNvSpPr>
          <p:nvPr/>
        </p:nvSpPr>
        <p:spPr bwMode="auto">
          <a:xfrm>
            <a:off x="914400" y="3505200"/>
            <a:ext cx="3124200" cy="1295400"/>
          </a:xfrm>
          <a:prstGeom prst="line">
            <a:avLst/>
          </a:prstGeom>
          <a:noFill/>
          <a:ln w="57150">
            <a:solidFill>
              <a:schemeClr val="bg2"/>
            </a:solidFill>
            <a:round/>
            <a:headEnd/>
            <a:tailEnd type="triangle" w="med" len="med"/>
          </a:ln>
          <a:effectLst/>
        </p:spPr>
        <p:txBody>
          <a:bodyPr/>
          <a:lstStyle/>
          <a:p>
            <a:endParaRPr lang="en-US"/>
          </a:p>
        </p:txBody>
      </p:sp>
      <p:sp>
        <p:nvSpPr>
          <p:cNvPr id="10246" name="AutoShape 6"/>
          <p:cNvSpPr>
            <a:spLocks noChangeArrowheads="1"/>
          </p:cNvSpPr>
          <p:nvPr/>
        </p:nvSpPr>
        <p:spPr bwMode="auto">
          <a:xfrm>
            <a:off x="4953000" y="3810000"/>
            <a:ext cx="2667000" cy="838200"/>
          </a:xfrm>
          <a:prstGeom prst="roundRect">
            <a:avLst>
              <a:gd name="adj" fmla="val 16667"/>
            </a:avLst>
          </a:prstGeom>
          <a:solidFill>
            <a:schemeClr val="accent1"/>
          </a:solidFill>
          <a:ln w="9525">
            <a:solidFill>
              <a:schemeClr val="tx1"/>
            </a:solidFill>
            <a:round/>
            <a:headEnd/>
            <a:tailEnd/>
          </a:ln>
          <a:effectLst/>
        </p:spPr>
        <p:txBody>
          <a:bodyPr wrap="none" anchor="ctr"/>
          <a:lstStyle/>
          <a:p>
            <a:pPr algn="ctr"/>
            <a:r>
              <a:rPr lang="en-US" b="1" u="sng" dirty="0"/>
              <a:t>Climate</a:t>
            </a:r>
          </a:p>
          <a:p>
            <a:pPr algn="ctr"/>
            <a:r>
              <a:rPr lang="en-US" b="1" dirty="0"/>
              <a:t>Download the </a:t>
            </a:r>
            <a:r>
              <a:rPr lang="en-US" b="1" dirty="0" smtClean="0"/>
              <a:t>NM</a:t>
            </a:r>
          </a:p>
          <a:p>
            <a:pPr algn="ctr"/>
            <a:r>
              <a:rPr lang="en-US" b="1" dirty="0" smtClean="0"/>
              <a:t> </a:t>
            </a:r>
            <a:r>
              <a:rPr lang="en-US" b="1" dirty="0"/>
              <a:t>state </a:t>
            </a:r>
            <a:r>
              <a:rPr lang="en-US" b="1" dirty="0" smtClean="0"/>
              <a:t>file and unzip</a:t>
            </a:r>
            <a:endParaRPr lang="en-US" b="1" dirty="0"/>
          </a:p>
        </p:txBody>
      </p:sp>
      <p:sp>
        <p:nvSpPr>
          <p:cNvPr id="10247" name="Oval 7"/>
          <p:cNvSpPr>
            <a:spLocks noChangeArrowheads="1"/>
          </p:cNvSpPr>
          <p:nvPr/>
        </p:nvSpPr>
        <p:spPr bwMode="auto">
          <a:xfrm>
            <a:off x="3962400" y="4648200"/>
            <a:ext cx="762000" cy="762000"/>
          </a:xfrm>
          <a:prstGeom prst="ellipse">
            <a:avLst/>
          </a:prstGeom>
          <a:noFill/>
          <a:ln w="28575">
            <a:solidFill>
              <a:schemeClr val="bg2"/>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4" name="Picture 6"/>
          <p:cNvPicPr>
            <a:picLocks noChangeAspect="1" noChangeArrowheads="1"/>
          </p:cNvPicPr>
          <p:nvPr/>
        </p:nvPicPr>
        <p:blipFill>
          <a:blip r:embed="rId2" cstate="print"/>
          <a:srcRect b="12188"/>
          <a:stretch>
            <a:fillRect/>
          </a:stretch>
        </p:blipFill>
        <p:spPr bwMode="auto">
          <a:xfrm>
            <a:off x="73152" y="201168"/>
            <a:ext cx="8900160" cy="6252536"/>
          </a:xfrm>
          <a:prstGeom prst="rect">
            <a:avLst/>
          </a:prstGeom>
          <a:noFill/>
          <a:ln w="9525">
            <a:noFill/>
            <a:miter lim="800000"/>
            <a:headEnd/>
            <a:tailEnd/>
          </a:ln>
        </p:spPr>
      </p:pic>
      <p:sp>
        <p:nvSpPr>
          <p:cNvPr id="5" name="Slide Number Placeholder 2"/>
          <p:cNvSpPr>
            <a:spLocks noGrp="1"/>
          </p:cNvSpPr>
          <p:nvPr>
            <p:ph type="sldNum" sz="quarter" idx="11"/>
          </p:nvPr>
        </p:nvSpPr>
        <p:spPr/>
        <p:txBody>
          <a:bodyPr/>
          <a:lstStyle/>
          <a:p>
            <a:fld id="{8F811DC6-9A1F-41F4-B3BB-89C1E9C1DC00}" type="slidenum">
              <a:rPr lang="en-US"/>
              <a:pPr/>
              <a:t>21</a:t>
            </a:fld>
            <a:endParaRPr lang="en-US"/>
          </a:p>
        </p:txBody>
      </p:sp>
      <p:sp>
        <p:nvSpPr>
          <p:cNvPr id="6" name="Footer Placeholder 3"/>
          <p:cNvSpPr>
            <a:spLocks noGrp="1"/>
          </p:cNvSpPr>
          <p:nvPr>
            <p:ph type="ftr" sz="quarter" idx="12"/>
          </p:nvPr>
        </p:nvSpPr>
        <p:spPr/>
        <p:txBody>
          <a:bodyPr/>
          <a:lstStyle/>
          <a:p>
            <a:r>
              <a:rPr lang="en-US" smtClean="0"/>
              <a:t>Updated February 2015</a:t>
            </a:r>
            <a:endParaRPr lang="en-US" dirty="0"/>
          </a:p>
        </p:txBody>
      </p:sp>
      <p:sp>
        <p:nvSpPr>
          <p:cNvPr id="17413" name="Line 5"/>
          <p:cNvSpPr>
            <a:spLocks noChangeShapeType="1"/>
          </p:cNvSpPr>
          <p:nvPr/>
        </p:nvSpPr>
        <p:spPr bwMode="auto">
          <a:xfrm>
            <a:off x="1905000" y="3810000"/>
            <a:ext cx="3581400" cy="1295400"/>
          </a:xfrm>
          <a:prstGeom prst="line">
            <a:avLst/>
          </a:prstGeom>
          <a:noFill/>
          <a:ln w="57150">
            <a:solidFill>
              <a:schemeClr val="bg2"/>
            </a:solidFill>
            <a:round/>
            <a:headEnd/>
            <a:tailEnd type="triangle" w="med" len="med"/>
          </a:ln>
          <a:effectLst/>
        </p:spPr>
        <p:txBody>
          <a:bodyPr/>
          <a:lstStyle/>
          <a:p>
            <a:endParaRPr lang="en-US"/>
          </a:p>
        </p:txBody>
      </p:sp>
      <p:sp>
        <p:nvSpPr>
          <p:cNvPr id="8" name="Oval 6"/>
          <p:cNvSpPr>
            <a:spLocks noChangeArrowheads="1"/>
          </p:cNvSpPr>
          <p:nvPr/>
        </p:nvSpPr>
        <p:spPr bwMode="auto">
          <a:xfrm>
            <a:off x="5257800" y="4495800"/>
            <a:ext cx="1447800" cy="1752600"/>
          </a:xfrm>
          <a:prstGeom prst="ellipse">
            <a:avLst/>
          </a:prstGeom>
          <a:noFill/>
          <a:ln w="28575">
            <a:solidFill>
              <a:srgbClr val="FF0000"/>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42" name="Picture 10"/>
          <p:cNvPicPr>
            <a:picLocks noChangeAspect="1" noChangeArrowheads="1"/>
          </p:cNvPicPr>
          <p:nvPr/>
        </p:nvPicPr>
        <p:blipFill>
          <a:blip r:embed="rId2" cstate="print"/>
          <a:srcRect b="15938"/>
          <a:stretch>
            <a:fillRect/>
          </a:stretch>
        </p:blipFill>
        <p:spPr bwMode="auto">
          <a:xfrm>
            <a:off x="73152" y="384048"/>
            <a:ext cx="8900160" cy="5985595"/>
          </a:xfrm>
          <a:prstGeom prst="rect">
            <a:avLst/>
          </a:prstGeom>
          <a:noFill/>
          <a:ln w="9525">
            <a:noFill/>
            <a:miter lim="800000"/>
            <a:headEnd/>
            <a:tailEnd/>
          </a:ln>
        </p:spPr>
      </p:pic>
      <p:sp>
        <p:nvSpPr>
          <p:cNvPr id="8" name="Slide Number Placeholder 2"/>
          <p:cNvSpPr>
            <a:spLocks noGrp="1"/>
          </p:cNvSpPr>
          <p:nvPr>
            <p:ph type="sldNum" sz="quarter" idx="11"/>
          </p:nvPr>
        </p:nvSpPr>
        <p:spPr/>
        <p:txBody>
          <a:bodyPr/>
          <a:lstStyle/>
          <a:p>
            <a:fld id="{0CCB77DB-1CEB-432D-96CB-F353E8CB7B1A}" type="slidenum">
              <a:rPr lang="en-US"/>
              <a:pPr/>
              <a:t>22</a:t>
            </a:fld>
            <a:endParaRPr lang="en-US"/>
          </a:p>
        </p:txBody>
      </p:sp>
      <p:sp>
        <p:nvSpPr>
          <p:cNvPr id="9" name="Footer Placeholder 3"/>
          <p:cNvSpPr>
            <a:spLocks noGrp="1"/>
          </p:cNvSpPr>
          <p:nvPr>
            <p:ph type="ftr" sz="quarter" idx="12"/>
          </p:nvPr>
        </p:nvSpPr>
        <p:spPr/>
        <p:txBody>
          <a:bodyPr/>
          <a:lstStyle/>
          <a:p>
            <a:r>
              <a:rPr lang="en-US" smtClean="0"/>
              <a:t>Updated February 2015</a:t>
            </a:r>
            <a:endParaRPr lang="en-US" dirty="0"/>
          </a:p>
        </p:txBody>
      </p:sp>
      <p:sp>
        <p:nvSpPr>
          <p:cNvPr id="18437" name="Line 5"/>
          <p:cNvSpPr>
            <a:spLocks noChangeShapeType="1"/>
          </p:cNvSpPr>
          <p:nvPr/>
        </p:nvSpPr>
        <p:spPr bwMode="auto">
          <a:xfrm>
            <a:off x="914400" y="4114800"/>
            <a:ext cx="2971800" cy="0"/>
          </a:xfrm>
          <a:prstGeom prst="line">
            <a:avLst/>
          </a:prstGeom>
          <a:noFill/>
          <a:ln w="57150">
            <a:solidFill>
              <a:schemeClr val="bg2"/>
            </a:solidFill>
            <a:round/>
            <a:headEnd/>
            <a:tailEnd type="triangle" w="med" len="med"/>
          </a:ln>
          <a:effectLst/>
        </p:spPr>
        <p:txBody>
          <a:bodyPr/>
          <a:lstStyle/>
          <a:p>
            <a:endParaRPr lang="en-US"/>
          </a:p>
        </p:txBody>
      </p:sp>
      <p:sp>
        <p:nvSpPr>
          <p:cNvPr id="18440" name="AutoShape 8"/>
          <p:cNvSpPr>
            <a:spLocks noChangeArrowheads="1"/>
          </p:cNvSpPr>
          <p:nvPr/>
        </p:nvSpPr>
        <p:spPr bwMode="auto">
          <a:xfrm>
            <a:off x="1066800" y="1295400"/>
            <a:ext cx="4267200" cy="1524000"/>
          </a:xfrm>
          <a:prstGeom prst="roundRect">
            <a:avLst>
              <a:gd name="adj" fmla="val 16667"/>
            </a:avLst>
          </a:prstGeom>
          <a:solidFill>
            <a:schemeClr val="accent1"/>
          </a:solidFill>
          <a:ln w="9525">
            <a:solidFill>
              <a:schemeClr val="tx1"/>
            </a:solidFill>
            <a:round/>
            <a:headEnd/>
            <a:tailEnd/>
          </a:ln>
          <a:effectLst/>
        </p:spPr>
        <p:txBody>
          <a:bodyPr anchor="ctr"/>
          <a:lstStyle/>
          <a:p>
            <a:pPr algn="ctr"/>
            <a:r>
              <a:rPr lang="en-US" b="1" u="sng" dirty="0"/>
              <a:t>Crop Management Templates</a:t>
            </a:r>
          </a:p>
          <a:p>
            <a:pPr algn="ctr"/>
            <a:r>
              <a:rPr lang="en-US" b="1" dirty="0" smtClean="0"/>
              <a:t>Download appropriate CMZ(s) depending </a:t>
            </a:r>
            <a:r>
              <a:rPr lang="en-US" b="1" dirty="0"/>
              <a:t>on your location (</a:t>
            </a:r>
            <a:r>
              <a:rPr lang="en-US" b="1" dirty="0" smtClean="0"/>
              <a:t>see </a:t>
            </a:r>
            <a:r>
              <a:rPr lang="en-US" b="1" dirty="0"/>
              <a:t>map) to the “Import” folder.</a:t>
            </a:r>
          </a:p>
        </p:txBody>
      </p:sp>
      <mc:AlternateContent xmlns:mc="http://schemas.openxmlformats.org/markup-compatibility/2006" xmlns:p14="http://schemas.microsoft.com/office/powerpoint/2010/main">
        <mc:Choice Requires="p14">
          <p:contentPart p14:bwMode="auto" r:id="rId3">
            <p14:nvContentPartPr>
              <p14:cNvPr id="18443" name="Ink 11"/>
              <p14:cNvContentPartPr>
                <a14:cpLocks xmlns:a14="http://schemas.microsoft.com/office/drawing/2010/main" noRot="1" noChangeAspect="1" noEditPoints="1" noChangeArrowheads="1" noChangeShapeType="1"/>
              </p14:cNvContentPartPr>
              <p14:nvPr/>
            </p14:nvContentPartPr>
            <p14:xfrm>
              <a:off x="7572375" y="2871788"/>
              <a:ext cx="442913" cy="28575"/>
            </p14:xfrm>
          </p:contentPart>
        </mc:Choice>
        <mc:Fallback xmlns="">
          <p:pic>
            <p:nvPicPr>
              <p:cNvPr id="18443" name="Ink 11"/>
              <p:cNvPicPr>
                <a:picLocks noRot="1" noChangeAspect="1" noEditPoints="1" noChangeArrowheads="1" noChangeShapeType="1"/>
              </p:cNvPicPr>
              <p:nvPr/>
            </p:nvPicPr>
            <p:blipFill>
              <a:blip r:embed="rId4"/>
              <a:stretch>
                <a:fillRect/>
              </a:stretch>
            </p:blipFill>
            <p:spPr>
              <a:xfrm>
                <a:off x="7556557" y="2811195"/>
                <a:ext cx="474550" cy="149761"/>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8444" name="Ink 12"/>
              <p14:cNvContentPartPr>
                <a14:cpLocks xmlns:a14="http://schemas.microsoft.com/office/drawing/2010/main" noRot="1" noChangeAspect="1" noEditPoints="1" noChangeArrowheads="1" noChangeShapeType="1"/>
              </p14:cNvContentPartPr>
              <p14:nvPr/>
            </p14:nvContentPartPr>
            <p14:xfrm>
              <a:off x="7572375" y="3000375"/>
              <a:ext cx="428625" cy="7938"/>
            </p14:xfrm>
          </p:contentPart>
        </mc:Choice>
        <mc:Fallback xmlns="">
          <p:pic>
            <p:nvPicPr>
              <p:cNvPr id="18444" name="Ink 12"/>
              <p:cNvPicPr>
                <a:picLocks noRot="1" noChangeAspect="1" noEditPoints="1" noChangeArrowheads="1" noChangeShapeType="1"/>
              </p:cNvPicPr>
              <p:nvPr/>
            </p:nvPicPr>
            <p:blipFill>
              <a:blip r:embed="rId6"/>
              <a:stretch>
                <a:fillRect/>
              </a:stretch>
            </p:blipFill>
            <p:spPr>
              <a:xfrm>
                <a:off x="7556553" y="2936871"/>
                <a:ext cx="460268" cy="135307"/>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8445" name="Ink 13"/>
              <p14:cNvContentPartPr>
                <a14:cpLocks xmlns:a14="http://schemas.microsoft.com/office/drawing/2010/main" noRot="1" noChangeAspect="1" noEditPoints="1" noChangeArrowheads="1" noChangeShapeType="1"/>
              </p14:cNvContentPartPr>
              <p14:nvPr/>
            </p14:nvContentPartPr>
            <p14:xfrm>
              <a:off x="7566025" y="3106738"/>
              <a:ext cx="471488" cy="15875"/>
            </p14:xfrm>
          </p:contentPart>
        </mc:Choice>
        <mc:Fallback xmlns="">
          <p:pic>
            <p:nvPicPr>
              <p:cNvPr id="18445" name="Ink 13"/>
              <p:cNvPicPr>
                <a:picLocks noRot="1" noChangeAspect="1" noEditPoints="1" noChangeArrowheads="1" noChangeShapeType="1"/>
              </p:cNvPicPr>
              <p:nvPr/>
            </p:nvPicPr>
            <p:blipFill>
              <a:blip r:embed="rId8"/>
              <a:stretch>
                <a:fillRect/>
              </a:stretch>
            </p:blipFill>
            <p:spPr>
              <a:xfrm>
                <a:off x="7549816" y="3040214"/>
                <a:ext cx="503545" cy="148923"/>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8446" name="Ink 14"/>
              <p14:cNvContentPartPr>
                <a14:cpLocks xmlns:a14="http://schemas.microsoft.com/office/drawing/2010/main" noRot="1" noChangeAspect="1" noEditPoints="1" noChangeArrowheads="1" noChangeShapeType="1"/>
              </p14:cNvContentPartPr>
              <p14:nvPr/>
            </p14:nvContentPartPr>
            <p14:xfrm>
              <a:off x="7566025" y="3171825"/>
              <a:ext cx="477838" cy="36513"/>
            </p14:xfrm>
          </p:contentPart>
        </mc:Choice>
        <mc:Fallback xmlns="">
          <p:pic>
            <p:nvPicPr>
              <p:cNvPr id="18446" name="Ink 14"/>
              <p:cNvPicPr>
                <a:picLocks noRot="1" noChangeAspect="1" noEditPoints="1" noChangeArrowheads="1" noChangeShapeType="1"/>
              </p:cNvPicPr>
              <p:nvPr/>
            </p:nvPicPr>
            <p:blipFill>
              <a:blip r:embed="rId10"/>
              <a:stretch>
                <a:fillRect/>
              </a:stretch>
            </p:blipFill>
            <p:spPr>
              <a:xfrm>
                <a:off x="7549845" y="3106544"/>
                <a:ext cx="509838" cy="166706"/>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8447" name="Ink 15"/>
              <p14:cNvContentPartPr>
                <a14:cpLocks xmlns:a14="http://schemas.microsoft.com/office/drawing/2010/main" noRot="1" noChangeAspect="1" noEditPoints="1" noChangeArrowheads="1" noChangeShapeType="1"/>
              </p14:cNvContentPartPr>
              <p14:nvPr/>
            </p14:nvContentPartPr>
            <p14:xfrm>
              <a:off x="7800975" y="2943225"/>
              <a:ext cx="200025" cy="7938"/>
            </p14:xfrm>
          </p:contentPart>
        </mc:Choice>
        <mc:Fallback xmlns="">
          <p:pic>
            <p:nvPicPr>
              <p:cNvPr id="18447" name="Ink 15"/>
              <p:cNvPicPr>
                <a:picLocks noRot="1" noChangeAspect="1" noEditPoints="1" noChangeArrowheads="1" noChangeShapeType="1"/>
              </p:cNvPicPr>
              <p:nvPr/>
            </p:nvPicPr>
            <p:blipFill>
              <a:blip r:embed="rId12"/>
              <a:stretch>
                <a:fillRect/>
              </a:stretch>
            </p:blipFill>
            <p:spPr>
              <a:xfrm>
                <a:off x="7785174" y="2896391"/>
                <a:ext cx="231627" cy="101606"/>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8448" name="Ink 16"/>
              <p14:cNvContentPartPr>
                <a14:cpLocks xmlns:a14="http://schemas.microsoft.com/office/drawing/2010/main" noRot="1" noChangeAspect="1" noEditPoints="1" noChangeArrowheads="1" noChangeShapeType="1"/>
              </p14:cNvContentPartPr>
              <p14:nvPr/>
            </p14:nvContentPartPr>
            <p14:xfrm>
              <a:off x="7543800" y="3443288"/>
              <a:ext cx="465138" cy="14287"/>
            </p14:xfrm>
          </p:contentPart>
        </mc:Choice>
        <mc:Fallback xmlns="">
          <p:pic>
            <p:nvPicPr>
              <p:cNvPr id="18448" name="Ink 16"/>
              <p:cNvPicPr>
                <a:picLocks noRot="1" noChangeAspect="1" noEditPoints="1" noChangeArrowheads="1" noChangeShapeType="1"/>
              </p:cNvPicPr>
              <p:nvPr/>
            </p:nvPicPr>
            <p:blipFill>
              <a:blip r:embed="rId14"/>
              <a:stretch>
                <a:fillRect/>
              </a:stretch>
            </p:blipFill>
            <p:spPr>
              <a:xfrm>
                <a:off x="7527947" y="3376741"/>
                <a:ext cx="496844" cy="147382"/>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8449" name="Ink 17"/>
              <p14:cNvContentPartPr>
                <a14:cpLocks xmlns:a14="http://schemas.microsoft.com/office/drawing/2010/main" noRot="1" noChangeAspect="1" noEditPoints="1" noChangeArrowheads="1" noChangeShapeType="1"/>
              </p14:cNvContentPartPr>
              <p14:nvPr/>
            </p14:nvContentPartPr>
            <p14:xfrm>
              <a:off x="7558088" y="3549650"/>
              <a:ext cx="465137" cy="15875"/>
            </p14:xfrm>
          </p:contentPart>
        </mc:Choice>
        <mc:Fallback xmlns="">
          <p:pic>
            <p:nvPicPr>
              <p:cNvPr id="18449" name="Ink 17"/>
              <p:cNvPicPr>
                <a:picLocks noRot="1" noChangeAspect="1" noEditPoints="1" noChangeArrowheads="1" noChangeShapeType="1"/>
              </p:cNvPicPr>
              <p:nvPr/>
            </p:nvPicPr>
            <p:blipFill>
              <a:blip r:embed="rId16"/>
              <a:stretch>
                <a:fillRect/>
              </a:stretch>
            </p:blipFill>
            <p:spPr>
              <a:xfrm>
                <a:off x="7542235" y="3484673"/>
                <a:ext cx="496843" cy="145828"/>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8450" name="Ink 18"/>
              <p14:cNvContentPartPr>
                <a14:cpLocks xmlns:a14="http://schemas.microsoft.com/office/drawing/2010/main" noRot="1" noChangeAspect="1" noEditPoints="1" noChangeArrowheads="1" noChangeShapeType="1"/>
              </p14:cNvContentPartPr>
              <p14:nvPr/>
            </p14:nvContentPartPr>
            <p14:xfrm>
              <a:off x="7558088" y="3643313"/>
              <a:ext cx="457200" cy="28575"/>
            </p14:xfrm>
          </p:contentPart>
        </mc:Choice>
        <mc:Fallback xmlns="">
          <p:pic>
            <p:nvPicPr>
              <p:cNvPr id="18450" name="Ink 18"/>
              <p:cNvPicPr>
                <a:picLocks noRot="1" noChangeAspect="1" noEditPoints="1" noChangeArrowheads="1" noChangeShapeType="1"/>
              </p:cNvPicPr>
              <p:nvPr/>
            </p:nvPicPr>
            <p:blipFill>
              <a:blip r:embed="rId18"/>
              <a:stretch>
                <a:fillRect/>
              </a:stretch>
            </p:blipFill>
            <p:spPr>
              <a:xfrm>
                <a:off x="7542260" y="3583442"/>
                <a:ext cx="488855" cy="148318"/>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8451" name="Ink 19"/>
              <p14:cNvContentPartPr>
                <a14:cpLocks xmlns:a14="http://schemas.microsoft.com/office/drawing/2010/main" noRot="1" noChangeAspect="1" noEditPoints="1" noChangeArrowheads="1" noChangeShapeType="1"/>
              </p14:cNvContentPartPr>
              <p14:nvPr/>
            </p14:nvContentPartPr>
            <p14:xfrm>
              <a:off x="7615238" y="3679825"/>
              <a:ext cx="400050" cy="28575"/>
            </p14:xfrm>
          </p:contentPart>
        </mc:Choice>
        <mc:Fallback xmlns="">
          <p:pic>
            <p:nvPicPr>
              <p:cNvPr id="18451" name="Ink 19"/>
              <p:cNvPicPr>
                <a:picLocks noRot="1" noChangeAspect="1" noEditPoints="1" noChangeArrowheads="1" noChangeShapeType="1"/>
              </p:cNvPicPr>
              <p:nvPr/>
            </p:nvPicPr>
            <p:blipFill>
              <a:blip r:embed="rId20"/>
              <a:stretch>
                <a:fillRect/>
              </a:stretch>
            </p:blipFill>
            <p:spPr>
              <a:xfrm>
                <a:off x="7599423" y="3617383"/>
                <a:ext cx="431680" cy="153106"/>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8452" name="Ink 20"/>
              <p14:cNvContentPartPr>
                <a14:cpLocks xmlns:a14="http://schemas.microsoft.com/office/drawing/2010/main" noRot="1" noChangeAspect="1" noEditPoints="1" noChangeArrowheads="1" noChangeShapeType="1"/>
              </p14:cNvContentPartPr>
              <p14:nvPr/>
            </p14:nvContentPartPr>
            <p14:xfrm>
              <a:off x="3957638" y="3937000"/>
              <a:ext cx="422275" cy="14288"/>
            </p14:xfrm>
          </p:contentPart>
        </mc:Choice>
        <mc:Fallback xmlns="">
          <p:pic>
            <p:nvPicPr>
              <p:cNvPr id="18452" name="Ink 20"/>
              <p:cNvPicPr>
                <a:picLocks noRot="1" noChangeAspect="1" noEditPoints="1" noChangeArrowheads="1" noChangeShapeType="1"/>
              </p:cNvPicPr>
              <p:nvPr/>
            </p:nvPicPr>
            <p:blipFill>
              <a:blip r:embed="rId22"/>
              <a:stretch>
                <a:fillRect/>
              </a:stretch>
            </p:blipFill>
            <p:spPr>
              <a:xfrm>
                <a:off x="3941785" y="3875666"/>
                <a:ext cx="453982" cy="136956"/>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8453" name="Ink 21"/>
              <p14:cNvContentPartPr>
                <a14:cpLocks xmlns:a14="http://schemas.microsoft.com/office/drawing/2010/main" noRot="1" noChangeAspect="1" noEditPoints="1" noChangeArrowheads="1" noChangeShapeType="1"/>
              </p14:cNvContentPartPr>
              <p14:nvPr/>
            </p14:nvContentPartPr>
            <p14:xfrm>
              <a:off x="3943350" y="4043363"/>
              <a:ext cx="450850" cy="28575"/>
            </p14:xfrm>
          </p:contentPart>
        </mc:Choice>
        <mc:Fallback xmlns="">
          <p:pic>
            <p:nvPicPr>
              <p:cNvPr id="18453" name="Ink 21"/>
              <p:cNvPicPr>
                <a:picLocks noRot="1" noChangeAspect="1" noEditPoints="1" noChangeArrowheads="1" noChangeShapeType="1"/>
              </p:cNvPicPr>
              <p:nvPr/>
            </p:nvPicPr>
            <p:blipFill>
              <a:blip r:embed="rId24"/>
              <a:stretch>
                <a:fillRect/>
              </a:stretch>
            </p:blipFill>
            <p:spPr>
              <a:xfrm>
                <a:off x="3927493" y="3980921"/>
                <a:ext cx="482564" cy="153106"/>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454" name="Ink 22"/>
              <p14:cNvContentPartPr>
                <a14:cpLocks xmlns:a14="http://schemas.microsoft.com/office/drawing/2010/main" noRot="1" noChangeAspect="1" noEditPoints="1" noChangeArrowheads="1" noChangeShapeType="1"/>
              </p14:cNvContentPartPr>
              <p14:nvPr/>
            </p14:nvContentPartPr>
            <p14:xfrm>
              <a:off x="3951288" y="4171950"/>
              <a:ext cx="420687" cy="36513"/>
            </p14:xfrm>
          </p:contentPart>
        </mc:Choice>
        <mc:Fallback xmlns="">
          <p:pic>
            <p:nvPicPr>
              <p:cNvPr id="18454" name="Ink 22"/>
              <p:cNvPicPr>
                <a:picLocks noRot="1" noChangeAspect="1" noEditPoints="1" noChangeArrowheads="1" noChangeShapeType="1"/>
              </p:cNvPicPr>
              <p:nvPr/>
            </p:nvPicPr>
            <p:blipFill>
              <a:blip r:embed="rId26"/>
              <a:stretch>
                <a:fillRect/>
              </a:stretch>
            </p:blipFill>
            <p:spPr>
              <a:xfrm>
                <a:off x="3935108" y="4107962"/>
                <a:ext cx="452688" cy="164128"/>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455" name="Ink 23"/>
              <p14:cNvContentPartPr>
                <a14:cpLocks xmlns:a14="http://schemas.microsoft.com/office/drawing/2010/main" noRot="1" noChangeAspect="1" noEditPoints="1" noChangeArrowheads="1" noChangeShapeType="1"/>
              </p14:cNvContentPartPr>
              <p14:nvPr/>
            </p14:nvContentPartPr>
            <p14:xfrm>
              <a:off x="4257675" y="4149725"/>
              <a:ext cx="122238" cy="15875"/>
            </p14:xfrm>
          </p:contentPart>
        </mc:Choice>
        <mc:Fallback xmlns="">
          <p:pic>
            <p:nvPicPr>
              <p:cNvPr id="18455" name="Ink 23"/>
              <p:cNvPicPr>
                <a:picLocks noRot="1" noChangeAspect="1" noEditPoints="1" noChangeArrowheads="1" noChangeShapeType="1"/>
              </p:cNvPicPr>
              <p:nvPr/>
            </p:nvPicPr>
            <p:blipFill>
              <a:blip r:embed="rId28"/>
              <a:stretch>
                <a:fillRect/>
              </a:stretch>
            </p:blipFill>
            <p:spPr>
              <a:xfrm>
                <a:off x="4241762" y="4083201"/>
                <a:ext cx="154063" cy="148923"/>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456" name="Ink 24"/>
              <p14:cNvContentPartPr>
                <a14:cpLocks xmlns:a14="http://schemas.microsoft.com/office/drawing/2010/main" noRot="1" noChangeAspect="1" noEditPoints="1" noChangeArrowheads="1" noChangeShapeType="1"/>
              </p14:cNvContentPartPr>
              <p14:nvPr/>
            </p14:nvContentPartPr>
            <p14:xfrm>
              <a:off x="3943350" y="4235450"/>
              <a:ext cx="393700" cy="30163"/>
            </p14:xfrm>
          </p:contentPart>
        </mc:Choice>
        <mc:Fallback xmlns="">
          <p:pic>
            <p:nvPicPr>
              <p:cNvPr id="18456" name="Ink 24"/>
              <p:cNvPicPr>
                <a:picLocks noRot="1" noChangeAspect="1" noEditPoints="1" noChangeArrowheads="1" noChangeShapeType="1"/>
              </p:cNvPicPr>
              <p:nvPr/>
            </p:nvPicPr>
            <p:blipFill>
              <a:blip r:embed="rId30"/>
              <a:stretch>
                <a:fillRect/>
              </a:stretch>
            </p:blipFill>
            <p:spPr>
              <a:xfrm>
                <a:off x="3927487" y="4171490"/>
                <a:ext cx="425427" cy="158083"/>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8457" name="Ink 25"/>
              <p14:cNvContentPartPr>
                <a14:cpLocks xmlns:a14="http://schemas.microsoft.com/office/drawing/2010/main" noRot="1" noChangeAspect="1" noEditPoints="1" noChangeArrowheads="1" noChangeShapeType="1"/>
              </p14:cNvContentPartPr>
              <p14:nvPr/>
            </p14:nvContentPartPr>
            <p14:xfrm>
              <a:off x="6008688" y="3929063"/>
              <a:ext cx="2514600" cy="57150"/>
            </p14:xfrm>
          </p:contentPart>
        </mc:Choice>
        <mc:Fallback xmlns="">
          <p:pic>
            <p:nvPicPr>
              <p:cNvPr id="18457" name="Ink 25"/>
              <p:cNvPicPr>
                <a:picLocks noRot="1" noChangeAspect="1" noEditPoints="1" noChangeArrowheads="1" noChangeShapeType="1"/>
              </p:cNvPicPr>
              <p:nvPr/>
            </p:nvPicPr>
            <p:blipFill>
              <a:blip r:embed="rId32"/>
              <a:stretch>
                <a:fillRect/>
              </a:stretch>
            </p:blipFill>
            <p:spPr>
              <a:xfrm>
                <a:off x="5992488" y="3868833"/>
                <a:ext cx="2546640" cy="17761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8458" name="Ink 26"/>
              <p14:cNvContentPartPr>
                <a14:cpLocks xmlns:a14="http://schemas.microsoft.com/office/drawing/2010/main" noRot="1" noChangeAspect="1" noEditPoints="1" noChangeArrowheads="1" noChangeShapeType="1"/>
              </p14:cNvContentPartPr>
              <p14:nvPr/>
            </p14:nvContentPartPr>
            <p14:xfrm>
              <a:off x="5994400" y="4049713"/>
              <a:ext cx="2520950" cy="30162"/>
            </p14:xfrm>
          </p:contentPart>
        </mc:Choice>
        <mc:Fallback xmlns="">
          <p:pic>
            <p:nvPicPr>
              <p:cNvPr id="18458" name="Ink 26"/>
              <p:cNvPicPr>
                <a:picLocks noRot="1" noChangeAspect="1" noEditPoints="1" noChangeArrowheads="1" noChangeShapeType="1"/>
              </p:cNvPicPr>
              <p:nvPr/>
            </p:nvPicPr>
            <p:blipFill>
              <a:blip r:embed="rId34"/>
              <a:stretch>
                <a:fillRect/>
              </a:stretch>
            </p:blipFill>
            <p:spPr>
              <a:xfrm>
                <a:off x="5978568" y="4007245"/>
                <a:ext cx="2552615" cy="115098"/>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8459" name="Ink 27"/>
              <p14:cNvContentPartPr>
                <a14:cpLocks xmlns:a14="http://schemas.microsoft.com/office/drawing/2010/main" noRot="1" noChangeAspect="1" noEditPoints="1" noChangeArrowheads="1" noChangeShapeType="1"/>
              </p14:cNvContentPartPr>
              <p14:nvPr/>
            </p14:nvContentPartPr>
            <p14:xfrm>
              <a:off x="5986463" y="4129088"/>
              <a:ext cx="2593975" cy="42862"/>
            </p14:xfrm>
          </p:contentPart>
        </mc:Choice>
        <mc:Fallback xmlns="">
          <p:pic>
            <p:nvPicPr>
              <p:cNvPr id="18459" name="Ink 27"/>
              <p:cNvPicPr>
                <a:picLocks noRot="1" noChangeAspect="1" noEditPoints="1" noChangeArrowheads="1" noChangeShapeType="1"/>
              </p:cNvPicPr>
              <p:nvPr/>
            </p:nvPicPr>
            <p:blipFill>
              <a:blip r:embed="rId36"/>
              <a:stretch>
                <a:fillRect/>
              </a:stretch>
            </p:blipFill>
            <p:spPr>
              <a:xfrm>
                <a:off x="5970620" y="4078511"/>
                <a:ext cx="2625662" cy="143731"/>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8460" name="Ink 28"/>
              <p14:cNvContentPartPr>
                <a14:cpLocks xmlns:a14="http://schemas.microsoft.com/office/drawing/2010/main" noRot="1" noChangeAspect="1" noEditPoints="1" noChangeArrowheads="1" noChangeShapeType="1"/>
              </p14:cNvContentPartPr>
              <p14:nvPr/>
            </p14:nvContentPartPr>
            <p14:xfrm>
              <a:off x="5978525" y="4200525"/>
              <a:ext cx="2608263" cy="65088"/>
            </p14:xfrm>
          </p:contentPart>
        </mc:Choice>
        <mc:Fallback xmlns="">
          <p:pic>
            <p:nvPicPr>
              <p:cNvPr id="18460" name="Ink 28"/>
              <p:cNvPicPr>
                <a:picLocks noRot="1" noChangeAspect="1" noEditPoints="1" noChangeArrowheads="1" noChangeShapeType="1"/>
              </p:cNvPicPr>
              <p:nvPr/>
            </p:nvPicPr>
            <p:blipFill>
              <a:blip r:embed="rId38"/>
              <a:stretch>
                <a:fillRect/>
              </a:stretch>
            </p:blipFill>
            <p:spPr>
              <a:xfrm>
                <a:off x="5962682" y="4140861"/>
                <a:ext cx="2639948" cy="184416"/>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8461" name="Ink 29"/>
              <p14:cNvContentPartPr>
                <a14:cpLocks xmlns:a14="http://schemas.microsoft.com/office/drawing/2010/main" noRot="1" noChangeAspect="1" noEditPoints="1" noChangeArrowheads="1" noChangeShapeType="1"/>
              </p14:cNvContentPartPr>
              <p14:nvPr/>
            </p14:nvContentPartPr>
            <p14:xfrm>
              <a:off x="6008688" y="3908425"/>
              <a:ext cx="2200275" cy="77788"/>
            </p14:xfrm>
          </p:contentPart>
        </mc:Choice>
        <mc:Fallback xmlns="">
          <p:pic>
            <p:nvPicPr>
              <p:cNvPr id="18461" name="Ink 29"/>
              <p:cNvPicPr>
                <a:picLocks noRot="1" noChangeAspect="1" noEditPoints="1" noChangeArrowheads="1" noChangeShapeType="1"/>
              </p:cNvPicPr>
              <p:nvPr/>
            </p:nvPicPr>
            <p:blipFill>
              <a:blip r:embed="rId40"/>
              <a:stretch>
                <a:fillRect/>
              </a:stretch>
            </p:blipFill>
            <p:spPr>
              <a:xfrm>
                <a:off x="5992483" y="3849585"/>
                <a:ext cx="2232685" cy="195135"/>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8462" name="Ink 30"/>
              <p14:cNvContentPartPr>
                <a14:cpLocks xmlns:a14="http://schemas.microsoft.com/office/drawing/2010/main" noRot="1" noChangeAspect="1" noEditPoints="1" noChangeArrowheads="1" noChangeShapeType="1"/>
              </p14:cNvContentPartPr>
              <p14:nvPr/>
            </p14:nvContentPartPr>
            <p14:xfrm>
              <a:off x="6521450" y="4457700"/>
              <a:ext cx="958850" cy="28575"/>
            </p14:xfrm>
          </p:contentPart>
        </mc:Choice>
        <mc:Fallback xmlns="">
          <p:pic>
            <p:nvPicPr>
              <p:cNvPr id="18462" name="Ink 30"/>
              <p:cNvPicPr>
                <a:picLocks noRot="1" noChangeAspect="1" noEditPoints="1" noChangeArrowheads="1" noChangeShapeType="1"/>
              </p:cNvPicPr>
              <p:nvPr/>
            </p:nvPicPr>
            <p:blipFill>
              <a:blip r:embed="rId42"/>
              <a:stretch>
                <a:fillRect/>
              </a:stretch>
            </p:blipFill>
            <p:spPr>
              <a:xfrm>
                <a:off x="6505583" y="4406090"/>
                <a:ext cx="990944" cy="131503"/>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8463" name="Ink 31"/>
              <p14:cNvContentPartPr>
                <a14:cpLocks xmlns:a14="http://schemas.microsoft.com/office/drawing/2010/main" noRot="1" noChangeAspect="1" noEditPoints="1" noChangeArrowheads="1" noChangeShapeType="1"/>
              </p14:cNvContentPartPr>
              <p14:nvPr/>
            </p14:nvContentPartPr>
            <p14:xfrm>
              <a:off x="6515100" y="4564063"/>
              <a:ext cx="979488" cy="15875"/>
            </p14:xfrm>
          </p:contentPart>
        </mc:Choice>
        <mc:Fallback xmlns="">
          <p:pic>
            <p:nvPicPr>
              <p:cNvPr id="18463" name="Ink 31"/>
              <p:cNvPicPr>
                <a:picLocks noRot="1" noChangeAspect="1" noEditPoints="1" noChangeArrowheads="1" noChangeShapeType="1"/>
              </p:cNvPicPr>
              <p:nvPr/>
            </p:nvPicPr>
            <p:blipFill>
              <a:blip r:embed="rId44"/>
              <a:stretch>
                <a:fillRect/>
              </a:stretch>
            </p:blipFill>
            <p:spPr>
              <a:xfrm>
                <a:off x="6499255" y="4505855"/>
                <a:ext cx="1011177" cy="132292"/>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8464" name="Ink 32"/>
              <p14:cNvContentPartPr>
                <a14:cpLocks xmlns:a14="http://schemas.microsoft.com/office/drawing/2010/main" noRot="1" noChangeAspect="1" noEditPoints="1" noChangeArrowheads="1" noChangeShapeType="1"/>
              </p14:cNvContentPartPr>
              <p14:nvPr/>
            </p14:nvContentPartPr>
            <p14:xfrm>
              <a:off x="6515100" y="4643438"/>
              <a:ext cx="1014413" cy="28575"/>
            </p14:xfrm>
          </p:contentPart>
        </mc:Choice>
        <mc:Fallback xmlns="">
          <p:pic>
            <p:nvPicPr>
              <p:cNvPr id="18464" name="Ink 32"/>
              <p:cNvPicPr>
                <a:picLocks noRot="1" noChangeAspect="1" noEditPoints="1" noChangeArrowheads="1" noChangeShapeType="1"/>
              </p:cNvPicPr>
              <p:nvPr/>
            </p:nvPicPr>
            <p:blipFill>
              <a:blip r:embed="rId46"/>
              <a:stretch>
                <a:fillRect/>
              </a:stretch>
            </p:blipFill>
            <p:spPr>
              <a:xfrm>
                <a:off x="6499267" y="4601528"/>
                <a:ext cx="1046080" cy="112395"/>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8465" name="Ink 33"/>
              <p14:cNvContentPartPr>
                <a14:cpLocks xmlns:a14="http://schemas.microsoft.com/office/drawing/2010/main" noRot="1" noChangeAspect="1" noEditPoints="1" noChangeArrowheads="1" noChangeShapeType="1"/>
              </p14:cNvContentPartPr>
              <p14:nvPr/>
            </p14:nvContentPartPr>
            <p14:xfrm>
              <a:off x="6529388" y="4743450"/>
              <a:ext cx="1022350" cy="7938"/>
            </p14:xfrm>
          </p:contentPart>
        </mc:Choice>
        <mc:Fallback xmlns="">
          <p:pic>
            <p:nvPicPr>
              <p:cNvPr id="18465" name="Ink 33"/>
              <p:cNvPicPr>
                <a:picLocks noRot="1" noChangeAspect="1" noEditPoints="1" noChangeArrowheads="1" noChangeShapeType="1"/>
              </p:cNvPicPr>
              <p:nvPr/>
            </p:nvPicPr>
            <p:blipFill>
              <a:blip r:embed="rId48"/>
              <a:stretch>
                <a:fillRect/>
              </a:stretch>
            </p:blipFill>
            <p:spPr>
              <a:xfrm>
                <a:off x="6513543" y="4685238"/>
                <a:ext cx="1054040" cy="124362"/>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8466" name="Ink 34"/>
              <p14:cNvContentPartPr>
                <a14:cpLocks xmlns:a14="http://schemas.microsoft.com/office/drawing/2010/main" noRot="1" noChangeAspect="1" noEditPoints="1" noChangeArrowheads="1" noChangeShapeType="1"/>
              </p14:cNvContentPartPr>
              <p14:nvPr/>
            </p14:nvContentPartPr>
            <p14:xfrm>
              <a:off x="3937000" y="4994275"/>
              <a:ext cx="414338" cy="1588"/>
            </p14:xfrm>
          </p:contentPart>
        </mc:Choice>
        <mc:Fallback xmlns="">
          <p:pic>
            <p:nvPicPr>
              <p:cNvPr id="18466" name="Ink 34"/>
              <p:cNvPicPr>
                <a:picLocks noRot="1" noChangeAspect="1" noEditPoints="1" noChangeArrowheads="1" noChangeShapeType="1"/>
              </p:cNvPicPr>
              <p:nvPr/>
            </p:nvPicPr>
            <p:blipFill>
              <a:blip r:embed="rId50"/>
              <a:stretch>
                <a:fillRect/>
              </a:stretch>
            </p:blipFill>
            <p:spPr>
              <a:xfrm>
                <a:off x="0" y="0"/>
                <a:ext cx="414720" cy="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8467" name="Ink 35"/>
              <p14:cNvContentPartPr>
                <a14:cpLocks xmlns:a14="http://schemas.microsoft.com/office/drawing/2010/main" noRot="1" noChangeAspect="1" noEditPoints="1" noChangeArrowheads="1" noChangeShapeType="1"/>
              </p14:cNvContentPartPr>
              <p14:nvPr/>
            </p14:nvContentPartPr>
            <p14:xfrm>
              <a:off x="3929063" y="5086350"/>
              <a:ext cx="436562" cy="7938"/>
            </p14:xfrm>
          </p:contentPart>
        </mc:Choice>
        <mc:Fallback xmlns="">
          <p:pic>
            <p:nvPicPr>
              <p:cNvPr id="18467" name="Ink 35"/>
              <p:cNvPicPr>
                <a:picLocks noRot="1" noChangeAspect="1" noEditPoints="1" noChangeArrowheads="1" noChangeShapeType="1"/>
              </p:cNvPicPr>
              <p:nvPr/>
            </p:nvPicPr>
            <p:blipFill>
              <a:blip r:embed="rId52"/>
              <a:stretch>
                <a:fillRect/>
              </a:stretch>
            </p:blipFill>
            <p:spPr>
              <a:xfrm>
                <a:off x="3913214" y="5022485"/>
                <a:ext cx="468260" cy="135307"/>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8468" name="Ink 36"/>
              <p14:cNvContentPartPr>
                <a14:cpLocks xmlns:a14="http://schemas.microsoft.com/office/drawing/2010/main" noRot="1" noChangeAspect="1" noEditPoints="1" noChangeArrowheads="1" noChangeShapeType="1"/>
              </p14:cNvContentPartPr>
              <p14:nvPr/>
            </p14:nvContentPartPr>
            <p14:xfrm>
              <a:off x="3914775" y="5200650"/>
              <a:ext cx="465138" cy="14288"/>
            </p14:xfrm>
          </p:contentPart>
        </mc:Choice>
        <mc:Fallback xmlns="">
          <p:pic>
            <p:nvPicPr>
              <p:cNvPr id="18468" name="Ink 36"/>
              <p:cNvPicPr>
                <a:picLocks noRot="1" noChangeAspect="1" noEditPoints="1" noChangeArrowheads="1" noChangeShapeType="1"/>
              </p:cNvPicPr>
              <p:nvPr/>
            </p:nvPicPr>
            <p:blipFill>
              <a:blip r:embed="rId54"/>
              <a:stretch>
                <a:fillRect/>
              </a:stretch>
            </p:blipFill>
            <p:spPr>
              <a:xfrm>
                <a:off x="3898922" y="5144768"/>
                <a:ext cx="496844" cy="126052"/>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8469" name="Ink 37"/>
              <p14:cNvContentPartPr>
                <a14:cpLocks xmlns:a14="http://schemas.microsoft.com/office/drawing/2010/main" noRot="1" noChangeAspect="1" noEditPoints="1" noChangeArrowheads="1" noChangeShapeType="1"/>
              </p14:cNvContentPartPr>
              <p14:nvPr/>
            </p14:nvContentPartPr>
            <p14:xfrm>
              <a:off x="3943350" y="5280025"/>
              <a:ext cx="407988" cy="14288"/>
            </p14:xfrm>
          </p:contentPart>
        </mc:Choice>
        <mc:Fallback xmlns="">
          <p:pic>
            <p:nvPicPr>
              <p:cNvPr id="18469" name="Ink 37"/>
              <p:cNvPicPr>
                <a:picLocks noRot="1" noChangeAspect="1" noEditPoints="1" noChangeArrowheads="1" noChangeShapeType="1"/>
              </p:cNvPicPr>
              <p:nvPr/>
            </p:nvPicPr>
            <p:blipFill>
              <a:blip r:embed="rId56"/>
              <a:stretch>
                <a:fillRect/>
              </a:stretch>
            </p:blipFill>
            <p:spPr>
              <a:xfrm>
                <a:off x="3927492" y="5216801"/>
                <a:ext cx="439704" cy="140737"/>
              </a:xfrm>
              <a:prstGeom prst="rect">
                <a:avLst/>
              </a:prstGeom>
            </p:spPr>
          </p:pic>
        </mc:Fallback>
      </mc:AlternateContent>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2" name="Picture 8"/>
          <p:cNvPicPr>
            <a:picLocks noChangeAspect="1" noChangeArrowheads="1"/>
          </p:cNvPicPr>
          <p:nvPr/>
        </p:nvPicPr>
        <p:blipFill>
          <a:blip r:embed="rId2" cstate="print"/>
          <a:srcRect b="14063"/>
          <a:stretch>
            <a:fillRect/>
          </a:stretch>
        </p:blipFill>
        <p:spPr bwMode="auto">
          <a:xfrm>
            <a:off x="73152" y="384048"/>
            <a:ext cx="8900160" cy="6119097"/>
          </a:xfrm>
          <a:prstGeom prst="rect">
            <a:avLst/>
          </a:prstGeom>
          <a:noFill/>
          <a:ln w="9525">
            <a:noFill/>
            <a:miter lim="800000"/>
            <a:headEnd/>
            <a:tailEnd/>
          </a:ln>
        </p:spPr>
      </p:pic>
      <p:sp>
        <p:nvSpPr>
          <p:cNvPr id="6" name="Slide Number Placeholder 2"/>
          <p:cNvSpPr>
            <a:spLocks noGrp="1"/>
          </p:cNvSpPr>
          <p:nvPr>
            <p:ph type="sldNum" sz="quarter" idx="11"/>
          </p:nvPr>
        </p:nvSpPr>
        <p:spPr/>
        <p:txBody>
          <a:bodyPr/>
          <a:lstStyle/>
          <a:p>
            <a:fld id="{6AD0CD09-B4BA-4826-B4FB-A592B90B102E}" type="slidenum">
              <a:rPr lang="en-US"/>
              <a:pPr/>
              <a:t>23</a:t>
            </a:fld>
            <a:endParaRPr lang="en-US"/>
          </a:p>
        </p:txBody>
      </p:sp>
      <p:sp>
        <p:nvSpPr>
          <p:cNvPr id="7" name="Footer Placeholder 3"/>
          <p:cNvSpPr>
            <a:spLocks noGrp="1"/>
          </p:cNvSpPr>
          <p:nvPr>
            <p:ph type="ftr" sz="quarter" idx="12"/>
          </p:nvPr>
        </p:nvSpPr>
        <p:spPr/>
        <p:txBody>
          <a:bodyPr/>
          <a:lstStyle/>
          <a:p>
            <a:r>
              <a:rPr lang="en-US" smtClean="0"/>
              <a:t>Updated February 2015</a:t>
            </a:r>
            <a:endParaRPr lang="en-US" dirty="0"/>
          </a:p>
        </p:txBody>
      </p:sp>
      <p:sp>
        <p:nvSpPr>
          <p:cNvPr id="11269" name="Line 5"/>
          <p:cNvSpPr>
            <a:spLocks noChangeShapeType="1"/>
          </p:cNvSpPr>
          <p:nvPr/>
        </p:nvSpPr>
        <p:spPr bwMode="auto">
          <a:xfrm flipV="1">
            <a:off x="914400" y="4419600"/>
            <a:ext cx="4572000" cy="304800"/>
          </a:xfrm>
          <a:prstGeom prst="line">
            <a:avLst/>
          </a:prstGeom>
          <a:noFill/>
          <a:ln w="57150">
            <a:solidFill>
              <a:schemeClr val="bg2"/>
            </a:solidFill>
            <a:round/>
            <a:headEnd/>
            <a:tailEnd type="triangle" w="med" len="med"/>
          </a:ln>
          <a:effectLst/>
        </p:spPr>
        <p:txBody>
          <a:bodyPr/>
          <a:lstStyle/>
          <a:p>
            <a:endParaRPr lang="en-US"/>
          </a:p>
        </p:txBody>
      </p:sp>
      <p:sp>
        <p:nvSpPr>
          <p:cNvPr id="11271" name="AutoShape 7"/>
          <p:cNvSpPr>
            <a:spLocks noChangeArrowheads="1"/>
          </p:cNvSpPr>
          <p:nvPr/>
        </p:nvSpPr>
        <p:spPr bwMode="auto">
          <a:xfrm>
            <a:off x="2971800" y="5334000"/>
            <a:ext cx="4495800" cy="914400"/>
          </a:xfrm>
          <a:prstGeom prst="roundRect">
            <a:avLst>
              <a:gd name="adj" fmla="val 16667"/>
            </a:avLst>
          </a:prstGeom>
          <a:solidFill>
            <a:schemeClr val="accent1"/>
          </a:solidFill>
          <a:ln w="9525">
            <a:solidFill>
              <a:schemeClr val="tx1"/>
            </a:solidFill>
            <a:round/>
            <a:headEnd/>
            <a:tailEnd/>
          </a:ln>
          <a:effectLst/>
        </p:spPr>
        <p:txBody>
          <a:bodyPr anchor="ctr"/>
          <a:lstStyle/>
          <a:p>
            <a:pPr algn="ctr"/>
            <a:r>
              <a:rPr lang="en-US" b="1" u="sng" dirty="0"/>
              <a:t>Soils</a:t>
            </a:r>
          </a:p>
          <a:p>
            <a:pPr algn="ctr"/>
            <a:r>
              <a:rPr lang="en-US" b="1" dirty="0"/>
              <a:t>Double Click to Open </a:t>
            </a:r>
            <a:r>
              <a:rPr lang="en-US" b="1" dirty="0" smtClean="0"/>
              <a:t>“New Mexico” </a:t>
            </a:r>
            <a:r>
              <a:rPr lang="en-US" b="1" dirty="0"/>
              <a:t>Folder</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6" name="Picture 8"/>
          <p:cNvPicPr>
            <a:picLocks noChangeAspect="1" noChangeArrowheads="1"/>
          </p:cNvPicPr>
          <p:nvPr/>
        </p:nvPicPr>
        <p:blipFill>
          <a:blip r:embed="rId2" cstate="print"/>
          <a:srcRect b="14063"/>
          <a:stretch>
            <a:fillRect/>
          </a:stretch>
        </p:blipFill>
        <p:spPr bwMode="auto">
          <a:xfrm>
            <a:off x="73152" y="384048"/>
            <a:ext cx="8900160" cy="6119066"/>
          </a:xfrm>
          <a:prstGeom prst="rect">
            <a:avLst/>
          </a:prstGeom>
          <a:noFill/>
          <a:ln w="9525">
            <a:noFill/>
            <a:miter lim="800000"/>
            <a:headEnd/>
            <a:tailEnd/>
          </a:ln>
        </p:spPr>
      </p:pic>
      <p:sp>
        <p:nvSpPr>
          <p:cNvPr id="7" name="Slide Number Placeholder 2"/>
          <p:cNvSpPr>
            <a:spLocks noGrp="1"/>
          </p:cNvSpPr>
          <p:nvPr>
            <p:ph type="sldNum" sz="quarter" idx="11"/>
          </p:nvPr>
        </p:nvSpPr>
        <p:spPr/>
        <p:txBody>
          <a:bodyPr/>
          <a:lstStyle/>
          <a:p>
            <a:fld id="{0A5F1058-EE31-43E0-B463-968B81A11D42}" type="slidenum">
              <a:rPr lang="en-US"/>
              <a:pPr/>
              <a:t>24</a:t>
            </a:fld>
            <a:endParaRPr lang="en-US"/>
          </a:p>
        </p:txBody>
      </p:sp>
      <p:sp>
        <p:nvSpPr>
          <p:cNvPr id="8" name="Footer Placeholder 3"/>
          <p:cNvSpPr>
            <a:spLocks noGrp="1"/>
          </p:cNvSpPr>
          <p:nvPr>
            <p:ph type="ftr" sz="quarter" idx="12"/>
          </p:nvPr>
        </p:nvSpPr>
        <p:spPr/>
        <p:txBody>
          <a:bodyPr/>
          <a:lstStyle/>
          <a:p>
            <a:r>
              <a:rPr lang="en-US" smtClean="0"/>
              <a:t>Updated February 2015</a:t>
            </a:r>
            <a:endParaRPr lang="en-US" dirty="0"/>
          </a:p>
        </p:txBody>
      </p:sp>
      <p:sp>
        <p:nvSpPr>
          <p:cNvPr id="12293" name="Oval 5"/>
          <p:cNvSpPr>
            <a:spLocks noChangeArrowheads="1"/>
          </p:cNvSpPr>
          <p:nvPr/>
        </p:nvSpPr>
        <p:spPr bwMode="auto">
          <a:xfrm>
            <a:off x="304800" y="4572000"/>
            <a:ext cx="685800" cy="228600"/>
          </a:xfrm>
          <a:prstGeom prst="ellipse">
            <a:avLst/>
          </a:prstGeom>
          <a:noFill/>
          <a:ln w="9525">
            <a:solidFill>
              <a:schemeClr val="bg2"/>
            </a:solidFill>
            <a:round/>
            <a:headEnd/>
            <a:tailEnd/>
          </a:ln>
          <a:effectLst/>
        </p:spPr>
        <p:txBody>
          <a:bodyPr wrap="none" anchor="ctr"/>
          <a:lstStyle/>
          <a:p>
            <a:endParaRPr lang="en-US"/>
          </a:p>
        </p:txBody>
      </p:sp>
      <p:sp>
        <p:nvSpPr>
          <p:cNvPr id="12294" name="Text Box 6"/>
          <p:cNvSpPr txBox="1">
            <a:spLocks noChangeArrowheads="1"/>
          </p:cNvSpPr>
          <p:nvPr/>
        </p:nvSpPr>
        <p:spPr bwMode="auto">
          <a:xfrm>
            <a:off x="1676400" y="4800600"/>
            <a:ext cx="2667000" cy="1338828"/>
          </a:xfrm>
          <a:prstGeom prst="rect">
            <a:avLst/>
          </a:prstGeom>
          <a:solidFill>
            <a:schemeClr val="accent1"/>
          </a:solidFill>
          <a:ln w="9525">
            <a:solidFill>
              <a:schemeClr val="bg2"/>
            </a:solidFill>
            <a:miter lim="800000"/>
            <a:headEnd/>
            <a:tailEnd/>
          </a:ln>
          <a:effectLst/>
        </p:spPr>
        <p:txBody>
          <a:bodyPr>
            <a:spAutoFit/>
          </a:bodyPr>
          <a:lstStyle/>
          <a:p>
            <a:pPr>
              <a:spcBef>
                <a:spcPct val="50000"/>
              </a:spcBef>
            </a:pPr>
            <a:r>
              <a:rPr lang="en-US" b="1" dirty="0" smtClean="0"/>
              <a:t>NM </a:t>
            </a:r>
            <a:r>
              <a:rPr lang="en-US" b="1" dirty="0"/>
              <a:t>by </a:t>
            </a:r>
            <a:r>
              <a:rPr lang="en-US" b="1" dirty="0" smtClean="0"/>
              <a:t>Soil Survey Area</a:t>
            </a:r>
            <a:endParaRPr lang="en-US" b="1" dirty="0"/>
          </a:p>
          <a:p>
            <a:pPr>
              <a:spcBef>
                <a:spcPct val="50000"/>
              </a:spcBef>
            </a:pPr>
            <a:r>
              <a:rPr lang="en-US" b="1" dirty="0"/>
              <a:t>Download one or more </a:t>
            </a:r>
            <a:r>
              <a:rPr lang="en-US" b="1" dirty="0" smtClean="0"/>
              <a:t>Soils Databases to </a:t>
            </a:r>
            <a:r>
              <a:rPr lang="en-US" b="1" dirty="0"/>
              <a:t>the “Import” folder.</a:t>
            </a:r>
          </a:p>
        </p:txBody>
      </p:sp>
      <p:sp>
        <p:nvSpPr>
          <p:cNvPr id="12295" name="Line 7"/>
          <p:cNvSpPr>
            <a:spLocks noChangeShapeType="1"/>
          </p:cNvSpPr>
          <p:nvPr/>
        </p:nvSpPr>
        <p:spPr bwMode="auto">
          <a:xfrm flipV="1">
            <a:off x="3200400" y="3200400"/>
            <a:ext cx="4953000" cy="1600200"/>
          </a:xfrm>
          <a:prstGeom prst="line">
            <a:avLst/>
          </a:prstGeom>
          <a:noFill/>
          <a:ln w="57150">
            <a:solidFill>
              <a:schemeClr val="bg2"/>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1"/>
          </p:nvPr>
        </p:nvSpPr>
        <p:spPr/>
        <p:txBody>
          <a:bodyPr/>
          <a:lstStyle/>
          <a:p>
            <a:fld id="{207496CC-F583-4C3F-9150-CA2891D0CB1F}" type="slidenum">
              <a:rPr lang="en-US"/>
              <a:pPr/>
              <a:t>25</a:t>
            </a:fld>
            <a:endParaRPr lang="en-US"/>
          </a:p>
        </p:txBody>
      </p:sp>
      <p:sp>
        <p:nvSpPr>
          <p:cNvPr id="7" name="Footer Placeholder 3"/>
          <p:cNvSpPr>
            <a:spLocks noGrp="1"/>
          </p:cNvSpPr>
          <p:nvPr>
            <p:ph type="ftr" sz="quarter" idx="12"/>
          </p:nvPr>
        </p:nvSpPr>
        <p:spPr/>
        <p:txBody>
          <a:bodyPr/>
          <a:lstStyle/>
          <a:p>
            <a:r>
              <a:rPr lang="en-US" smtClean="0"/>
              <a:t>Updated February 2015</a:t>
            </a:r>
            <a:endParaRPr lang="en-US" dirty="0"/>
          </a:p>
        </p:txBody>
      </p:sp>
      <p:pic>
        <p:nvPicPr>
          <p:cNvPr id="14340" name="Picture 4"/>
          <p:cNvPicPr>
            <a:picLocks noChangeAspect="1" noChangeArrowheads="1"/>
          </p:cNvPicPr>
          <p:nvPr/>
        </p:nvPicPr>
        <p:blipFill>
          <a:blip r:embed="rId2" cstate="print"/>
          <a:srcRect t="3419" b="4274"/>
          <a:stretch>
            <a:fillRect/>
          </a:stretch>
        </p:blipFill>
        <p:spPr bwMode="auto">
          <a:xfrm>
            <a:off x="152400" y="381000"/>
            <a:ext cx="8915400" cy="6172200"/>
          </a:xfrm>
          <a:prstGeom prst="rect">
            <a:avLst/>
          </a:prstGeom>
          <a:noFill/>
          <a:ln w="9525">
            <a:noFill/>
            <a:miter lim="800000"/>
            <a:headEnd/>
            <a:tailEnd/>
          </a:ln>
          <a:effectLst/>
        </p:spPr>
      </p:pic>
      <p:sp>
        <p:nvSpPr>
          <p:cNvPr id="14341" name="Text Box 5"/>
          <p:cNvSpPr txBox="1">
            <a:spLocks noChangeArrowheads="1"/>
          </p:cNvSpPr>
          <p:nvPr/>
        </p:nvSpPr>
        <p:spPr bwMode="auto">
          <a:xfrm>
            <a:off x="3048000" y="3962400"/>
            <a:ext cx="4953000" cy="466725"/>
          </a:xfrm>
          <a:prstGeom prst="rect">
            <a:avLst/>
          </a:prstGeom>
          <a:solidFill>
            <a:schemeClr val="accent1"/>
          </a:solidFill>
          <a:ln w="9525">
            <a:solidFill>
              <a:schemeClr val="bg2"/>
            </a:solidFill>
            <a:miter lim="800000"/>
            <a:headEnd/>
            <a:tailEnd/>
          </a:ln>
          <a:effectLst/>
        </p:spPr>
        <p:txBody>
          <a:bodyPr>
            <a:spAutoFit/>
          </a:bodyPr>
          <a:lstStyle/>
          <a:p>
            <a:pPr algn="ctr">
              <a:spcBef>
                <a:spcPct val="50000"/>
              </a:spcBef>
            </a:pPr>
            <a:r>
              <a:rPr lang="en-US" sz="2400" b="1"/>
              <a:t>RUSLE2 User’s Guide</a:t>
            </a:r>
          </a:p>
        </p:txBody>
      </p:sp>
      <p:sp>
        <p:nvSpPr>
          <p:cNvPr id="14342" name="Line 6"/>
          <p:cNvSpPr>
            <a:spLocks noChangeShapeType="1"/>
          </p:cNvSpPr>
          <p:nvPr/>
        </p:nvSpPr>
        <p:spPr bwMode="auto">
          <a:xfrm flipV="1">
            <a:off x="1828800" y="3200400"/>
            <a:ext cx="1600200" cy="3124200"/>
          </a:xfrm>
          <a:prstGeom prst="line">
            <a:avLst/>
          </a:prstGeom>
          <a:noFill/>
          <a:ln w="57150">
            <a:solidFill>
              <a:schemeClr val="bg2"/>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81A39268-7970-42C3-974A-A8C9090B280A}" type="slidenum">
              <a:rPr lang="en-US"/>
              <a:pPr/>
              <a:t>26</a:t>
            </a:fld>
            <a:endParaRPr lang="en-US"/>
          </a:p>
        </p:txBody>
      </p:sp>
      <p:sp>
        <p:nvSpPr>
          <p:cNvPr id="6" name="Footer Placeholder 5"/>
          <p:cNvSpPr>
            <a:spLocks noGrp="1"/>
          </p:cNvSpPr>
          <p:nvPr>
            <p:ph type="ftr" sz="quarter" idx="12"/>
          </p:nvPr>
        </p:nvSpPr>
        <p:spPr/>
        <p:txBody>
          <a:bodyPr/>
          <a:lstStyle/>
          <a:p>
            <a:r>
              <a:rPr lang="en-US" smtClean="0"/>
              <a:t>Updated February 2015</a:t>
            </a:r>
            <a:endParaRPr lang="en-US" dirty="0"/>
          </a:p>
        </p:txBody>
      </p:sp>
      <p:sp>
        <p:nvSpPr>
          <p:cNvPr id="15364" name="Rectangle 4"/>
          <p:cNvSpPr>
            <a:spLocks noGrp="1" noRot="1" noChangeArrowheads="1"/>
          </p:cNvSpPr>
          <p:nvPr>
            <p:ph type="title"/>
          </p:nvPr>
        </p:nvSpPr>
        <p:spPr/>
        <p:txBody>
          <a:bodyPr/>
          <a:lstStyle/>
          <a:p>
            <a:r>
              <a:rPr lang="en-US" dirty="0"/>
              <a:t>RUSLE2 File Importing</a:t>
            </a:r>
          </a:p>
        </p:txBody>
      </p:sp>
      <p:sp>
        <p:nvSpPr>
          <p:cNvPr id="15369" name="Rectangle 9"/>
          <p:cNvSpPr>
            <a:spLocks noGrp="1" noChangeArrowheads="1"/>
          </p:cNvSpPr>
          <p:nvPr>
            <p:ph type="body" idx="1"/>
          </p:nvPr>
        </p:nvSpPr>
        <p:spPr>
          <a:noFill/>
          <a:ln/>
        </p:spPr>
        <p:txBody>
          <a:bodyPr/>
          <a:lstStyle/>
          <a:p>
            <a:pPr>
              <a:buFont typeface="Wingdings" pitchFamily="2" charset="2"/>
              <a:buNone/>
            </a:pPr>
            <a:r>
              <a:rPr lang="en-US" sz="4000" u="sng" dirty="0"/>
              <a:t>Topic			        		    Slides</a:t>
            </a:r>
          </a:p>
          <a:p>
            <a:pPr>
              <a:buFont typeface="Wingdings" pitchFamily="2" charset="2"/>
              <a:buNone/>
            </a:pPr>
            <a:r>
              <a:rPr lang="en-US" sz="2400" dirty="0"/>
              <a:t>Importing the latest Base Database Updates			</a:t>
            </a:r>
            <a:r>
              <a:rPr lang="en-US" sz="2400" dirty="0" smtClean="0"/>
              <a:t>27-29</a:t>
            </a:r>
            <a:endParaRPr lang="en-US" sz="2400" dirty="0"/>
          </a:p>
          <a:p>
            <a:pPr>
              <a:buFont typeface="Wingdings" pitchFamily="2" charset="2"/>
              <a:buNone/>
            </a:pPr>
            <a:r>
              <a:rPr lang="en-US" sz="2400" dirty="0"/>
              <a:t>Importing the Crop Management Zone Database		</a:t>
            </a:r>
            <a:r>
              <a:rPr lang="en-US" sz="2400" dirty="0" smtClean="0"/>
              <a:t>30-31</a:t>
            </a:r>
            <a:endParaRPr lang="en-US" sz="2400" dirty="0"/>
          </a:p>
          <a:p>
            <a:pPr>
              <a:buFont typeface="Wingdings" pitchFamily="2" charset="2"/>
              <a:buNone/>
            </a:pPr>
            <a:r>
              <a:rPr lang="en-US" sz="2400" dirty="0"/>
              <a:t>Importing the Climate Database				</a:t>
            </a:r>
            <a:r>
              <a:rPr lang="en-US" sz="2400" dirty="0" smtClean="0"/>
              <a:t>32-33</a:t>
            </a:r>
            <a:endParaRPr lang="en-US" sz="2400" dirty="0"/>
          </a:p>
          <a:p>
            <a:pPr>
              <a:buFont typeface="Wingdings" pitchFamily="2" charset="2"/>
              <a:buNone/>
            </a:pPr>
            <a:r>
              <a:rPr lang="en-US" sz="2400" dirty="0"/>
              <a:t>Importing the Soil Database </a:t>
            </a:r>
            <a:r>
              <a:rPr lang="en-US" sz="1600" dirty="0"/>
              <a:t>(Not shown but done in the same way as other imports)</a:t>
            </a:r>
          </a:p>
          <a:p>
            <a:pPr>
              <a:buFont typeface="Wingdings" pitchFamily="2" charset="2"/>
              <a:buNone/>
            </a:pPr>
            <a:endParaRPr lang="en-US" sz="16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a:stretch>
            <a:fillRect/>
          </a:stretch>
        </p:blipFill>
        <p:spPr>
          <a:xfrm>
            <a:off x="371901" y="152400"/>
            <a:ext cx="8305800" cy="6477000"/>
          </a:xfrm>
          <a:prstGeom prst="rect">
            <a:avLst/>
          </a:prstGeom>
        </p:spPr>
      </p:pic>
      <p:sp>
        <p:nvSpPr>
          <p:cNvPr id="5" name="Slide Number Placeholder 2"/>
          <p:cNvSpPr>
            <a:spLocks noGrp="1"/>
          </p:cNvSpPr>
          <p:nvPr>
            <p:ph type="sldNum" sz="quarter" idx="11"/>
          </p:nvPr>
        </p:nvSpPr>
        <p:spPr/>
        <p:txBody>
          <a:bodyPr/>
          <a:lstStyle/>
          <a:p>
            <a:fld id="{3819431F-D4D0-473F-B913-A987162B1949}" type="slidenum">
              <a:rPr lang="en-US"/>
              <a:pPr/>
              <a:t>27</a:t>
            </a:fld>
            <a:endParaRPr lang="en-US"/>
          </a:p>
        </p:txBody>
      </p:sp>
      <p:sp>
        <p:nvSpPr>
          <p:cNvPr id="6" name="Footer Placeholder 3"/>
          <p:cNvSpPr>
            <a:spLocks noGrp="1"/>
          </p:cNvSpPr>
          <p:nvPr>
            <p:ph type="ftr" sz="quarter" idx="12"/>
          </p:nvPr>
        </p:nvSpPr>
        <p:spPr/>
        <p:txBody>
          <a:bodyPr/>
          <a:lstStyle/>
          <a:p>
            <a:r>
              <a:rPr lang="en-US" smtClean="0"/>
              <a:t>Updated February 2015</a:t>
            </a:r>
            <a:endParaRPr lang="en-US" dirty="0"/>
          </a:p>
        </p:txBody>
      </p:sp>
      <p:sp>
        <p:nvSpPr>
          <p:cNvPr id="19461" name="AutoShape 5"/>
          <p:cNvSpPr>
            <a:spLocks/>
          </p:cNvSpPr>
          <p:nvPr/>
        </p:nvSpPr>
        <p:spPr bwMode="auto">
          <a:xfrm>
            <a:off x="3048000" y="1524000"/>
            <a:ext cx="4478338" cy="914400"/>
          </a:xfrm>
          <a:prstGeom prst="borderCallout1">
            <a:avLst>
              <a:gd name="adj1" fmla="val -8333"/>
              <a:gd name="adj2" fmla="val 97449"/>
              <a:gd name="adj3" fmla="val -8333"/>
              <a:gd name="adj4" fmla="val -19921"/>
            </a:avLst>
          </a:prstGeom>
          <a:solidFill>
            <a:schemeClr val="accent1"/>
          </a:solidFill>
          <a:ln w="57150">
            <a:solidFill>
              <a:schemeClr val="tx1"/>
            </a:solidFill>
            <a:miter lim="800000"/>
            <a:headEnd type="triangle" w="med" len="med"/>
            <a:tailEnd/>
          </a:ln>
          <a:effectLst/>
        </p:spPr>
        <p:txBody>
          <a:bodyPr/>
          <a:lstStyle/>
          <a:p>
            <a:pPr algn="ctr"/>
            <a:r>
              <a:rPr lang="en-US" sz="2400" b="1" dirty="0"/>
              <a:t>Select </a:t>
            </a:r>
          </a:p>
          <a:p>
            <a:pPr algn="ctr"/>
            <a:r>
              <a:rPr lang="en-US" sz="2400" b="1" dirty="0"/>
              <a:t>“Import RUSLE2 database”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a:blip r:embed="rId2"/>
          <a:stretch>
            <a:fillRect/>
          </a:stretch>
        </p:blipFill>
        <p:spPr>
          <a:xfrm>
            <a:off x="114300" y="66674"/>
            <a:ext cx="8915400" cy="6724650"/>
          </a:xfrm>
          <a:prstGeom prst="rect">
            <a:avLst/>
          </a:prstGeom>
        </p:spPr>
      </p:pic>
      <p:sp>
        <p:nvSpPr>
          <p:cNvPr id="8" name="Slide Number Placeholder 2"/>
          <p:cNvSpPr>
            <a:spLocks noGrp="1"/>
          </p:cNvSpPr>
          <p:nvPr>
            <p:ph type="sldNum" sz="quarter" idx="11"/>
          </p:nvPr>
        </p:nvSpPr>
        <p:spPr/>
        <p:txBody>
          <a:bodyPr/>
          <a:lstStyle/>
          <a:p>
            <a:fld id="{0915F287-9AED-4FB7-90E0-8BF96D065E5F}" type="slidenum">
              <a:rPr lang="en-US"/>
              <a:pPr/>
              <a:t>28</a:t>
            </a:fld>
            <a:endParaRPr lang="en-US"/>
          </a:p>
        </p:txBody>
      </p:sp>
      <p:sp>
        <p:nvSpPr>
          <p:cNvPr id="9" name="Footer Placeholder 3"/>
          <p:cNvSpPr>
            <a:spLocks noGrp="1"/>
          </p:cNvSpPr>
          <p:nvPr>
            <p:ph type="ftr" sz="quarter" idx="12"/>
          </p:nvPr>
        </p:nvSpPr>
        <p:spPr/>
        <p:txBody>
          <a:bodyPr/>
          <a:lstStyle/>
          <a:p>
            <a:r>
              <a:rPr lang="en-US" smtClean="0"/>
              <a:t>Updated February 2015</a:t>
            </a:r>
            <a:endParaRPr lang="en-US" dirty="0"/>
          </a:p>
        </p:txBody>
      </p:sp>
      <p:sp>
        <p:nvSpPr>
          <p:cNvPr id="20485" name="Text Box 5"/>
          <p:cNvSpPr txBox="1">
            <a:spLocks noChangeArrowheads="1"/>
          </p:cNvSpPr>
          <p:nvPr/>
        </p:nvSpPr>
        <p:spPr bwMode="auto">
          <a:xfrm>
            <a:off x="3786116" y="2897187"/>
            <a:ext cx="4648200" cy="1061829"/>
          </a:xfrm>
          <a:prstGeom prst="rect">
            <a:avLst/>
          </a:prstGeom>
          <a:solidFill>
            <a:schemeClr val="accent1"/>
          </a:solidFill>
          <a:ln w="9525">
            <a:solidFill>
              <a:schemeClr val="bg2"/>
            </a:solidFill>
            <a:miter lim="800000"/>
            <a:headEnd/>
            <a:tailEnd/>
          </a:ln>
          <a:effectLst/>
        </p:spPr>
        <p:txBody>
          <a:bodyPr>
            <a:spAutoFit/>
          </a:bodyPr>
          <a:lstStyle/>
          <a:p>
            <a:pPr>
              <a:spcBef>
                <a:spcPct val="50000"/>
              </a:spcBef>
            </a:pPr>
            <a:r>
              <a:rPr lang="en-US" b="1" dirty="0"/>
              <a:t>Select Database to Import</a:t>
            </a:r>
          </a:p>
          <a:p>
            <a:pPr>
              <a:spcBef>
                <a:spcPct val="50000"/>
              </a:spcBef>
            </a:pPr>
            <a:r>
              <a:rPr lang="en-US" b="1" dirty="0"/>
              <a:t>Ex. </a:t>
            </a:r>
            <a:r>
              <a:rPr lang="en-US" b="1" dirty="0" smtClean="0"/>
              <a:t>NRCS_Moses_updates_030104to01292015.gdb</a:t>
            </a:r>
            <a:endParaRPr lang="en-US" b="1" dirty="0"/>
          </a:p>
        </p:txBody>
      </p:sp>
      <p:sp>
        <p:nvSpPr>
          <p:cNvPr id="20486" name="Line 6"/>
          <p:cNvSpPr>
            <a:spLocks noChangeShapeType="1"/>
          </p:cNvSpPr>
          <p:nvPr/>
        </p:nvSpPr>
        <p:spPr bwMode="auto">
          <a:xfrm flipH="1" flipV="1">
            <a:off x="4381500" y="2438399"/>
            <a:ext cx="571500" cy="458788"/>
          </a:xfrm>
          <a:prstGeom prst="line">
            <a:avLst/>
          </a:prstGeom>
          <a:noFill/>
          <a:ln w="57150">
            <a:solidFill>
              <a:schemeClr val="bg2"/>
            </a:solidFill>
            <a:round/>
            <a:headEnd/>
            <a:tailEnd type="triangle" w="med" len="med"/>
          </a:ln>
          <a:effectLst/>
        </p:spPr>
        <p:txBody>
          <a:bodyPr/>
          <a:lstStyle/>
          <a:p>
            <a:endParaRPr lang="en-US"/>
          </a:p>
        </p:txBody>
      </p:sp>
      <p:sp>
        <p:nvSpPr>
          <p:cNvPr id="20487" name="Text Box 7"/>
          <p:cNvSpPr txBox="1">
            <a:spLocks noChangeArrowheads="1"/>
          </p:cNvSpPr>
          <p:nvPr/>
        </p:nvSpPr>
        <p:spPr bwMode="auto">
          <a:xfrm>
            <a:off x="6114765" y="4265944"/>
            <a:ext cx="2362200" cy="376238"/>
          </a:xfrm>
          <a:prstGeom prst="rect">
            <a:avLst/>
          </a:prstGeom>
          <a:solidFill>
            <a:schemeClr val="accent1"/>
          </a:solidFill>
          <a:ln w="9525">
            <a:solidFill>
              <a:schemeClr val="bg2"/>
            </a:solidFill>
            <a:miter lim="800000"/>
            <a:headEnd/>
            <a:tailEnd/>
          </a:ln>
          <a:effectLst/>
        </p:spPr>
        <p:txBody>
          <a:bodyPr wrap="square">
            <a:spAutoFit/>
          </a:bodyPr>
          <a:lstStyle/>
          <a:p>
            <a:pPr algn="ctr">
              <a:spcBef>
                <a:spcPct val="50000"/>
              </a:spcBef>
            </a:pPr>
            <a:r>
              <a:rPr lang="en-US" b="1" dirty="0"/>
              <a:t>Click OPEN</a:t>
            </a:r>
          </a:p>
        </p:txBody>
      </p:sp>
      <p:sp>
        <p:nvSpPr>
          <p:cNvPr id="20488" name="Line 8"/>
          <p:cNvSpPr>
            <a:spLocks noChangeShapeType="1"/>
          </p:cNvSpPr>
          <p:nvPr/>
        </p:nvSpPr>
        <p:spPr bwMode="auto">
          <a:xfrm>
            <a:off x="6781800" y="4642182"/>
            <a:ext cx="457200" cy="615618"/>
          </a:xfrm>
          <a:prstGeom prst="line">
            <a:avLst/>
          </a:prstGeom>
          <a:noFill/>
          <a:ln w="57150">
            <a:solidFill>
              <a:schemeClr val="bg2"/>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p:nvPr/>
        </p:nvPicPr>
        <p:blipFill>
          <a:blip r:embed="rId2"/>
          <a:stretch>
            <a:fillRect/>
          </a:stretch>
        </p:blipFill>
        <p:spPr>
          <a:xfrm>
            <a:off x="28433" y="25021"/>
            <a:ext cx="9144000" cy="6858000"/>
          </a:xfrm>
          <a:prstGeom prst="rect">
            <a:avLst/>
          </a:prstGeom>
        </p:spPr>
      </p:pic>
      <p:sp>
        <p:nvSpPr>
          <p:cNvPr id="12" name="Slide Number Placeholder 2"/>
          <p:cNvSpPr>
            <a:spLocks noGrp="1"/>
          </p:cNvSpPr>
          <p:nvPr>
            <p:ph type="sldNum" sz="quarter" idx="11"/>
          </p:nvPr>
        </p:nvSpPr>
        <p:spPr/>
        <p:txBody>
          <a:bodyPr/>
          <a:lstStyle/>
          <a:p>
            <a:fld id="{3DF64935-ABDA-451A-A437-1547F139C9F1}" type="slidenum">
              <a:rPr lang="en-US"/>
              <a:pPr/>
              <a:t>29</a:t>
            </a:fld>
            <a:endParaRPr lang="en-US"/>
          </a:p>
        </p:txBody>
      </p:sp>
      <p:sp>
        <p:nvSpPr>
          <p:cNvPr id="13" name="Footer Placeholder 3"/>
          <p:cNvSpPr>
            <a:spLocks noGrp="1"/>
          </p:cNvSpPr>
          <p:nvPr>
            <p:ph type="ftr" sz="quarter" idx="12"/>
          </p:nvPr>
        </p:nvSpPr>
        <p:spPr/>
        <p:txBody>
          <a:bodyPr/>
          <a:lstStyle/>
          <a:p>
            <a:r>
              <a:rPr lang="en-US" smtClean="0"/>
              <a:t>Updated February 2015</a:t>
            </a:r>
            <a:endParaRPr lang="en-US" dirty="0"/>
          </a:p>
        </p:txBody>
      </p:sp>
      <p:sp>
        <p:nvSpPr>
          <p:cNvPr id="21509" name="Text Box 5"/>
          <p:cNvSpPr txBox="1">
            <a:spLocks noChangeArrowheads="1"/>
          </p:cNvSpPr>
          <p:nvPr/>
        </p:nvSpPr>
        <p:spPr bwMode="auto">
          <a:xfrm>
            <a:off x="5715000" y="914400"/>
            <a:ext cx="3200400" cy="1200150"/>
          </a:xfrm>
          <a:prstGeom prst="rect">
            <a:avLst/>
          </a:prstGeom>
          <a:solidFill>
            <a:schemeClr val="accent1"/>
          </a:solidFill>
          <a:ln w="9525">
            <a:solidFill>
              <a:schemeClr val="bg2"/>
            </a:solidFill>
            <a:miter lim="800000"/>
            <a:headEnd/>
            <a:tailEnd/>
          </a:ln>
          <a:effectLst/>
        </p:spPr>
        <p:txBody>
          <a:bodyPr>
            <a:spAutoFit/>
          </a:bodyPr>
          <a:lstStyle/>
          <a:p>
            <a:pPr>
              <a:spcBef>
                <a:spcPct val="50000"/>
              </a:spcBef>
            </a:pPr>
            <a:r>
              <a:rPr lang="en-US"/>
              <a:t>1</a:t>
            </a:r>
            <a:r>
              <a:rPr lang="en-US" baseline="30000"/>
              <a:t>st</a:t>
            </a:r>
            <a:r>
              <a:rPr lang="en-US"/>
              <a:t> - When importing a “Base database Updates CHECK ALL BOXES in the “Import Database” side.</a:t>
            </a:r>
          </a:p>
        </p:txBody>
      </p:sp>
      <p:sp>
        <p:nvSpPr>
          <p:cNvPr id="21510" name="Freeform 6"/>
          <p:cNvSpPr>
            <a:spLocks/>
          </p:cNvSpPr>
          <p:nvPr/>
        </p:nvSpPr>
        <p:spPr bwMode="auto">
          <a:xfrm>
            <a:off x="1066800" y="1040263"/>
            <a:ext cx="4953000" cy="673100"/>
          </a:xfrm>
          <a:custGeom>
            <a:avLst/>
            <a:gdLst/>
            <a:ahLst/>
            <a:cxnLst>
              <a:cxn ang="0">
                <a:pos x="3120" y="184"/>
              </a:cxn>
              <a:cxn ang="0">
                <a:pos x="1680" y="40"/>
              </a:cxn>
              <a:cxn ang="0">
                <a:pos x="0" y="424"/>
              </a:cxn>
            </a:cxnLst>
            <a:rect l="0" t="0" r="r" b="b"/>
            <a:pathLst>
              <a:path w="3120" h="424">
                <a:moveTo>
                  <a:pt x="3120" y="184"/>
                </a:moveTo>
                <a:cubicBezTo>
                  <a:pt x="2660" y="92"/>
                  <a:pt x="2200" y="0"/>
                  <a:pt x="1680" y="40"/>
                </a:cubicBezTo>
                <a:cubicBezTo>
                  <a:pt x="1160" y="80"/>
                  <a:pt x="280" y="360"/>
                  <a:pt x="0" y="424"/>
                </a:cubicBezTo>
              </a:path>
            </a:pathLst>
          </a:custGeom>
          <a:noFill/>
          <a:ln w="57150" cmpd="sng">
            <a:solidFill>
              <a:schemeClr val="bg2"/>
            </a:solidFill>
            <a:round/>
            <a:headEnd type="none" w="med" len="med"/>
            <a:tailEnd type="triangle" w="med" len="med"/>
          </a:ln>
          <a:effectLst/>
        </p:spPr>
        <p:txBody>
          <a:bodyPr/>
          <a:lstStyle/>
          <a:p>
            <a:endParaRPr lang="en-US"/>
          </a:p>
        </p:txBody>
      </p:sp>
      <p:sp>
        <p:nvSpPr>
          <p:cNvPr id="21511" name="Text Box 7"/>
          <p:cNvSpPr txBox="1">
            <a:spLocks noChangeArrowheads="1"/>
          </p:cNvSpPr>
          <p:nvPr/>
        </p:nvSpPr>
        <p:spPr bwMode="auto">
          <a:xfrm>
            <a:off x="2209801" y="5333999"/>
            <a:ext cx="1447800" cy="646331"/>
          </a:xfrm>
          <a:prstGeom prst="rect">
            <a:avLst/>
          </a:prstGeom>
          <a:solidFill>
            <a:schemeClr val="accent1"/>
          </a:solidFill>
          <a:ln w="9525">
            <a:solidFill>
              <a:schemeClr val="bg2"/>
            </a:solidFill>
            <a:miter lim="800000"/>
            <a:headEnd/>
            <a:tailEnd/>
          </a:ln>
          <a:effectLst/>
        </p:spPr>
        <p:txBody>
          <a:bodyPr wrap="square">
            <a:spAutoFit/>
          </a:bodyPr>
          <a:lstStyle/>
          <a:p>
            <a:pPr>
              <a:spcBef>
                <a:spcPct val="50000"/>
              </a:spcBef>
            </a:pPr>
            <a:r>
              <a:rPr lang="en-US" dirty="0"/>
              <a:t>2</a:t>
            </a:r>
            <a:r>
              <a:rPr lang="en-US" baseline="30000" dirty="0"/>
              <a:t>nd</a:t>
            </a:r>
            <a:r>
              <a:rPr lang="en-US" dirty="0"/>
              <a:t> - Check “NONE”</a:t>
            </a:r>
          </a:p>
        </p:txBody>
      </p:sp>
      <p:sp>
        <p:nvSpPr>
          <p:cNvPr id="21512" name="Line 8"/>
          <p:cNvSpPr>
            <a:spLocks noChangeShapeType="1"/>
          </p:cNvSpPr>
          <p:nvPr/>
        </p:nvSpPr>
        <p:spPr bwMode="auto">
          <a:xfrm flipH="1">
            <a:off x="1905000" y="5392643"/>
            <a:ext cx="304801" cy="310688"/>
          </a:xfrm>
          <a:prstGeom prst="line">
            <a:avLst/>
          </a:prstGeom>
          <a:noFill/>
          <a:ln w="57150">
            <a:solidFill>
              <a:schemeClr val="bg2"/>
            </a:solidFill>
            <a:round/>
            <a:headEnd/>
            <a:tailEnd type="triangle" w="med" len="med"/>
          </a:ln>
          <a:effectLst/>
        </p:spPr>
        <p:txBody>
          <a:bodyPr/>
          <a:lstStyle/>
          <a:p>
            <a:endParaRPr lang="en-US"/>
          </a:p>
        </p:txBody>
      </p:sp>
      <p:sp>
        <p:nvSpPr>
          <p:cNvPr id="21513" name="Text Box 9"/>
          <p:cNvSpPr txBox="1">
            <a:spLocks noChangeArrowheads="1"/>
          </p:cNvSpPr>
          <p:nvPr/>
        </p:nvSpPr>
        <p:spPr bwMode="auto">
          <a:xfrm>
            <a:off x="4876800" y="3657600"/>
            <a:ext cx="3581400" cy="376238"/>
          </a:xfrm>
          <a:prstGeom prst="rect">
            <a:avLst/>
          </a:prstGeom>
          <a:solidFill>
            <a:schemeClr val="accent1"/>
          </a:solidFill>
          <a:ln w="9525">
            <a:solidFill>
              <a:schemeClr val="bg2"/>
            </a:solidFill>
            <a:miter lim="800000"/>
            <a:headEnd/>
            <a:tailEnd/>
          </a:ln>
          <a:effectLst/>
        </p:spPr>
        <p:txBody>
          <a:bodyPr>
            <a:spAutoFit/>
          </a:bodyPr>
          <a:lstStyle/>
          <a:p>
            <a:pPr>
              <a:spcBef>
                <a:spcPct val="50000"/>
              </a:spcBef>
            </a:pPr>
            <a:r>
              <a:rPr lang="en-US"/>
              <a:t>3</a:t>
            </a:r>
            <a:r>
              <a:rPr lang="en-US" baseline="30000"/>
              <a:t>rd</a:t>
            </a:r>
            <a:r>
              <a:rPr lang="en-US"/>
              <a:t> - Select – “Import to same folder”</a:t>
            </a:r>
          </a:p>
        </p:txBody>
      </p:sp>
      <p:sp>
        <p:nvSpPr>
          <p:cNvPr id="21514" name="Line 10"/>
          <p:cNvSpPr>
            <a:spLocks noChangeShapeType="1"/>
          </p:cNvSpPr>
          <p:nvPr/>
        </p:nvSpPr>
        <p:spPr bwMode="auto">
          <a:xfrm flipH="1">
            <a:off x="4038600" y="4033838"/>
            <a:ext cx="1524000" cy="1358805"/>
          </a:xfrm>
          <a:prstGeom prst="line">
            <a:avLst/>
          </a:prstGeom>
          <a:noFill/>
          <a:ln w="38100">
            <a:solidFill>
              <a:schemeClr val="bg2"/>
            </a:solidFill>
            <a:round/>
            <a:headEnd/>
            <a:tailEnd type="triangle" w="med" len="med"/>
          </a:ln>
          <a:effectLst/>
        </p:spPr>
        <p:txBody>
          <a:bodyPr/>
          <a:lstStyle/>
          <a:p>
            <a:endParaRPr lang="en-US"/>
          </a:p>
        </p:txBody>
      </p:sp>
      <p:sp>
        <p:nvSpPr>
          <p:cNvPr id="21515" name="Text Box 11"/>
          <p:cNvSpPr txBox="1">
            <a:spLocks noChangeArrowheads="1"/>
          </p:cNvSpPr>
          <p:nvPr/>
        </p:nvSpPr>
        <p:spPr bwMode="auto">
          <a:xfrm>
            <a:off x="6633381" y="5257800"/>
            <a:ext cx="2362200" cy="830997"/>
          </a:xfrm>
          <a:prstGeom prst="rect">
            <a:avLst/>
          </a:prstGeom>
          <a:solidFill>
            <a:schemeClr val="accent1"/>
          </a:solidFill>
          <a:ln w="9525">
            <a:solidFill>
              <a:schemeClr val="bg2"/>
            </a:solidFill>
            <a:miter lim="800000"/>
            <a:headEnd/>
            <a:tailEnd/>
          </a:ln>
          <a:effectLst/>
        </p:spPr>
        <p:txBody>
          <a:bodyPr wrap="square">
            <a:spAutoFit/>
          </a:bodyPr>
          <a:lstStyle/>
          <a:p>
            <a:pPr>
              <a:spcBef>
                <a:spcPct val="50000"/>
              </a:spcBef>
            </a:pPr>
            <a:r>
              <a:rPr lang="en-US" sz="2400" b="1" dirty="0"/>
              <a:t>4</a:t>
            </a:r>
            <a:r>
              <a:rPr lang="en-US" sz="2400" b="1" baseline="30000" dirty="0"/>
              <a:t>th</a:t>
            </a:r>
            <a:r>
              <a:rPr lang="en-US" sz="2400" b="1" dirty="0"/>
              <a:t> - Click on “Import”</a:t>
            </a:r>
          </a:p>
        </p:txBody>
      </p:sp>
      <p:sp>
        <p:nvSpPr>
          <p:cNvPr id="21516" name="Line 12"/>
          <p:cNvSpPr>
            <a:spLocks noChangeShapeType="1"/>
          </p:cNvSpPr>
          <p:nvPr/>
        </p:nvSpPr>
        <p:spPr bwMode="auto">
          <a:xfrm flipH="1">
            <a:off x="6248400" y="5333999"/>
            <a:ext cx="419100" cy="369332"/>
          </a:xfrm>
          <a:prstGeom prst="line">
            <a:avLst/>
          </a:prstGeom>
          <a:noFill/>
          <a:ln w="57150">
            <a:solidFill>
              <a:schemeClr val="bg2"/>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32470019-4C8D-4230-87A8-FB45742967F4}" type="slidenum">
              <a:rPr lang="en-US"/>
              <a:pPr/>
              <a:t>3</a:t>
            </a:fld>
            <a:endParaRPr lang="en-US"/>
          </a:p>
        </p:txBody>
      </p:sp>
      <p:sp>
        <p:nvSpPr>
          <p:cNvPr id="6" name="Footer Placeholder 5"/>
          <p:cNvSpPr>
            <a:spLocks noGrp="1"/>
          </p:cNvSpPr>
          <p:nvPr>
            <p:ph type="ftr" sz="quarter" idx="12"/>
          </p:nvPr>
        </p:nvSpPr>
        <p:spPr/>
        <p:txBody>
          <a:bodyPr/>
          <a:lstStyle/>
          <a:p>
            <a:r>
              <a:rPr lang="en-US" smtClean="0"/>
              <a:t>Updated February 2015</a:t>
            </a:r>
            <a:endParaRPr lang="en-US" dirty="0"/>
          </a:p>
        </p:txBody>
      </p:sp>
      <p:sp>
        <p:nvSpPr>
          <p:cNvPr id="2053" name="Rectangle 5"/>
          <p:cNvSpPr>
            <a:spLocks noGrp="1" noRot="1" noChangeArrowheads="1"/>
          </p:cNvSpPr>
          <p:nvPr>
            <p:ph type="title"/>
          </p:nvPr>
        </p:nvSpPr>
        <p:spPr>
          <a:xfrm>
            <a:off x="457200" y="381000"/>
            <a:ext cx="8229600" cy="1143000"/>
          </a:xfrm>
        </p:spPr>
        <p:txBody>
          <a:bodyPr/>
          <a:lstStyle/>
          <a:p>
            <a:r>
              <a:rPr lang="en-US" dirty="0"/>
              <a:t>RUSLE2 </a:t>
            </a:r>
            <a:r>
              <a:rPr lang="en-US" dirty="0" smtClean="0"/>
              <a:t>Database Maintenance</a:t>
            </a:r>
            <a:endParaRPr lang="en-US" dirty="0"/>
          </a:p>
        </p:txBody>
      </p:sp>
      <p:sp>
        <p:nvSpPr>
          <p:cNvPr id="2051" name="Rectangle 3"/>
          <p:cNvSpPr>
            <a:spLocks noGrp="1" noChangeArrowheads="1"/>
          </p:cNvSpPr>
          <p:nvPr>
            <p:ph type="body" idx="1"/>
          </p:nvPr>
        </p:nvSpPr>
        <p:spPr>
          <a:xfrm>
            <a:off x="457200" y="1981200"/>
            <a:ext cx="8229600" cy="4419600"/>
          </a:xfrm>
        </p:spPr>
        <p:txBody>
          <a:bodyPr/>
          <a:lstStyle/>
          <a:p>
            <a:pPr>
              <a:lnSpc>
                <a:spcPct val="90000"/>
              </a:lnSpc>
              <a:buFont typeface="Wingdings" pitchFamily="2" charset="2"/>
              <a:buNone/>
            </a:pPr>
            <a:r>
              <a:rPr lang="en-US" sz="4000" u="sng" dirty="0"/>
              <a:t>Topic			        		    Slides</a:t>
            </a:r>
          </a:p>
          <a:p>
            <a:pPr>
              <a:lnSpc>
                <a:spcPct val="90000"/>
              </a:lnSpc>
              <a:buFont typeface="Wingdings" pitchFamily="2" charset="2"/>
              <a:buNone/>
            </a:pPr>
            <a:r>
              <a:rPr lang="en-US" sz="2400" dirty="0"/>
              <a:t>Frequency of Database </a:t>
            </a:r>
            <a:r>
              <a:rPr lang="en-US" sz="2400" dirty="0" smtClean="0"/>
              <a:t>Maintenance Schedule			</a:t>
            </a:r>
            <a:r>
              <a:rPr lang="en-US" sz="2400" dirty="0" smtClean="0"/>
              <a:t>4</a:t>
            </a:r>
            <a:endParaRPr lang="en-US" sz="2400" dirty="0"/>
          </a:p>
          <a:p>
            <a:pPr>
              <a:lnSpc>
                <a:spcPct val="90000"/>
              </a:lnSpc>
              <a:buFont typeface="Wingdings" pitchFamily="2" charset="2"/>
              <a:buNone/>
            </a:pPr>
            <a:r>
              <a:rPr lang="en-US" sz="2400" dirty="0"/>
              <a:t>Archiving </a:t>
            </a:r>
            <a:r>
              <a:rPr lang="en-US" sz="2400" dirty="0" smtClean="0"/>
              <a:t>Database Schedule and Locations</a:t>
            </a:r>
            <a:r>
              <a:rPr lang="en-US" sz="2400" dirty="0"/>
              <a:t>			</a:t>
            </a:r>
            <a:r>
              <a:rPr lang="en-US" sz="2400" dirty="0" smtClean="0"/>
              <a:t>5</a:t>
            </a:r>
            <a:endParaRPr lang="en-US" sz="2400" dirty="0"/>
          </a:p>
          <a:p>
            <a:pPr>
              <a:lnSpc>
                <a:spcPct val="90000"/>
              </a:lnSpc>
              <a:buNone/>
            </a:pPr>
            <a:r>
              <a:rPr lang="en-US" sz="2400" dirty="0" smtClean="0"/>
              <a:t>Archiving Database Instructions				</a:t>
            </a:r>
            <a:r>
              <a:rPr lang="en-US" sz="2400" dirty="0" smtClean="0"/>
              <a:t>6</a:t>
            </a:r>
          </a:p>
          <a:p>
            <a:pPr>
              <a:lnSpc>
                <a:spcPct val="90000"/>
              </a:lnSpc>
              <a:buNone/>
            </a:pPr>
            <a:r>
              <a:rPr lang="en-US" sz="2400" dirty="0" smtClean="0"/>
              <a:t>Where Version Loaded and Reconnecting Working </a:t>
            </a:r>
          </a:p>
          <a:p>
            <a:pPr>
              <a:lnSpc>
                <a:spcPct val="90000"/>
              </a:lnSpc>
              <a:buNone/>
            </a:pPr>
            <a:r>
              <a:rPr lang="en-US" sz="2400" dirty="0"/>
              <a:t>	</a:t>
            </a:r>
            <a:r>
              <a:rPr lang="en-US" sz="2400" dirty="0" smtClean="0"/>
              <a:t>Moses Database                                                              7-12</a:t>
            </a:r>
            <a:endParaRPr lang="en-US" sz="2400" dirty="0" smtClean="0"/>
          </a:p>
          <a:p>
            <a:pPr>
              <a:lnSpc>
                <a:spcPct val="90000"/>
              </a:lnSpc>
              <a:buFont typeface="Wingdings" pitchFamily="2" charset="2"/>
              <a:buNone/>
            </a:pPr>
            <a:endParaRPr lang="en-US"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a:blip r:embed="rId2"/>
          <a:stretch>
            <a:fillRect/>
          </a:stretch>
        </p:blipFill>
        <p:spPr>
          <a:xfrm>
            <a:off x="0" y="73925"/>
            <a:ext cx="9144000" cy="6724650"/>
          </a:xfrm>
          <a:prstGeom prst="rect">
            <a:avLst/>
          </a:prstGeom>
        </p:spPr>
      </p:pic>
      <p:sp>
        <p:nvSpPr>
          <p:cNvPr id="8" name="Slide Number Placeholder 2"/>
          <p:cNvSpPr>
            <a:spLocks noGrp="1"/>
          </p:cNvSpPr>
          <p:nvPr>
            <p:ph type="sldNum" sz="quarter" idx="11"/>
          </p:nvPr>
        </p:nvSpPr>
        <p:spPr/>
        <p:txBody>
          <a:bodyPr/>
          <a:lstStyle/>
          <a:p>
            <a:fld id="{4BE82BDC-2DC0-4CDA-9D55-935B53A0DA97}" type="slidenum">
              <a:rPr lang="en-US"/>
              <a:pPr/>
              <a:t>30</a:t>
            </a:fld>
            <a:endParaRPr lang="en-US"/>
          </a:p>
        </p:txBody>
      </p:sp>
      <p:sp>
        <p:nvSpPr>
          <p:cNvPr id="9" name="Footer Placeholder 3"/>
          <p:cNvSpPr>
            <a:spLocks noGrp="1"/>
          </p:cNvSpPr>
          <p:nvPr>
            <p:ph type="ftr" sz="quarter" idx="12"/>
          </p:nvPr>
        </p:nvSpPr>
        <p:spPr/>
        <p:txBody>
          <a:bodyPr/>
          <a:lstStyle/>
          <a:p>
            <a:r>
              <a:rPr lang="en-US" smtClean="0"/>
              <a:t>Updated February 2015</a:t>
            </a:r>
            <a:endParaRPr lang="en-US" dirty="0"/>
          </a:p>
        </p:txBody>
      </p:sp>
      <p:sp>
        <p:nvSpPr>
          <p:cNvPr id="22533" name="Text Box 5"/>
          <p:cNvSpPr txBox="1">
            <a:spLocks noChangeArrowheads="1"/>
          </p:cNvSpPr>
          <p:nvPr/>
        </p:nvSpPr>
        <p:spPr bwMode="auto">
          <a:xfrm>
            <a:off x="4724400" y="2514600"/>
            <a:ext cx="3733800" cy="646331"/>
          </a:xfrm>
          <a:prstGeom prst="rect">
            <a:avLst/>
          </a:prstGeom>
          <a:solidFill>
            <a:schemeClr val="accent1"/>
          </a:solidFill>
          <a:ln w="9525">
            <a:solidFill>
              <a:schemeClr val="bg2"/>
            </a:solidFill>
            <a:miter lim="800000"/>
            <a:headEnd/>
            <a:tailEnd/>
          </a:ln>
          <a:effectLst/>
        </p:spPr>
        <p:txBody>
          <a:bodyPr wrap="square">
            <a:spAutoFit/>
          </a:bodyPr>
          <a:lstStyle/>
          <a:p>
            <a:pPr>
              <a:spcBef>
                <a:spcPct val="50000"/>
              </a:spcBef>
            </a:pPr>
            <a:r>
              <a:rPr lang="en-US" b="1" dirty="0"/>
              <a:t>Importing a Crop Management </a:t>
            </a:r>
            <a:r>
              <a:rPr lang="en-US" b="1" dirty="0" smtClean="0"/>
              <a:t>Zone Database  </a:t>
            </a:r>
            <a:r>
              <a:rPr lang="en-US" b="1" dirty="0"/>
              <a:t>Ex. CMZ </a:t>
            </a:r>
            <a:r>
              <a:rPr lang="en-US" b="1" dirty="0" smtClean="0"/>
              <a:t>04</a:t>
            </a:r>
            <a:endParaRPr lang="en-US" b="1" dirty="0"/>
          </a:p>
        </p:txBody>
      </p:sp>
      <p:sp>
        <p:nvSpPr>
          <p:cNvPr id="22534" name="Line 6"/>
          <p:cNvSpPr>
            <a:spLocks noChangeShapeType="1"/>
          </p:cNvSpPr>
          <p:nvPr/>
        </p:nvSpPr>
        <p:spPr bwMode="auto">
          <a:xfrm flipH="1" flipV="1">
            <a:off x="3276600" y="2097775"/>
            <a:ext cx="1524000" cy="685800"/>
          </a:xfrm>
          <a:prstGeom prst="line">
            <a:avLst/>
          </a:prstGeom>
          <a:noFill/>
          <a:ln w="57150">
            <a:solidFill>
              <a:schemeClr val="bg2"/>
            </a:solidFill>
            <a:round/>
            <a:headEnd/>
            <a:tailEnd type="triangle" w="med" len="med"/>
          </a:ln>
          <a:effectLst/>
        </p:spPr>
        <p:txBody>
          <a:bodyPr/>
          <a:lstStyle/>
          <a:p>
            <a:endParaRPr lang="en-US"/>
          </a:p>
        </p:txBody>
      </p:sp>
      <p:sp>
        <p:nvSpPr>
          <p:cNvPr id="22535" name="Text Box 7"/>
          <p:cNvSpPr txBox="1">
            <a:spLocks noChangeArrowheads="1"/>
          </p:cNvSpPr>
          <p:nvPr/>
        </p:nvSpPr>
        <p:spPr bwMode="auto">
          <a:xfrm>
            <a:off x="6705600" y="4114800"/>
            <a:ext cx="2057400" cy="369332"/>
          </a:xfrm>
          <a:prstGeom prst="rect">
            <a:avLst/>
          </a:prstGeom>
          <a:solidFill>
            <a:schemeClr val="accent1"/>
          </a:solidFill>
          <a:ln w="9525">
            <a:solidFill>
              <a:schemeClr val="bg2"/>
            </a:solidFill>
            <a:miter lim="800000"/>
            <a:headEnd/>
            <a:tailEnd/>
          </a:ln>
          <a:effectLst/>
        </p:spPr>
        <p:txBody>
          <a:bodyPr wrap="square">
            <a:spAutoFit/>
          </a:bodyPr>
          <a:lstStyle/>
          <a:p>
            <a:pPr>
              <a:spcBef>
                <a:spcPct val="50000"/>
              </a:spcBef>
            </a:pPr>
            <a:r>
              <a:rPr lang="en-US" b="1" dirty="0"/>
              <a:t>Click OPEN</a:t>
            </a:r>
          </a:p>
        </p:txBody>
      </p:sp>
      <p:sp>
        <p:nvSpPr>
          <p:cNvPr id="22536" name="Line 8"/>
          <p:cNvSpPr>
            <a:spLocks noChangeShapeType="1"/>
          </p:cNvSpPr>
          <p:nvPr/>
        </p:nvSpPr>
        <p:spPr bwMode="auto">
          <a:xfrm>
            <a:off x="6934200" y="4537080"/>
            <a:ext cx="284328" cy="476260"/>
          </a:xfrm>
          <a:prstGeom prst="line">
            <a:avLst/>
          </a:prstGeom>
          <a:noFill/>
          <a:ln w="38100">
            <a:solidFill>
              <a:schemeClr val="bg2"/>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p:nvPr/>
        </p:nvPicPr>
        <p:blipFill>
          <a:blip r:embed="rId2"/>
          <a:stretch>
            <a:fillRect/>
          </a:stretch>
        </p:blipFill>
        <p:spPr>
          <a:xfrm>
            <a:off x="0" y="0"/>
            <a:ext cx="9144000" cy="6858000"/>
          </a:xfrm>
          <a:prstGeom prst="rect">
            <a:avLst/>
          </a:prstGeom>
        </p:spPr>
      </p:pic>
      <p:sp>
        <p:nvSpPr>
          <p:cNvPr id="12" name="Slide Number Placeholder 2"/>
          <p:cNvSpPr>
            <a:spLocks noGrp="1"/>
          </p:cNvSpPr>
          <p:nvPr>
            <p:ph type="sldNum" sz="quarter" idx="11"/>
          </p:nvPr>
        </p:nvSpPr>
        <p:spPr/>
        <p:txBody>
          <a:bodyPr/>
          <a:lstStyle/>
          <a:p>
            <a:fld id="{1764354F-6CAF-420A-BE53-DBA154144DF8}" type="slidenum">
              <a:rPr lang="en-US"/>
              <a:pPr/>
              <a:t>31</a:t>
            </a:fld>
            <a:endParaRPr lang="en-US"/>
          </a:p>
        </p:txBody>
      </p:sp>
      <p:sp>
        <p:nvSpPr>
          <p:cNvPr id="13" name="Footer Placeholder 3"/>
          <p:cNvSpPr>
            <a:spLocks noGrp="1"/>
          </p:cNvSpPr>
          <p:nvPr>
            <p:ph type="ftr" sz="quarter" idx="12"/>
          </p:nvPr>
        </p:nvSpPr>
        <p:spPr/>
        <p:txBody>
          <a:bodyPr/>
          <a:lstStyle/>
          <a:p>
            <a:r>
              <a:rPr lang="en-US" smtClean="0"/>
              <a:t>Updated February 2015</a:t>
            </a:r>
            <a:endParaRPr lang="en-US" dirty="0"/>
          </a:p>
        </p:txBody>
      </p:sp>
      <p:sp>
        <p:nvSpPr>
          <p:cNvPr id="23557" name="Text Box 5"/>
          <p:cNvSpPr txBox="1">
            <a:spLocks noChangeArrowheads="1"/>
          </p:cNvSpPr>
          <p:nvPr/>
        </p:nvSpPr>
        <p:spPr bwMode="auto">
          <a:xfrm>
            <a:off x="6172200" y="1994068"/>
            <a:ext cx="2781300" cy="923330"/>
          </a:xfrm>
          <a:prstGeom prst="rect">
            <a:avLst/>
          </a:prstGeom>
          <a:solidFill>
            <a:schemeClr val="accent1"/>
          </a:solidFill>
          <a:ln w="9525">
            <a:solidFill>
              <a:schemeClr val="bg2"/>
            </a:solidFill>
            <a:miter lim="800000"/>
            <a:headEnd/>
            <a:tailEnd/>
          </a:ln>
          <a:effectLst/>
        </p:spPr>
        <p:txBody>
          <a:bodyPr wrap="square">
            <a:spAutoFit/>
          </a:bodyPr>
          <a:lstStyle/>
          <a:p>
            <a:pPr>
              <a:spcBef>
                <a:spcPct val="50000"/>
              </a:spcBef>
            </a:pPr>
            <a:r>
              <a:rPr lang="en-US" dirty="0"/>
              <a:t>1</a:t>
            </a:r>
            <a:r>
              <a:rPr lang="en-US" baseline="30000" dirty="0"/>
              <a:t>st</a:t>
            </a:r>
            <a:r>
              <a:rPr lang="en-US" dirty="0"/>
              <a:t> - For CMZ “Management” databases Select “Managements”</a:t>
            </a:r>
          </a:p>
        </p:txBody>
      </p:sp>
      <p:sp>
        <p:nvSpPr>
          <p:cNvPr id="23558" name="Freeform 6"/>
          <p:cNvSpPr>
            <a:spLocks/>
          </p:cNvSpPr>
          <p:nvPr/>
        </p:nvSpPr>
        <p:spPr bwMode="auto">
          <a:xfrm rot="539819">
            <a:off x="2645929" y="516141"/>
            <a:ext cx="4423641" cy="3002156"/>
          </a:xfrm>
          <a:custGeom>
            <a:avLst/>
            <a:gdLst/>
            <a:ahLst/>
            <a:cxnLst>
              <a:cxn ang="0">
                <a:pos x="3120" y="352"/>
              </a:cxn>
              <a:cxn ang="0">
                <a:pos x="1872" y="112"/>
              </a:cxn>
              <a:cxn ang="0">
                <a:pos x="0" y="1024"/>
              </a:cxn>
            </a:cxnLst>
            <a:rect l="0" t="0" r="r" b="b"/>
            <a:pathLst>
              <a:path w="3120" h="1024">
                <a:moveTo>
                  <a:pt x="3120" y="352"/>
                </a:moveTo>
                <a:cubicBezTo>
                  <a:pt x="2756" y="176"/>
                  <a:pt x="2392" y="0"/>
                  <a:pt x="1872" y="112"/>
                </a:cubicBezTo>
                <a:cubicBezTo>
                  <a:pt x="1352" y="224"/>
                  <a:pt x="312" y="872"/>
                  <a:pt x="0" y="1024"/>
                </a:cubicBezTo>
              </a:path>
            </a:pathLst>
          </a:custGeom>
          <a:noFill/>
          <a:ln w="57150" cmpd="sng">
            <a:solidFill>
              <a:schemeClr val="bg2"/>
            </a:solidFill>
            <a:round/>
            <a:headEnd type="none" w="med" len="med"/>
            <a:tailEnd type="triangle" w="med" len="med"/>
          </a:ln>
          <a:effectLst/>
        </p:spPr>
        <p:txBody>
          <a:bodyPr/>
          <a:lstStyle/>
          <a:p>
            <a:endParaRPr lang="en-US"/>
          </a:p>
        </p:txBody>
      </p:sp>
      <p:sp>
        <p:nvSpPr>
          <p:cNvPr id="23559" name="Text Box 7"/>
          <p:cNvSpPr txBox="1">
            <a:spLocks noChangeArrowheads="1"/>
          </p:cNvSpPr>
          <p:nvPr/>
        </p:nvSpPr>
        <p:spPr bwMode="auto">
          <a:xfrm>
            <a:off x="1219200" y="5638798"/>
            <a:ext cx="2057400" cy="646331"/>
          </a:xfrm>
          <a:prstGeom prst="rect">
            <a:avLst/>
          </a:prstGeom>
          <a:solidFill>
            <a:schemeClr val="accent1"/>
          </a:solidFill>
          <a:ln w="9525">
            <a:solidFill>
              <a:schemeClr val="bg2"/>
            </a:solidFill>
            <a:miter lim="800000"/>
            <a:headEnd/>
            <a:tailEnd/>
          </a:ln>
          <a:effectLst/>
        </p:spPr>
        <p:txBody>
          <a:bodyPr wrap="square">
            <a:spAutoFit/>
          </a:bodyPr>
          <a:lstStyle/>
          <a:p>
            <a:pPr>
              <a:spcBef>
                <a:spcPct val="50000"/>
              </a:spcBef>
            </a:pPr>
            <a:r>
              <a:rPr lang="en-US" dirty="0"/>
              <a:t>2</a:t>
            </a:r>
            <a:r>
              <a:rPr lang="en-US" baseline="30000" dirty="0"/>
              <a:t>nd</a:t>
            </a:r>
            <a:r>
              <a:rPr lang="en-US" dirty="0"/>
              <a:t> - Select “NONE”</a:t>
            </a:r>
          </a:p>
        </p:txBody>
      </p:sp>
      <p:sp>
        <p:nvSpPr>
          <p:cNvPr id="23560" name="Line 8"/>
          <p:cNvSpPr>
            <a:spLocks noChangeShapeType="1"/>
          </p:cNvSpPr>
          <p:nvPr/>
        </p:nvSpPr>
        <p:spPr bwMode="auto">
          <a:xfrm flipV="1">
            <a:off x="1828800" y="5486400"/>
            <a:ext cx="1066800" cy="152398"/>
          </a:xfrm>
          <a:prstGeom prst="line">
            <a:avLst/>
          </a:prstGeom>
          <a:noFill/>
          <a:ln w="57150">
            <a:solidFill>
              <a:schemeClr val="bg2"/>
            </a:solidFill>
            <a:round/>
            <a:headEnd/>
            <a:tailEnd type="triangle" w="med" len="med"/>
          </a:ln>
          <a:effectLst/>
        </p:spPr>
        <p:txBody>
          <a:bodyPr/>
          <a:lstStyle/>
          <a:p>
            <a:endParaRPr lang="en-US"/>
          </a:p>
        </p:txBody>
      </p:sp>
      <p:sp>
        <p:nvSpPr>
          <p:cNvPr id="23561" name="Text Box 9"/>
          <p:cNvSpPr txBox="1">
            <a:spLocks noChangeArrowheads="1"/>
          </p:cNvSpPr>
          <p:nvPr/>
        </p:nvSpPr>
        <p:spPr bwMode="auto">
          <a:xfrm>
            <a:off x="4572000" y="3733800"/>
            <a:ext cx="2895600" cy="376238"/>
          </a:xfrm>
          <a:prstGeom prst="rect">
            <a:avLst/>
          </a:prstGeom>
          <a:solidFill>
            <a:schemeClr val="accent1"/>
          </a:solidFill>
          <a:ln w="9525">
            <a:solidFill>
              <a:schemeClr val="bg2"/>
            </a:solidFill>
            <a:miter lim="800000"/>
            <a:headEnd/>
            <a:tailEnd/>
          </a:ln>
          <a:effectLst/>
        </p:spPr>
        <p:txBody>
          <a:bodyPr>
            <a:spAutoFit/>
          </a:bodyPr>
          <a:lstStyle/>
          <a:p>
            <a:pPr>
              <a:spcBef>
                <a:spcPct val="50000"/>
              </a:spcBef>
            </a:pPr>
            <a:r>
              <a:rPr lang="en-US"/>
              <a:t>3</a:t>
            </a:r>
            <a:r>
              <a:rPr lang="en-US" baseline="30000"/>
              <a:t>rd</a:t>
            </a:r>
            <a:r>
              <a:rPr lang="en-US"/>
              <a:t> - Import to same folder</a:t>
            </a:r>
          </a:p>
        </p:txBody>
      </p:sp>
      <p:sp>
        <p:nvSpPr>
          <p:cNvPr id="23562" name="Line 10"/>
          <p:cNvSpPr>
            <a:spLocks noChangeShapeType="1"/>
          </p:cNvSpPr>
          <p:nvPr/>
        </p:nvSpPr>
        <p:spPr bwMode="auto">
          <a:xfrm flipH="1">
            <a:off x="3657600" y="4114800"/>
            <a:ext cx="914400" cy="985838"/>
          </a:xfrm>
          <a:prstGeom prst="line">
            <a:avLst/>
          </a:prstGeom>
          <a:noFill/>
          <a:ln w="57150">
            <a:solidFill>
              <a:schemeClr val="bg2"/>
            </a:solidFill>
            <a:round/>
            <a:headEnd/>
            <a:tailEnd type="triangle" w="med" len="med"/>
          </a:ln>
          <a:effectLst/>
        </p:spPr>
        <p:txBody>
          <a:bodyPr/>
          <a:lstStyle/>
          <a:p>
            <a:endParaRPr lang="en-US"/>
          </a:p>
        </p:txBody>
      </p:sp>
      <p:sp>
        <p:nvSpPr>
          <p:cNvPr id="23563" name="Text Box 11"/>
          <p:cNvSpPr txBox="1">
            <a:spLocks noChangeArrowheads="1"/>
          </p:cNvSpPr>
          <p:nvPr/>
        </p:nvSpPr>
        <p:spPr bwMode="auto">
          <a:xfrm>
            <a:off x="5486400" y="5486400"/>
            <a:ext cx="2362200" cy="376238"/>
          </a:xfrm>
          <a:prstGeom prst="rect">
            <a:avLst/>
          </a:prstGeom>
          <a:solidFill>
            <a:schemeClr val="accent1"/>
          </a:solidFill>
          <a:ln w="9525">
            <a:solidFill>
              <a:schemeClr val="bg2"/>
            </a:solidFill>
            <a:miter lim="800000"/>
            <a:headEnd/>
            <a:tailEnd/>
          </a:ln>
          <a:effectLst/>
        </p:spPr>
        <p:txBody>
          <a:bodyPr wrap="square">
            <a:spAutoFit/>
          </a:bodyPr>
          <a:lstStyle/>
          <a:p>
            <a:pPr>
              <a:spcBef>
                <a:spcPct val="50000"/>
              </a:spcBef>
            </a:pPr>
            <a:r>
              <a:rPr lang="en-US" dirty="0"/>
              <a:t>4</a:t>
            </a:r>
            <a:r>
              <a:rPr lang="en-US" baseline="30000" dirty="0"/>
              <a:t>th</a:t>
            </a:r>
            <a:r>
              <a:rPr lang="en-US" dirty="0"/>
              <a:t> - Click on IMPORT</a:t>
            </a:r>
          </a:p>
        </p:txBody>
      </p:sp>
      <p:sp>
        <p:nvSpPr>
          <p:cNvPr id="23564" name="Line 12"/>
          <p:cNvSpPr>
            <a:spLocks noChangeShapeType="1"/>
          </p:cNvSpPr>
          <p:nvPr/>
        </p:nvSpPr>
        <p:spPr bwMode="auto">
          <a:xfrm flipH="1" flipV="1">
            <a:off x="4572000" y="5638799"/>
            <a:ext cx="1066800" cy="182562"/>
          </a:xfrm>
          <a:prstGeom prst="line">
            <a:avLst/>
          </a:prstGeom>
          <a:noFill/>
          <a:ln w="57150">
            <a:solidFill>
              <a:schemeClr val="bg2"/>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a:blip r:embed="rId2"/>
          <a:stretch>
            <a:fillRect/>
          </a:stretch>
        </p:blipFill>
        <p:spPr>
          <a:xfrm>
            <a:off x="0" y="0"/>
            <a:ext cx="9144000" cy="6858000"/>
          </a:xfrm>
          <a:prstGeom prst="rect">
            <a:avLst/>
          </a:prstGeom>
        </p:spPr>
      </p:pic>
      <p:sp>
        <p:nvSpPr>
          <p:cNvPr id="8" name="Slide Number Placeholder 2"/>
          <p:cNvSpPr>
            <a:spLocks noGrp="1"/>
          </p:cNvSpPr>
          <p:nvPr>
            <p:ph type="sldNum" sz="quarter" idx="11"/>
          </p:nvPr>
        </p:nvSpPr>
        <p:spPr/>
        <p:txBody>
          <a:bodyPr/>
          <a:lstStyle/>
          <a:p>
            <a:fld id="{0ED84116-0207-4E78-ACD0-37F0A7B05199}" type="slidenum">
              <a:rPr lang="en-US"/>
              <a:pPr/>
              <a:t>32</a:t>
            </a:fld>
            <a:endParaRPr lang="en-US"/>
          </a:p>
        </p:txBody>
      </p:sp>
      <p:sp>
        <p:nvSpPr>
          <p:cNvPr id="9" name="Footer Placeholder 3"/>
          <p:cNvSpPr>
            <a:spLocks noGrp="1"/>
          </p:cNvSpPr>
          <p:nvPr>
            <p:ph type="ftr" sz="quarter" idx="12"/>
          </p:nvPr>
        </p:nvSpPr>
        <p:spPr/>
        <p:txBody>
          <a:bodyPr/>
          <a:lstStyle/>
          <a:p>
            <a:r>
              <a:rPr lang="en-US" smtClean="0"/>
              <a:t>Updated February 2015</a:t>
            </a:r>
            <a:endParaRPr lang="en-US" dirty="0"/>
          </a:p>
        </p:txBody>
      </p:sp>
      <p:sp>
        <p:nvSpPr>
          <p:cNvPr id="24581" name="Text Box 5"/>
          <p:cNvSpPr txBox="1">
            <a:spLocks noChangeArrowheads="1"/>
          </p:cNvSpPr>
          <p:nvPr/>
        </p:nvSpPr>
        <p:spPr bwMode="auto">
          <a:xfrm>
            <a:off x="4419600" y="1828800"/>
            <a:ext cx="3200400" cy="376238"/>
          </a:xfrm>
          <a:prstGeom prst="rect">
            <a:avLst/>
          </a:prstGeom>
          <a:solidFill>
            <a:schemeClr val="accent1"/>
          </a:solidFill>
          <a:ln w="9525">
            <a:solidFill>
              <a:schemeClr val="bg2"/>
            </a:solidFill>
            <a:miter lim="800000"/>
            <a:headEnd/>
            <a:tailEnd/>
          </a:ln>
          <a:effectLst/>
        </p:spPr>
        <p:txBody>
          <a:bodyPr>
            <a:spAutoFit/>
          </a:bodyPr>
          <a:lstStyle/>
          <a:p>
            <a:pPr>
              <a:spcBef>
                <a:spcPct val="50000"/>
              </a:spcBef>
            </a:pPr>
            <a:r>
              <a:rPr lang="en-US" dirty="0"/>
              <a:t>Importing </a:t>
            </a:r>
            <a:r>
              <a:rPr lang="en-US" dirty="0" smtClean="0"/>
              <a:t>NE</a:t>
            </a:r>
            <a:r>
              <a:rPr lang="en-US" dirty="0" smtClean="0"/>
              <a:t> </a:t>
            </a:r>
            <a:r>
              <a:rPr lang="en-US" dirty="0"/>
              <a:t>Climate Database</a:t>
            </a:r>
          </a:p>
        </p:txBody>
      </p:sp>
      <p:sp>
        <p:nvSpPr>
          <p:cNvPr id="24582" name="Line 6"/>
          <p:cNvSpPr>
            <a:spLocks noChangeShapeType="1"/>
          </p:cNvSpPr>
          <p:nvPr/>
        </p:nvSpPr>
        <p:spPr bwMode="auto">
          <a:xfrm flipH="1">
            <a:off x="3505200" y="2205038"/>
            <a:ext cx="2514600" cy="593037"/>
          </a:xfrm>
          <a:prstGeom prst="line">
            <a:avLst/>
          </a:prstGeom>
          <a:noFill/>
          <a:ln w="57150">
            <a:solidFill>
              <a:schemeClr val="bg2"/>
            </a:solidFill>
            <a:round/>
            <a:headEnd/>
            <a:tailEnd type="triangle" w="med" len="med"/>
          </a:ln>
          <a:effectLst/>
        </p:spPr>
        <p:txBody>
          <a:bodyPr/>
          <a:lstStyle/>
          <a:p>
            <a:endParaRPr lang="en-US"/>
          </a:p>
        </p:txBody>
      </p:sp>
      <p:sp>
        <p:nvSpPr>
          <p:cNvPr id="24583" name="Text Box 7"/>
          <p:cNvSpPr txBox="1">
            <a:spLocks noChangeArrowheads="1"/>
          </p:cNvSpPr>
          <p:nvPr/>
        </p:nvSpPr>
        <p:spPr bwMode="auto">
          <a:xfrm>
            <a:off x="5791200" y="4191000"/>
            <a:ext cx="1371600" cy="376238"/>
          </a:xfrm>
          <a:prstGeom prst="rect">
            <a:avLst/>
          </a:prstGeom>
          <a:solidFill>
            <a:schemeClr val="accent1"/>
          </a:solidFill>
          <a:ln w="9525">
            <a:solidFill>
              <a:schemeClr val="bg2"/>
            </a:solidFill>
            <a:miter lim="800000"/>
            <a:headEnd/>
            <a:tailEnd/>
          </a:ln>
          <a:effectLst/>
        </p:spPr>
        <p:txBody>
          <a:bodyPr>
            <a:spAutoFit/>
          </a:bodyPr>
          <a:lstStyle/>
          <a:p>
            <a:pPr>
              <a:spcBef>
                <a:spcPct val="50000"/>
              </a:spcBef>
            </a:pPr>
            <a:r>
              <a:rPr lang="en-US"/>
              <a:t>Click OPEN</a:t>
            </a:r>
          </a:p>
        </p:txBody>
      </p:sp>
      <p:sp>
        <p:nvSpPr>
          <p:cNvPr id="24584" name="Line 8"/>
          <p:cNvSpPr>
            <a:spLocks noChangeShapeType="1"/>
          </p:cNvSpPr>
          <p:nvPr/>
        </p:nvSpPr>
        <p:spPr bwMode="auto">
          <a:xfrm>
            <a:off x="7162800" y="4567238"/>
            <a:ext cx="0" cy="533400"/>
          </a:xfrm>
          <a:prstGeom prst="line">
            <a:avLst/>
          </a:prstGeom>
          <a:noFill/>
          <a:ln w="57150">
            <a:solidFill>
              <a:schemeClr val="bg2"/>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p:nvPr/>
        </p:nvPicPr>
        <p:blipFill>
          <a:blip r:embed="rId2"/>
          <a:stretch>
            <a:fillRect/>
          </a:stretch>
        </p:blipFill>
        <p:spPr>
          <a:xfrm>
            <a:off x="0" y="0"/>
            <a:ext cx="9144000" cy="6858000"/>
          </a:xfrm>
          <a:prstGeom prst="rect">
            <a:avLst/>
          </a:prstGeom>
        </p:spPr>
      </p:pic>
      <p:sp>
        <p:nvSpPr>
          <p:cNvPr id="10" name="Slide Number Placeholder 2"/>
          <p:cNvSpPr>
            <a:spLocks noGrp="1"/>
          </p:cNvSpPr>
          <p:nvPr>
            <p:ph type="sldNum" sz="quarter" idx="11"/>
          </p:nvPr>
        </p:nvSpPr>
        <p:spPr/>
        <p:txBody>
          <a:bodyPr/>
          <a:lstStyle/>
          <a:p>
            <a:fld id="{D15CD95E-E131-44CE-B574-5CC9B8ADA284}" type="slidenum">
              <a:rPr lang="en-US"/>
              <a:pPr/>
              <a:t>33</a:t>
            </a:fld>
            <a:endParaRPr lang="en-US"/>
          </a:p>
        </p:txBody>
      </p:sp>
      <p:sp>
        <p:nvSpPr>
          <p:cNvPr id="11" name="Footer Placeholder 3"/>
          <p:cNvSpPr>
            <a:spLocks noGrp="1"/>
          </p:cNvSpPr>
          <p:nvPr>
            <p:ph type="ftr" sz="quarter" idx="12"/>
          </p:nvPr>
        </p:nvSpPr>
        <p:spPr/>
        <p:txBody>
          <a:bodyPr/>
          <a:lstStyle/>
          <a:p>
            <a:r>
              <a:rPr lang="en-US" smtClean="0"/>
              <a:t>Updated February 2015</a:t>
            </a:r>
            <a:endParaRPr lang="en-US" dirty="0"/>
          </a:p>
        </p:txBody>
      </p:sp>
      <p:sp>
        <p:nvSpPr>
          <p:cNvPr id="25605" name="Text Box 5"/>
          <p:cNvSpPr txBox="1">
            <a:spLocks noChangeArrowheads="1"/>
          </p:cNvSpPr>
          <p:nvPr/>
        </p:nvSpPr>
        <p:spPr bwMode="auto">
          <a:xfrm>
            <a:off x="5791200" y="1981200"/>
            <a:ext cx="3048000" cy="1754326"/>
          </a:xfrm>
          <a:prstGeom prst="rect">
            <a:avLst/>
          </a:prstGeom>
          <a:solidFill>
            <a:schemeClr val="accent1"/>
          </a:solidFill>
          <a:ln w="9525">
            <a:solidFill>
              <a:schemeClr val="bg2"/>
            </a:solidFill>
            <a:miter lim="800000"/>
            <a:headEnd/>
            <a:tailEnd/>
          </a:ln>
          <a:effectLst/>
        </p:spPr>
        <p:txBody>
          <a:bodyPr wrap="square">
            <a:spAutoFit/>
          </a:bodyPr>
          <a:lstStyle/>
          <a:p>
            <a:pPr>
              <a:spcBef>
                <a:spcPct val="50000"/>
              </a:spcBef>
            </a:pPr>
            <a:r>
              <a:rPr lang="en-US" dirty="0"/>
              <a:t>1</a:t>
            </a:r>
            <a:r>
              <a:rPr lang="en-US" baseline="30000" dirty="0"/>
              <a:t>st</a:t>
            </a:r>
            <a:r>
              <a:rPr lang="en-US" dirty="0"/>
              <a:t>  - When importing Climate databases Check “Climate and State” and you can even drill into the individual county or counties that you want, excluding unwanted counties.</a:t>
            </a:r>
          </a:p>
        </p:txBody>
      </p:sp>
      <p:sp>
        <p:nvSpPr>
          <p:cNvPr id="25606" name="Freeform 6"/>
          <p:cNvSpPr>
            <a:spLocks/>
          </p:cNvSpPr>
          <p:nvPr/>
        </p:nvSpPr>
        <p:spPr bwMode="auto">
          <a:xfrm>
            <a:off x="3429000" y="1238935"/>
            <a:ext cx="4953000" cy="874931"/>
          </a:xfrm>
          <a:custGeom>
            <a:avLst/>
            <a:gdLst/>
            <a:ahLst/>
            <a:cxnLst>
              <a:cxn ang="0">
                <a:pos x="2880" y="216"/>
              </a:cxn>
              <a:cxn ang="0">
                <a:pos x="1872" y="24"/>
              </a:cxn>
              <a:cxn ang="0">
                <a:pos x="960" y="72"/>
              </a:cxn>
              <a:cxn ang="0">
                <a:pos x="0" y="312"/>
              </a:cxn>
            </a:cxnLst>
            <a:rect l="0" t="0" r="r" b="b"/>
            <a:pathLst>
              <a:path w="2880" h="312">
                <a:moveTo>
                  <a:pt x="2880" y="216"/>
                </a:moveTo>
                <a:cubicBezTo>
                  <a:pt x="2536" y="132"/>
                  <a:pt x="2192" y="48"/>
                  <a:pt x="1872" y="24"/>
                </a:cubicBezTo>
                <a:cubicBezTo>
                  <a:pt x="1552" y="0"/>
                  <a:pt x="1272" y="24"/>
                  <a:pt x="960" y="72"/>
                </a:cubicBezTo>
                <a:cubicBezTo>
                  <a:pt x="648" y="120"/>
                  <a:pt x="324" y="216"/>
                  <a:pt x="0" y="312"/>
                </a:cubicBezTo>
              </a:path>
            </a:pathLst>
          </a:custGeom>
          <a:noFill/>
          <a:ln w="38100" cmpd="sng">
            <a:solidFill>
              <a:schemeClr val="bg2"/>
            </a:solidFill>
            <a:round/>
            <a:headEnd type="none" w="med" len="med"/>
            <a:tailEnd type="triangle" w="med" len="med"/>
          </a:ln>
          <a:effectLst/>
        </p:spPr>
        <p:txBody>
          <a:bodyPr/>
          <a:lstStyle/>
          <a:p>
            <a:endParaRPr lang="en-US"/>
          </a:p>
        </p:txBody>
      </p:sp>
      <p:sp>
        <p:nvSpPr>
          <p:cNvPr id="25607" name="Text Box 7"/>
          <p:cNvSpPr txBox="1">
            <a:spLocks noChangeArrowheads="1"/>
          </p:cNvSpPr>
          <p:nvPr/>
        </p:nvSpPr>
        <p:spPr bwMode="auto">
          <a:xfrm>
            <a:off x="3124200" y="5334000"/>
            <a:ext cx="1752600" cy="646331"/>
          </a:xfrm>
          <a:prstGeom prst="rect">
            <a:avLst/>
          </a:prstGeom>
          <a:solidFill>
            <a:schemeClr val="accent1"/>
          </a:solidFill>
          <a:ln w="9525">
            <a:solidFill>
              <a:schemeClr val="bg2"/>
            </a:solidFill>
            <a:miter lim="800000"/>
            <a:headEnd/>
            <a:tailEnd/>
          </a:ln>
          <a:effectLst/>
        </p:spPr>
        <p:txBody>
          <a:bodyPr wrap="square">
            <a:spAutoFit/>
          </a:bodyPr>
          <a:lstStyle/>
          <a:p>
            <a:pPr>
              <a:spcBef>
                <a:spcPct val="50000"/>
              </a:spcBef>
            </a:pPr>
            <a:r>
              <a:rPr lang="en-US" dirty="0"/>
              <a:t>2</a:t>
            </a:r>
            <a:r>
              <a:rPr lang="en-US" baseline="30000" dirty="0"/>
              <a:t>nd</a:t>
            </a:r>
            <a:r>
              <a:rPr lang="en-US" dirty="0"/>
              <a:t>  - Check  NONE</a:t>
            </a:r>
          </a:p>
        </p:txBody>
      </p:sp>
      <p:sp>
        <p:nvSpPr>
          <p:cNvPr id="25608" name="Line 8"/>
          <p:cNvSpPr>
            <a:spLocks noChangeShapeType="1"/>
          </p:cNvSpPr>
          <p:nvPr/>
        </p:nvSpPr>
        <p:spPr bwMode="auto">
          <a:xfrm flipV="1">
            <a:off x="3886200" y="4800600"/>
            <a:ext cx="0" cy="533400"/>
          </a:xfrm>
          <a:prstGeom prst="line">
            <a:avLst/>
          </a:prstGeom>
          <a:noFill/>
          <a:ln w="57150">
            <a:solidFill>
              <a:schemeClr val="bg2"/>
            </a:solidFill>
            <a:round/>
            <a:headEnd/>
            <a:tailEnd type="triangle" w="med" len="med"/>
          </a:ln>
          <a:effectLst/>
        </p:spPr>
        <p:txBody>
          <a:bodyPr/>
          <a:lstStyle/>
          <a:p>
            <a:endParaRPr lang="en-US"/>
          </a:p>
        </p:txBody>
      </p:sp>
      <p:sp>
        <p:nvSpPr>
          <p:cNvPr id="25609" name="Text Box 9"/>
          <p:cNvSpPr txBox="1">
            <a:spLocks noChangeArrowheads="1"/>
          </p:cNvSpPr>
          <p:nvPr/>
        </p:nvSpPr>
        <p:spPr bwMode="auto">
          <a:xfrm>
            <a:off x="5562598" y="5334000"/>
            <a:ext cx="1447801" cy="646331"/>
          </a:xfrm>
          <a:prstGeom prst="rect">
            <a:avLst/>
          </a:prstGeom>
          <a:solidFill>
            <a:schemeClr val="accent1"/>
          </a:solidFill>
          <a:ln w="9525">
            <a:solidFill>
              <a:schemeClr val="bg2"/>
            </a:solidFill>
            <a:miter lim="800000"/>
            <a:headEnd/>
            <a:tailEnd/>
          </a:ln>
          <a:effectLst/>
        </p:spPr>
        <p:txBody>
          <a:bodyPr wrap="square">
            <a:spAutoFit/>
          </a:bodyPr>
          <a:lstStyle/>
          <a:p>
            <a:pPr>
              <a:spcBef>
                <a:spcPct val="50000"/>
              </a:spcBef>
            </a:pPr>
            <a:r>
              <a:rPr lang="en-US" dirty="0"/>
              <a:t>3</a:t>
            </a:r>
            <a:r>
              <a:rPr lang="en-US" baseline="30000" dirty="0"/>
              <a:t>rd</a:t>
            </a:r>
            <a:r>
              <a:rPr lang="en-US" dirty="0"/>
              <a:t> - Click on IMPORT</a:t>
            </a:r>
          </a:p>
        </p:txBody>
      </p:sp>
      <p:sp>
        <p:nvSpPr>
          <p:cNvPr id="25610" name="Line 10"/>
          <p:cNvSpPr>
            <a:spLocks noChangeShapeType="1"/>
          </p:cNvSpPr>
          <p:nvPr/>
        </p:nvSpPr>
        <p:spPr bwMode="auto">
          <a:xfrm flipV="1">
            <a:off x="5562598" y="4953000"/>
            <a:ext cx="0" cy="381000"/>
          </a:xfrm>
          <a:prstGeom prst="line">
            <a:avLst/>
          </a:prstGeom>
          <a:noFill/>
          <a:ln w="57150">
            <a:solidFill>
              <a:schemeClr val="bg2"/>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p:nvPr/>
        </p:nvPicPr>
        <p:blipFill>
          <a:blip r:embed="rId2"/>
          <a:stretch>
            <a:fillRect/>
          </a:stretch>
        </p:blipFill>
        <p:spPr>
          <a:xfrm>
            <a:off x="0" y="102358"/>
            <a:ext cx="9144000" cy="6781800"/>
          </a:xfrm>
          <a:prstGeom prst="rect">
            <a:avLst/>
          </a:prstGeom>
        </p:spPr>
      </p:pic>
      <p:sp>
        <p:nvSpPr>
          <p:cNvPr id="10" name="Slide Number Placeholder 2"/>
          <p:cNvSpPr>
            <a:spLocks noGrp="1"/>
          </p:cNvSpPr>
          <p:nvPr>
            <p:ph type="sldNum" sz="quarter" idx="11"/>
          </p:nvPr>
        </p:nvSpPr>
        <p:spPr/>
        <p:txBody>
          <a:bodyPr/>
          <a:lstStyle/>
          <a:p>
            <a:fld id="{D15CD95E-E131-44CE-B574-5CC9B8ADA284}" type="slidenum">
              <a:rPr lang="en-US"/>
              <a:pPr/>
              <a:t>34</a:t>
            </a:fld>
            <a:endParaRPr lang="en-US"/>
          </a:p>
        </p:txBody>
      </p:sp>
      <p:sp>
        <p:nvSpPr>
          <p:cNvPr id="11" name="Footer Placeholder 3"/>
          <p:cNvSpPr>
            <a:spLocks noGrp="1"/>
          </p:cNvSpPr>
          <p:nvPr>
            <p:ph type="ftr" sz="quarter" idx="12"/>
          </p:nvPr>
        </p:nvSpPr>
        <p:spPr/>
        <p:txBody>
          <a:bodyPr/>
          <a:lstStyle/>
          <a:p>
            <a:r>
              <a:rPr lang="en-US" smtClean="0"/>
              <a:t>Updated February 2015</a:t>
            </a:r>
            <a:endParaRPr lang="en-US" dirty="0"/>
          </a:p>
        </p:txBody>
      </p:sp>
      <p:sp>
        <p:nvSpPr>
          <p:cNvPr id="25605" name="Text Box 5"/>
          <p:cNvSpPr txBox="1">
            <a:spLocks noChangeArrowheads="1"/>
          </p:cNvSpPr>
          <p:nvPr/>
        </p:nvSpPr>
        <p:spPr bwMode="auto">
          <a:xfrm>
            <a:off x="3657600" y="1981200"/>
            <a:ext cx="5181600" cy="923330"/>
          </a:xfrm>
          <a:prstGeom prst="rect">
            <a:avLst/>
          </a:prstGeom>
          <a:solidFill>
            <a:schemeClr val="accent1"/>
          </a:solidFill>
          <a:ln w="9525">
            <a:solidFill>
              <a:schemeClr val="bg2"/>
            </a:solidFill>
            <a:miter lim="800000"/>
            <a:headEnd/>
            <a:tailEnd/>
          </a:ln>
          <a:effectLst/>
        </p:spPr>
        <p:txBody>
          <a:bodyPr wrap="square">
            <a:spAutoFit/>
          </a:bodyPr>
          <a:lstStyle/>
          <a:p>
            <a:pPr>
              <a:spcBef>
                <a:spcPct val="50000"/>
              </a:spcBef>
            </a:pPr>
            <a:r>
              <a:rPr lang="en-US" dirty="0" smtClean="0"/>
              <a:t>Do a check consistency to make sure ther</a:t>
            </a:r>
            <a:r>
              <a:rPr lang="en-US" dirty="0" smtClean="0"/>
              <a:t>e are no broken links especially after importing local c folder managements, profiles, worksheets, and plans. </a:t>
            </a:r>
            <a:endParaRPr lang="en-US" dirty="0"/>
          </a:p>
        </p:txBody>
      </p:sp>
      <p:sp>
        <p:nvSpPr>
          <p:cNvPr id="25606" name="Freeform 6"/>
          <p:cNvSpPr>
            <a:spLocks/>
          </p:cNvSpPr>
          <p:nvPr/>
        </p:nvSpPr>
        <p:spPr bwMode="auto">
          <a:xfrm rot="748024">
            <a:off x="1066800" y="990600"/>
            <a:ext cx="6707875" cy="297313"/>
          </a:xfrm>
          <a:custGeom>
            <a:avLst/>
            <a:gdLst/>
            <a:ahLst/>
            <a:cxnLst>
              <a:cxn ang="0">
                <a:pos x="2880" y="216"/>
              </a:cxn>
              <a:cxn ang="0">
                <a:pos x="1872" y="24"/>
              </a:cxn>
              <a:cxn ang="0">
                <a:pos x="960" y="72"/>
              </a:cxn>
              <a:cxn ang="0">
                <a:pos x="0" y="312"/>
              </a:cxn>
            </a:cxnLst>
            <a:rect l="0" t="0" r="r" b="b"/>
            <a:pathLst>
              <a:path w="2880" h="312">
                <a:moveTo>
                  <a:pt x="2880" y="216"/>
                </a:moveTo>
                <a:cubicBezTo>
                  <a:pt x="2536" y="132"/>
                  <a:pt x="2192" y="48"/>
                  <a:pt x="1872" y="24"/>
                </a:cubicBezTo>
                <a:cubicBezTo>
                  <a:pt x="1552" y="0"/>
                  <a:pt x="1272" y="24"/>
                  <a:pt x="960" y="72"/>
                </a:cubicBezTo>
                <a:cubicBezTo>
                  <a:pt x="648" y="120"/>
                  <a:pt x="324" y="216"/>
                  <a:pt x="0" y="312"/>
                </a:cubicBezTo>
              </a:path>
            </a:pathLst>
          </a:custGeom>
          <a:noFill/>
          <a:ln w="38100" cmpd="sng">
            <a:solidFill>
              <a:schemeClr val="bg2"/>
            </a:solidFill>
            <a:round/>
            <a:headEnd type="none" w="med" len="med"/>
            <a:tailEnd type="triangle" w="med" len="med"/>
          </a:ln>
          <a:effectLst/>
        </p:spPr>
        <p:txBody>
          <a:bodyPr/>
          <a:lstStyle/>
          <a:p>
            <a:endParaRPr lang="en-US"/>
          </a:p>
        </p:txBody>
      </p:sp>
    </p:spTree>
    <p:extLst>
      <p:ext uri="{BB962C8B-B14F-4D97-AF65-F5344CB8AC3E}">
        <p14:creationId xmlns:p14="http://schemas.microsoft.com/office/powerpoint/2010/main" val="17490094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2"/>
          <p:cNvSpPr>
            <a:spLocks noGrp="1"/>
          </p:cNvSpPr>
          <p:nvPr>
            <p:ph type="sldNum" sz="quarter" idx="11"/>
          </p:nvPr>
        </p:nvSpPr>
        <p:spPr/>
        <p:txBody>
          <a:bodyPr/>
          <a:lstStyle/>
          <a:p>
            <a:fld id="{D15CD95E-E131-44CE-B574-5CC9B8ADA284}" type="slidenum">
              <a:rPr lang="en-US"/>
              <a:pPr/>
              <a:t>35</a:t>
            </a:fld>
            <a:endParaRPr lang="en-US"/>
          </a:p>
        </p:txBody>
      </p:sp>
      <p:sp>
        <p:nvSpPr>
          <p:cNvPr id="11" name="Footer Placeholder 3"/>
          <p:cNvSpPr>
            <a:spLocks noGrp="1"/>
          </p:cNvSpPr>
          <p:nvPr>
            <p:ph type="ftr" sz="quarter" idx="12"/>
          </p:nvPr>
        </p:nvSpPr>
        <p:spPr/>
        <p:txBody>
          <a:bodyPr/>
          <a:lstStyle/>
          <a:p>
            <a:r>
              <a:rPr lang="en-US" smtClean="0"/>
              <a:t>Updated February 2015</a:t>
            </a:r>
            <a:endParaRPr lang="en-US" dirty="0"/>
          </a:p>
        </p:txBody>
      </p:sp>
      <p:sp>
        <p:nvSpPr>
          <p:cNvPr id="25606" name="Freeform 6"/>
          <p:cNvSpPr>
            <a:spLocks/>
          </p:cNvSpPr>
          <p:nvPr/>
        </p:nvSpPr>
        <p:spPr bwMode="auto">
          <a:xfrm rot="748024">
            <a:off x="1066800" y="990600"/>
            <a:ext cx="6707875" cy="297313"/>
          </a:xfrm>
          <a:custGeom>
            <a:avLst/>
            <a:gdLst/>
            <a:ahLst/>
            <a:cxnLst>
              <a:cxn ang="0">
                <a:pos x="2880" y="216"/>
              </a:cxn>
              <a:cxn ang="0">
                <a:pos x="1872" y="24"/>
              </a:cxn>
              <a:cxn ang="0">
                <a:pos x="960" y="72"/>
              </a:cxn>
              <a:cxn ang="0">
                <a:pos x="0" y="312"/>
              </a:cxn>
            </a:cxnLst>
            <a:rect l="0" t="0" r="r" b="b"/>
            <a:pathLst>
              <a:path w="2880" h="312">
                <a:moveTo>
                  <a:pt x="2880" y="216"/>
                </a:moveTo>
                <a:cubicBezTo>
                  <a:pt x="2536" y="132"/>
                  <a:pt x="2192" y="48"/>
                  <a:pt x="1872" y="24"/>
                </a:cubicBezTo>
                <a:cubicBezTo>
                  <a:pt x="1552" y="0"/>
                  <a:pt x="1272" y="24"/>
                  <a:pt x="960" y="72"/>
                </a:cubicBezTo>
                <a:cubicBezTo>
                  <a:pt x="648" y="120"/>
                  <a:pt x="324" y="216"/>
                  <a:pt x="0" y="312"/>
                </a:cubicBezTo>
              </a:path>
            </a:pathLst>
          </a:custGeom>
          <a:noFill/>
          <a:ln w="38100" cmpd="sng">
            <a:solidFill>
              <a:schemeClr val="bg2"/>
            </a:solidFill>
            <a:round/>
            <a:headEnd type="none" w="med" len="med"/>
            <a:tailEnd type="triangle" w="med" len="med"/>
          </a:ln>
          <a:effectLst/>
        </p:spPr>
        <p:txBody>
          <a:bodyPr/>
          <a:lstStyle/>
          <a:p>
            <a:endParaRPr lang="en-US"/>
          </a:p>
        </p:txBody>
      </p:sp>
      <p:pic>
        <p:nvPicPr>
          <p:cNvPr id="204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28600"/>
            <a:ext cx="6075244" cy="5791199"/>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2"/>
          <p:cNvGrpSpPr>
            <a:grpSpLocks/>
          </p:cNvGrpSpPr>
          <p:nvPr/>
        </p:nvGrpSpPr>
        <p:grpSpPr bwMode="auto">
          <a:xfrm>
            <a:off x="2705100" y="561975"/>
            <a:ext cx="3371850" cy="542925"/>
            <a:chOff x="5700" y="1605"/>
            <a:chExt cx="5310" cy="855"/>
          </a:xfrm>
        </p:grpSpPr>
        <p:sp>
          <p:nvSpPr>
            <p:cNvPr id="3" name="Rectangle 5"/>
            <p:cNvSpPr>
              <a:spLocks noChangeArrowheads="1"/>
            </p:cNvSpPr>
            <p:nvPr/>
          </p:nvSpPr>
          <p:spPr bwMode="auto">
            <a:xfrm>
              <a:off x="5700" y="1605"/>
              <a:ext cx="5310" cy="855"/>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p:cNvSpPr>
              <a:spLocks noChangeShapeType="1"/>
            </p:cNvSpPr>
            <p:nvPr/>
          </p:nvSpPr>
          <p:spPr bwMode="auto">
            <a:xfrm>
              <a:off x="9930" y="2130"/>
              <a:ext cx="945" cy="0"/>
            </a:xfrm>
            <a:prstGeom prst="straightConnector1">
              <a:avLst/>
            </a:prstGeom>
            <a:noFill/>
            <a:ln w="9525">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3"/>
            <p:cNvSpPr>
              <a:spLocks noChangeShapeType="1"/>
            </p:cNvSpPr>
            <p:nvPr/>
          </p:nvSpPr>
          <p:spPr bwMode="auto">
            <a:xfrm>
              <a:off x="5760" y="2280"/>
              <a:ext cx="1110" cy="0"/>
            </a:xfrm>
            <a:prstGeom prst="straightConnector1">
              <a:avLst/>
            </a:prstGeom>
            <a:noFill/>
            <a:ln w="9525">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6"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 name="Rectangle 7"/>
          <p:cNvSpPr>
            <a:spLocks noChangeArrowheads="1"/>
          </p:cNvSpPr>
          <p:nvPr/>
        </p:nvSpPr>
        <p:spPr bwMode="auto">
          <a:xfrm>
            <a:off x="228600" y="210979"/>
            <a:ext cx="184731"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5" name="Text Box 5"/>
          <p:cNvSpPr txBox="1">
            <a:spLocks noChangeArrowheads="1"/>
          </p:cNvSpPr>
          <p:nvPr/>
        </p:nvSpPr>
        <p:spPr bwMode="auto">
          <a:xfrm>
            <a:off x="685801" y="2895601"/>
            <a:ext cx="4571999" cy="1692771"/>
          </a:xfrm>
          <a:prstGeom prst="rect">
            <a:avLst/>
          </a:prstGeom>
          <a:solidFill>
            <a:schemeClr val="accent1"/>
          </a:solidFill>
          <a:ln w="9525">
            <a:solidFill>
              <a:schemeClr val="bg2"/>
            </a:solidFill>
            <a:miter lim="800000"/>
            <a:headEnd/>
            <a:tailEnd/>
          </a:ln>
          <a:effectLst/>
        </p:spPr>
        <p:txBody>
          <a:bodyPr wrap="square">
            <a:spAutoFit/>
          </a:bodyPr>
          <a:lstStyle/>
          <a:p>
            <a:pPr lvl="0"/>
            <a:r>
              <a:rPr lang="en-US" altLang="en-US" dirty="0">
                <a:latin typeface="Calibri" panose="020F0502020204030204" pitchFamily="34" charset="0"/>
                <a:ea typeface="Calibri" panose="020F0502020204030204" pitchFamily="34" charset="0"/>
                <a:cs typeface="Times New Roman" panose="02020603050405020304" pitchFamily="18" charset="0"/>
              </a:rPr>
              <a:t>You should get a warning that another record that depended on the renamed record can no longer find that record and R2 cannot complete the database without a broken link.</a:t>
            </a:r>
            <a:endParaRPr lang="en-US" altLang="en-US" sz="1100" dirty="0"/>
          </a:p>
          <a:p>
            <a:pPr lvl="0"/>
            <a:endParaRPr lang="en-US" altLang="en-US" sz="3200" dirty="0">
              <a:latin typeface="Arial" panose="020B0604020202020204" pitchFamily="34" charset="0"/>
            </a:endParaRPr>
          </a:p>
        </p:txBody>
      </p:sp>
    </p:spTree>
    <p:extLst>
      <p:ext uri="{BB962C8B-B14F-4D97-AF65-F5344CB8AC3E}">
        <p14:creationId xmlns:p14="http://schemas.microsoft.com/office/powerpoint/2010/main" val="16029093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2"/>
          <p:cNvSpPr>
            <a:spLocks noGrp="1"/>
          </p:cNvSpPr>
          <p:nvPr>
            <p:ph type="sldNum" sz="quarter" idx="11"/>
          </p:nvPr>
        </p:nvSpPr>
        <p:spPr/>
        <p:txBody>
          <a:bodyPr/>
          <a:lstStyle/>
          <a:p>
            <a:fld id="{D15CD95E-E131-44CE-B574-5CC9B8ADA284}" type="slidenum">
              <a:rPr lang="en-US"/>
              <a:pPr/>
              <a:t>36</a:t>
            </a:fld>
            <a:endParaRPr lang="en-US"/>
          </a:p>
        </p:txBody>
      </p:sp>
      <p:sp>
        <p:nvSpPr>
          <p:cNvPr id="11" name="Footer Placeholder 3"/>
          <p:cNvSpPr>
            <a:spLocks noGrp="1"/>
          </p:cNvSpPr>
          <p:nvPr>
            <p:ph type="ftr" sz="quarter" idx="12"/>
          </p:nvPr>
        </p:nvSpPr>
        <p:spPr/>
        <p:txBody>
          <a:bodyPr/>
          <a:lstStyle/>
          <a:p>
            <a:r>
              <a:rPr lang="en-US" smtClean="0"/>
              <a:t>Updated February 2015</a:t>
            </a:r>
            <a:endParaRPr lang="en-US" dirty="0"/>
          </a:p>
        </p:txBody>
      </p:sp>
      <p:grpSp>
        <p:nvGrpSpPr>
          <p:cNvPr id="2" name="Group 2"/>
          <p:cNvGrpSpPr>
            <a:grpSpLocks/>
          </p:cNvGrpSpPr>
          <p:nvPr/>
        </p:nvGrpSpPr>
        <p:grpSpPr bwMode="auto">
          <a:xfrm>
            <a:off x="2705100" y="561975"/>
            <a:ext cx="3371850" cy="542925"/>
            <a:chOff x="5700" y="1605"/>
            <a:chExt cx="5310" cy="855"/>
          </a:xfrm>
        </p:grpSpPr>
        <p:sp>
          <p:nvSpPr>
            <p:cNvPr id="3" name="Rectangle 5"/>
            <p:cNvSpPr>
              <a:spLocks noChangeArrowheads="1"/>
            </p:cNvSpPr>
            <p:nvPr/>
          </p:nvSpPr>
          <p:spPr bwMode="auto">
            <a:xfrm>
              <a:off x="5700" y="1605"/>
              <a:ext cx="5310" cy="855"/>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p:cNvSpPr>
              <a:spLocks noChangeShapeType="1"/>
            </p:cNvSpPr>
            <p:nvPr/>
          </p:nvSpPr>
          <p:spPr bwMode="auto">
            <a:xfrm>
              <a:off x="9930" y="2130"/>
              <a:ext cx="945" cy="0"/>
            </a:xfrm>
            <a:prstGeom prst="straightConnector1">
              <a:avLst/>
            </a:prstGeom>
            <a:noFill/>
            <a:ln w="9525">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3"/>
            <p:cNvSpPr>
              <a:spLocks noChangeShapeType="1"/>
            </p:cNvSpPr>
            <p:nvPr/>
          </p:nvSpPr>
          <p:spPr bwMode="auto">
            <a:xfrm>
              <a:off x="5760" y="2280"/>
              <a:ext cx="1110" cy="0"/>
            </a:xfrm>
            <a:prstGeom prst="straightConnector1">
              <a:avLst/>
            </a:prstGeom>
            <a:noFill/>
            <a:ln w="9525">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6"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 name="Rectangle 7"/>
          <p:cNvSpPr>
            <a:spLocks noChangeArrowheads="1"/>
          </p:cNvSpPr>
          <p:nvPr/>
        </p:nvSpPr>
        <p:spPr bwMode="auto">
          <a:xfrm>
            <a:off x="228600" y="210979"/>
            <a:ext cx="184731"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5" name="Text Box 5"/>
          <p:cNvSpPr txBox="1">
            <a:spLocks noChangeArrowheads="1"/>
          </p:cNvSpPr>
          <p:nvPr/>
        </p:nvSpPr>
        <p:spPr bwMode="auto">
          <a:xfrm>
            <a:off x="809625" y="4085627"/>
            <a:ext cx="4571999" cy="2031325"/>
          </a:xfrm>
          <a:prstGeom prst="rect">
            <a:avLst/>
          </a:prstGeom>
          <a:solidFill>
            <a:schemeClr val="accent1"/>
          </a:solidFill>
          <a:ln w="9525">
            <a:solidFill>
              <a:schemeClr val="bg2"/>
            </a:solidFill>
            <a:miter lim="800000"/>
            <a:headEnd/>
            <a:tailEnd/>
          </a:ln>
          <a:effectLst/>
        </p:spPr>
        <p:txBody>
          <a:bodyPr wrap="square">
            <a:spAutoFit/>
          </a:bodyPr>
          <a:lstStyle/>
          <a:p>
            <a:pPr lvl="0"/>
            <a:r>
              <a:rPr lang="en-US" altLang="en-US" dirty="0">
                <a:latin typeface="Calibri" panose="020F0502020204030204" pitchFamily="34" charset="0"/>
                <a:ea typeface="Calibri" panose="020F0502020204030204" pitchFamily="34" charset="0"/>
                <a:cs typeface="Times New Roman" panose="02020603050405020304" pitchFamily="18" charset="0"/>
              </a:rPr>
              <a:t>You must manually reconnect the renamed record to the dependent record by selecting the new record in the database, choosing the “Change all like this” option so that all records looking for the old, deleted record will be replaced with the new, renamed record and then click “Continue”.</a:t>
            </a:r>
            <a:endParaRPr lang="en-US" altLang="en-US" sz="1100" dirty="0"/>
          </a:p>
        </p:txBody>
      </p:sp>
      <p:pic>
        <p:nvPicPr>
          <p:cNvPr id="307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539152"/>
            <a:ext cx="3497263" cy="333375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2"/>
          <p:cNvGrpSpPr>
            <a:grpSpLocks/>
          </p:cNvGrpSpPr>
          <p:nvPr/>
        </p:nvGrpSpPr>
        <p:grpSpPr bwMode="auto">
          <a:xfrm>
            <a:off x="2705100" y="787818"/>
            <a:ext cx="3371850" cy="3038475"/>
            <a:chOff x="5700" y="7620"/>
            <a:chExt cx="5310" cy="4785"/>
          </a:xfrm>
        </p:grpSpPr>
        <p:sp>
          <p:nvSpPr>
            <p:cNvPr id="9" name="Rectangle 8"/>
            <p:cNvSpPr>
              <a:spLocks noChangeArrowheads="1"/>
            </p:cNvSpPr>
            <p:nvPr/>
          </p:nvSpPr>
          <p:spPr bwMode="auto">
            <a:xfrm>
              <a:off x="5700" y="7620"/>
              <a:ext cx="5310" cy="84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Rectangle 7"/>
            <p:cNvSpPr>
              <a:spLocks noChangeArrowheads="1"/>
            </p:cNvSpPr>
            <p:nvPr/>
          </p:nvSpPr>
          <p:spPr bwMode="auto">
            <a:xfrm>
              <a:off x="5700" y="8535"/>
              <a:ext cx="4230" cy="255"/>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6"/>
            <p:cNvSpPr>
              <a:spLocks noChangeArrowheads="1"/>
            </p:cNvSpPr>
            <p:nvPr/>
          </p:nvSpPr>
          <p:spPr bwMode="auto">
            <a:xfrm>
              <a:off x="6375" y="9975"/>
              <a:ext cx="2130" cy="24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5"/>
            <p:cNvSpPr>
              <a:spLocks noChangeArrowheads="1"/>
            </p:cNvSpPr>
            <p:nvPr/>
          </p:nvSpPr>
          <p:spPr bwMode="auto">
            <a:xfrm rot="1604492">
              <a:off x="9435" y="11324"/>
              <a:ext cx="690" cy="870"/>
            </a:xfrm>
            <a:prstGeom prst="downArrow">
              <a:avLst>
                <a:gd name="adj1" fmla="val 50000"/>
                <a:gd name="adj2" fmla="val 31522"/>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AutoShape 4"/>
            <p:cNvSpPr>
              <a:spLocks noChangeShapeType="1"/>
            </p:cNvSpPr>
            <p:nvPr/>
          </p:nvSpPr>
          <p:spPr bwMode="auto">
            <a:xfrm flipV="1">
              <a:off x="8505" y="8790"/>
              <a:ext cx="1245" cy="1185"/>
            </a:xfrm>
            <a:prstGeom prst="straightConnector1">
              <a:avLst/>
            </a:prstGeom>
            <a:noFill/>
            <a:ln w="25400">
              <a:solidFill>
                <a:srgbClr val="FF0000"/>
              </a:solidFill>
              <a:round/>
              <a:headEnd type="oval" w="sm" len="sm"/>
              <a:tailEnd type="stealth"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Rectangle 3"/>
            <p:cNvSpPr>
              <a:spLocks noChangeArrowheads="1"/>
            </p:cNvSpPr>
            <p:nvPr/>
          </p:nvSpPr>
          <p:spPr bwMode="auto">
            <a:xfrm>
              <a:off x="7005" y="12090"/>
              <a:ext cx="1410" cy="315"/>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8" name="Rectangle 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171541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2"/>
          <p:cNvSpPr>
            <a:spLocks noGrp="1"/>
          </p:cNvSpPr>
          <p:nvPr>
            <p:ph type="sldNum" sz="quarter" idx="11"/>
          </p:nvPr>
        </p:nvSpPr>
        <p:spPr/>
        <p:txBody>
          <a:bodyPr/>
          <a:lstStyle/>
          <a:p>
            <a:fld id="{D15CD95E-E131-44CE-B574-5CC9B8ADA284}" type="slidenum">
              <a:rPr lang="en-US"/>
              <a:pPr/>
              <a:t>37</a:t>
            </a:fld>
            <a:endParaRPr lang="en-US"/>
          </a:p>
        </p:txBody>
      </p:sp>
      <p:sp>
        <p:nvSpPr>
          <p:cNvPr id="11" name="Footer Placeholder 3"/>
          <p:cNvSpPr>
            <a:spLocks noGrp="1"/>
          </p:cNvSpPr>
          <p:nvPr>
            <p:ph type="ftr" sz="quarter" idx="12"/>
          </p:nvPr>
        </p:nvSpPr>
        <p:spPr/>
        <p:txBody>
          <a:bodyPr/>
          <a:lstStyle/>
          <a:p>
            <a:r>
              <a:rPr lang="en-US" smtClean="0"/>
              <a:t>Updated February 2015</a:t>
            </a:r>
            <a:endParaRPr lang="en-US" dirty="0"/>
          </a:p>
        </p:txBody>
      </p:sp>
      <p:grpSp>
        <p:nvGrpSpPr>
          <p:cNvPr id="2" name="Group 2"/>
          <p:cNvGrpSpPr>
            <a:grpSpLocks/>
          </p:cNvGrpSpPr>
          <p:nvPr/>
        </p:nvGrpSpPr>
        <p:grpSpPr bwMode="auto">
          <a:xfrm>
            <a:off x="2705100" y="561975"/>
            <a:ext cx="3371850" cy="542925"/>
            <a:chOff x="5700" y="1605"/>
            <a:chExt cx="5310" cy="855"/>
          </a:xfrm>
        </p:grpSpPr>
        <p:sp>
          <p:nvSpPr>
            <p:cNvPr id="3" name="Rectangle 5"/>
            <p:cNvSpPr>
              <a:spLocks noChangeArrowheads="1"/>
            </p:cNvSpPr>
            <p:nvPr/>
          </p:nvSpPr>
          <p:spPr bwMode="auto">
            <a:xfrm>
              <a:off x="5700" y="1605"/>
              <a:ext cx="5310" cy="855"/>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p:cNvSpPr>
              <a:spLocks noChangeShapeType="1"/>
            </p:cNvSpPr>
            <p:nvPr/>
          </p:nvSpPr>
          <p:spPr bwMode="auto">
            <a:xfrm>
              <a:off x="9930" y="2130"/>
              <a:ext cx="945" cy="0"/>
            </a:xfrm>
            <a:prstGeom prst="straightConnector1">
              <a:avLst/>
            </a:prstGeom>
            <a:noFill/>
            <a:ln w="9525">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3"/>
            <p:cNvSpPr>
              <a:spLocks noChangeShapeType="1"/>
            </p:cNvSpPr>
            <p:nvPr/>
          </p:nvSpPr>
          <p:spPr bwMode="auto">
            <a:xfrm>
              <a:off x="5760" y="2280"/>
              <a:ext cx="1110" cy="0"/>
            </a:xfrm>
            <a:prstGeom prst="straightConnector1">
              <a:avLst/>
            </a:prstGeom>
            <a:noFill/>
            <a:ln w="9525">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6"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 name="Rectangle 7"/>
          <p:cNvSpPr>
            <a:spLocks noChangeArrowheads="1"/>
          </p:cNvSpPr>
          <p:nvPr/>
        </p:nvSpPr>
        <p:spPr bwMode="auto">
          <a:xfrm>
            <a:off x="228600" y="210979"/>
            <a:ext cx="184731"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5" name="Text Box 5"/>
          <p:cNvSpPr txBox="1">
            <a:spLocks noChangeArrowheads="1"/>
          </p:cNvSpPr>
          <p:nvPr/>
        </p:nvSpPr>
        <p:spPr bwMode="auto">
          <a:xfrm>
            <a:off x="809625" y="4085627"/>
            <a:ext cx="4571999" cy="2031325"/>
          </a:xfrm>
          <a:prstGeom prst="rect">
            <a:avLst/>
          </a:prstGeom>
          <a:solidFill>
            <a:schemeClr val="accent1"/>
          </a:solidFill>
          <a:ln w="9525">
            <a:solidFill>
              <a:schemeClr val="bg2"/>
            </a:solidFill>
            <a:miter lim="800000"/>
            <a:headEnd/>
            <a:tailEnd/>
          </a:ln>
          <a:effectLst/>
        </p:spPr>
        <p:txBody>
          <a:bodyPr wrap="square">
            <a:spAutoFit/>
          </a:bodyPr>
          <a:lstStyle/>
          <a:p>
            <a:pPr lvl="0"/>
            <a:r>
              <a:rPr lang="en-US" dirty="0"/>
              <a:t>Make sure that EVERY broken link is reconnected to an appropriate replacement record.  If you are unsure how to correct a broken link, click “stop checking” at the bottom of the window and call a RUSLE2 support staff or the state agronomist to help you fix the broken links BEFORE ever using RUSLE2.</a:t>
            </a:r>
          </a:p>
        </p:txBody>
      </p:sp>
      <p:pic>
        <p:nvPicPr>
          <p:cNvPr id="307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539152"/>
            <a:ext cx="3497263" cy="333375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2"/>
          <p:cNvGrpSpPr>
            <a:grpSpLocks/>
          </p:cNvGrpSpPr>
          <p:nvPr/>
        </p:nvGrpSpPr>
        <p:grpSpPr bwMode="auto">
          <a:xfrm>
            <a:off x="2705100" y="787818"/>
            <a:ext cx="3371850" cy="3038475"/>
            <a:chOff x="5700" y="7620"/>
            <a:chExt cx="5310" cy="4785"/>
          </a:xfrm>
        </p:grpSpPr>
        <p:sp>
          <p:nvSpPr>
            <p:cNvPr id="9" name="Rectangle 8"/>
            <p:cNvSpPr>
              <a:spLocks noChangeArrowheads="1"/>
            </p:cNvSpPr>
            <p:nvPr/>
          </p:nvSpPr>
          <p:spPr bwMode="auto">
            <a:xfrm>
              <a:off x="5700" y="7620"/>
              <a:ext cx="5310" cy="84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Rectangle 7"/>
            <p:cNvSpPr>
              <a:spLocks noChangeArrowheads="1"/>
            </p:cNvSpPr>
            <p:nvPr/>
          </p:nvSpPr>
          <p:spPr bwMode="auto">
            <a:xfrm>
              <a:off x="5700" y="8535"/>
              <a:ext cx="4230" cy="255"/>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6"/>
            <p:cNvSpPr>
              <a:spLocks noChangeArrowheads="1"/>
            </p:cNvSpPr>
            <p:nvPr/>
          </p:nvSpPr>
          <p:spPr bwMode="auto">
            <a:xfrm>
              <a:off x="6375" y="9975"/>
              <a:ext cx="2130" cy="24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5"/>
            <p:cNvSpPr>
              <a:spLocks noChangeArrowheads="1"/>
            </p:cNvSpPr>
            <p:nvPr/>
          </p:nvSpPr>
          <p:spPr bwMode="auto">
            <a:xfrm rot="1604492">
              <a:off x="9435" y="11324"/>
              <a:ext cx="690" cy="870"/>
            </a:xfrm>
            <a:prstGeom prst="downArrow">
              <a:avLst>
                <a:gd name="adj1" fmla="val 50000"/>
                <a:gd name="adj2" fmla="val 31522"/>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AutoShape 4"/>
            <p:cNvSpPr>
              <a:spLocks noChangeShapeType="1"/>
            </p:cNvSpPr>
            <p:nvPr/>
          </p:nvSpPr>
          <p:spPr bwMode="auto">
            <a:xfrm flipV="1">
              <a:off x="8505" y="8790"/>
              <a:ext cx="1245" cy="1185"/>
            </a:xfrm>
            <a:prstGeom prst="straightConnector1">
              <a:avLst/>
            </a:prstGeom>
            <a:noFill/>
            <a:ln w="25400">
              <a:solidFill>
                <a:srgbClr val="FF0000"/>
              </a:solidFill>
              <a:round/>
              <a:headEnd type="oval" w="sm" len="sm"/>
              <a:tailEnd type="stealth"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Rectangle 3"/>
            <p:cNvSpPr>
              <a:spLocks noChangeArrowheads="1"/>
            </p:cNvSpPr>
            <p:nvPr/>
          </p:nvSpPr>
          <p:spPr bwMode="auto">
            <a:xfrm>
              <a:off x="7005" y="12090"/>
              <a:ext cx="1410" cy="315"/>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8" name="Rectangle 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177739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4"/>
          <p:cNvSpPr>
            <a:spLocks noGrp="1" noChangeArrowheads="1"/>
          </p:cNvSpPr>
          <p:nvPr>
            <p:ph type="ftr" sz="quarter" idx="3"/>
          </p:nvPr>
        </p:nvSpPr>
        <p:spPr/>
        <p:txBody>
          <a:bodyPr/>
          <a:lstStyle/>
          <a:p>
            <a:r>
              <a:rPr lang="en-US" smtClean="0"/>
              <a:t>Updated February 2015</a:t>
            </a:r>
            <a:endParaRPr lang="en-US" dirty="0"/>
          </a:p>
        </p:txBody>
      </p:sp>
      <p:sp>
        <p:nvSpPr>
          <p:cNvPr id="6" name="Rectangle 15"/>
          <p:cNvSpPr>
            <a:spLocks noGrp="1" noChangeArrowheads="1"/>
          </p:cNvSpPr>
          <p:nvPr>
            <p:ph type="sldNum" sz="quarter" idx="4"/>
          </p:nvPr>
        </p:nvSpPr>
        <p:spPr/>
        <p:txBody>
          <a:bodyPr/>
          <a:lstStyle/>
          <a:p>
            <a:fld id="{264DA299-3903-4B41-88CC-92F382A7BCB2}" type="slidenum">
              <a:rPr lang="en-US"/>
              <a:pPr/>
              <a:t>38</a:t>
            </a:fld>
            <a:endParaRPr lang="en-US"/>
          </a:p>
        </p:txBody>
      </p:sp>
      <p:sp>
        <p:nvSpPr>
          <p:cNvPr id="26628" name="Rectangle 4"/>
          <p:cNvSpPr>
            <a:spLocks noGrp="1" noChangeArrowheads="1"/>
          </p:cNvSpPr>
          <p:nvPr>
            <p:ph type="ctrTitle"/>
          </p:nvPr>
        </p:nvSpPr>
        <p:spPr/>
        <p:txBody>
          <a:bodyPr/>
          <a:lstStyle/>
          <a:p>
            <a:r>
              <a:rPr lang="en-US" sz="4400"/>
              <a:t>RUSLE2 File Exporting</a:t>
            </a:r>
          </a:p>
        </p:txBody>
      </p:sp>
      <p:sp>
        <p:nvSpPr>
          <p:cNvPr id="26629" name="Rectangle 5"/>
          <p:cNvSpPr>
            <a:spLocks noGrp="1" noChangeArrowheads="1"/>
          </p:cNvSpPr>
          <p:nvPr>
            <p:ph type="subTitle" idx="1"/>
          </p:nvPr>
        </p:nvSpPr>
        <p:spPr/>
        <p:txBody>
          <a:bodyPr/>
          <a:lstStyle/>
          <a:p>
            <a:r>
              <a:rPr lang="en-US"/>
              <a:t>Exporting records into databases that can be e-mailed.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a:stretch>
            <a:fillRect/>
          </a:stretch>
        </p:blipFill>
        <p:spPr>
          <a:xfrm>
            <a:off x="0" y="0"/>
            <a:ext cx="9144000" cy="6858000"/>
          </a:xfrm>
          <a:prstGeom prst="rect">
            <a:avLst/>
          </a:prstGeom>
        </p:spPr>
      </p:pic>
      <p:sp>
        <p:nvSpPr>
          <p:cNvPr id="5" name="Slide Number Placeholder 2"/>
          <p:cNvSpPr>
            <a:spLocks noGrp="1"/>
          </p:cNvSpPr>
          <p:nvPr>
            <p:ph type="sldNum" sz="quarter" idx="11"/>
          </p:nvPr>
        </p:nvSpPr>
        <p:spPr/>
        <p:txBody>
          <a:bodyPr/>
          <a:lstStyle/>
          <a:p>
            <a:fld id="{7A59C964-5965-4E9A-A178-8CE38388C31C}" type="slidenum">
              <a:rPr lang="en-US"/>
              <a:pPr/>
              <a:t>39</a:t>
            </a:fld>
            <a:endParaRPr lang="en-US"/>
          </a:p>
        </p:txBody>
      </p:sp>
      <p:sp>
        <p:nvSpPr>
          <p:cNvPr id="6" name="Footer Placeholder 3"/>
          <p:cNvSpPr>
            <a:spLocks noGrp="1"/>
          </p:cNvSpPr>
          <p:nvPr>
            <p:ph type="ftr" sz="quarter" idx="12"/>
          </p:nvPr>
        </p:nvSpPr>
        <p:spPr/>
        <p:txBody>
          <a:bodyPr/>
          <a:lstStyle/>
          <a:p>
            <a:r>
              <a:rPr lang="en-US" smtClean="0"/>
              <a:t>Updated February 2015</a:t>
            </a:r>
            <a:endParaRPr lang="en-US" dirty="0"/>
          </a:p>
        </p:txBody>
      </p:sp>
      <p:sp>
        <p:nvSpPr>
          <p:cNvPr id="28677" name="Text Box 5"/>
          <p:cNvSpPr txBox="1">
            <a:spLocks noChangeArrowheads="1"/>
          </p:cNvSpPr>
          <p:nvPr/>
        </p:nvSpPr>
        <p:spPr bwMode="auto">
          <a:xfrm>
            <a:off x="2057400" y="2286000"/>
            <a:ext cx="5181600" cy="831850"/>
          </a:xfrm>
          <a:prstGeom prst="rect">
            <a:avLst/>
          </a:prstGeom>
          <a:solidFill>
            <a:schemeClr val="accent1"/>
          </a:solidFill>
          <a:ln w="9525">
            <a:solidFill>
              <a:schemeClr val="bg2"/>
            </a:solidFill>
            <a:miter lim="800000"/>
            <a:headEnd/>
            <a:tailEnd/>
          </a:ln>
          <a:effectLst/>
        </p:spPr>
        <p:txBody>
          <a:bodyPr>
            <a:spAutoFit/>
          </a:bodyPr>
          <a:lstStyle/>
          <a:p>
            <a:pPr>
              <a:spcBef>
                <a:spcPct val="50000"/>
              </a:spcBef>
            </a:pPr>
            <a:r>
              <a:rPr lang="en-US" sz="2400" b="1"/>
              <a:t>To Export Records – Select “Export with templates, access…”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Slide Number Placeholder 4"/>
          <p:cNvSpPr>
            <a:spLocks noGrp="1"/>
          </p:cNvSpPr>
          <p:nvPr>
            <p:ph type="sldNum" sz="quarter" idx="11"/>
          </p:nvPr>
        </p:nvSpPr>
        <p:spPr/>
        <p:txBody>
          <a:bodyPr/>
          <a:lstStyle/>
          <a:p>
            <a:fld id="{033F7700-56DF-49D5-B112-AC8240932E59}" type="slidenum">
              <a:rPr lang="en-US"/>
              <a:pPr/>
              <a:t>4</a:t>
            </a:fld>
            <a:endParaRPr lang="en-US"/>
          </a:p>
        </p:txBody>
      </p:sp>
      <p:sp>
        <p:nvSpPr>
          <p:cNvPr id="80" name="Footer Placeholder 5"/>
          <p:cNvSpPr>
            <a:spLocks noGrp="1"/>
          </p:cNvSpPr>
          <p:nvPr>
            <p:ph type="ftr" sz="quarter" idx="12"/>
          </p:nvPr>
        </p:nvSpPr>
        <p:spPr/>
        <p:txBody>
          <a:bodyPr/>
          <a:lstStyle/>
          <a:p>
            <a:r>
              <a:rPr lang="en-US" smtClean="0"/>
              <a:t>Updated February 2015</a:t>
            </a:r>
            <a:endParaRPr lang="en-US" dirty="0"/>
          </a:p>
        </p:txBody>
      </p:sp>
      <p:graphicFrame>
        <p:nvGraphicFramePr>
          <p:cNvPr id="38054" name="Group 166"/>
          <p:cNvGraphicFramePr>
            <a:graphicFrameLocks noGrp="1"/>
          </p:cNvGraphicFramePr>
          <p:nvPr>
            <p:extLst>
              <p:ext uri="{D42A27DB-BD31-4B8C-83A1-F6EECF244321}">
                <p14:modId xmlns:p14="http://schemas.microsoft.com/office/powerpoint/2010/main" val="1851462495"/>
              </p:ext>
            </p:extLst>
          </p:nvPr>
        </p:nvGraphicFramePr>
        <p:xfrm>
          <a:off x="152400" y="304800"/>
          <a:ext cx="8686800" cy="5793423"/>
        </p:xfrm>
        <a:graphic>
          <a:graphicData uri="http://schemas.openxmlformats.org/drawingml/2006/table">
            <a:tbl>
              <a:tblPr/>
              <a:tblGrid>
                <a:gridCol w="1516063"/>
                <a:gridCol w="1227137"/>
                <a:gridCol w="1371600"/>
                <a:gridCol w="1371600"/>
                <a:gridCol w="1447800"/>
                <a:gridCol w="1752600"/>
              </a:tblGrid>
              <a:tr h="20748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Program</a:t>
                      </a: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Database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Install during </a:t>
                      </a:r>
                      <a:r>
                        <a:rPr kumimoji="0" lang="en-US" sz="2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first time use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Check for new update </a:t>
                      </a:r>
                      <a:r>
                        <a:rPr kumimoji="0" lang="en-US" sz="20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monthly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Check for new update </a:t>
                      </a:r>
                      <a:r>
                        <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every 6-12 months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Check for new update if a </a:t>
                      </a:r>
                      <a:r>
                        <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special request</a:t>
                      </a: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 was made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Update when instructed to do so </a:t>
                      </a:r>
                      <a:r>
                        <a:rPr kumimoji="0" lang="en-US" sz="20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by the State </a:t>
                      </a: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Agronomist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72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RUSLE2 Program</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4000" b="0" i="0" u="none" strike="noStrike" cap="none" normalizeH="0" baseline="0" smtClean="0">
                          <a:ln>
                            <a:noFill/>
                          </a:ln>
                          <a:solidFill>
                            <a:schemeClr val="tx1"/>
                          </a:solidFill>
                          <a:effectLst>
                            <a:outerShdw blurRad="38100" dist="38100" dir="2700000" algn="tl">
                              <a:srgbClr val="000000"/>
                            </a:outerShdw>
                          </a:effectLst>
                          <a:latin typeface="Garamond" pitchFamily="18" charset="0"/>
                          <a:sym typeface="Wingdings 2" pitchFamily="18" charset="2"/>
                        </a:rPr>
                        <a:t>*</a:t>
                      </a:r>
                      <a:r>
                        <a:rPr kumimoji="0" lang="en-US" sz="40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40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40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40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4000" b="0" i="0" u="none" strike="noStrike" cap="none" normalizeH="0" baseline="0" smtClean="0">
                          <a:ln>
                            <a:noFill/>
                          </a:ln>
                          <a:solidFill>
                            <a:schemeClr val="tx1"/>
                          </a:solidFill>
                          <a:effectLst>
                            <a:outerShdw blurRad="38100" dist="38100" dir="2700000" algn="tl">
                              <a:srgbClr val="000000"/>
                            </a:outerShdw>
                          </a:effectLst>
                          <a:latin typeface="Garamond" pitchFamily="18" charset="0"/>
                          <a:sym typeface="Wingdings 2" pitchFamily="18" charset="2"/>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85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Base Database Updates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4000" b="0" i="0" u="none" strike="noStrike" cap="none" normalizeH="0" baseline="0" smtClean="0">
                          <a:ln>
                            <a:noFill/>
                          </a:ln>
                          <a:solidFill>
                            <a:schemeClr val="tx1"/>
                          </a:solidFill>
                          <a:effectLst>
                            <a:outerShdw blurRad="38100" dist="38100" dir="2700000" algn="tl">
                              <a:srgbClr val="000000"/>
                            </a:outerShdw>
                          </a:effectLst>
                          <a:latin typeface="Garamond" pitchFamily="18" charset="0"/>
                          <a:sym typeface="Wingdings 2" pitchFamily="18" charset="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4000" b="0" i="0" u="none" strike="noStrike" cap="none" normalizeH="0" baseline="0" smtClean="0">
                          <a:ln>
                            <a:noFill/>
                          </a:ln>
                          <a:solidFill>
                            <a:schemeClr val="tx1"/>
                          </a:solidFill>
                          <a:effectLst>
                            <a:outerShdw blurRad="38100" dist="38100" dir="2700000" algn="tl">
                              <a:srgbClr val="000000"/>
                            </a:outerShdw>
                          </a:effectLst>
                          <a:latin typeface="Garamond" pitchFamily="18" charset="0"/>
                          <a:sym typeface="Wingdings 2" pitchFamily="18" charset="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40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4000" b="0" i="0" u="none" strike="noStrike" cap="none" normalizeH="0" baseline="0" smtClean="0">
                          <a:ln>
                            <a:noFill/>
                          </a:ln>
                          <a:solidFill>
                            <a:schemeClr val="tx1"/>
                          </a:solidFill>
                          <a:effectLst>
                            <a:outerShdw blurRad="38100" dist="38100" dir="2700000" algn="tl">
                              <a:srgbClr val="000000"/>
                            </a:outerShdw>
                          </a:effectLst>
                          <a:latin typeface="Garamond" pitchFamily="18" charset="0"/>
                          <a:sym typeface="Wingdings 2" pitchFamily="18" charset="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4000" b="0" i="0" u="none" strike="noStrike" cap="none" normalizeH="0" baseline="0" smtClean="0">
                          <a:ln>
                            <a:noFill/>
                          </a:ln>
                          <a:solidFill>
                            <a:schemeClr val="tx1"/>
                          </a:solidFill>
                          <a:effectLst>
                            <a:outerShdw blurRad="38100" dist="38100" dir="2700000" algn="tl">
                              <a:srgbClr val="000000"/>
                            </a:outerShdw>
                          </a:effectLst>
                          <a:latin typeface="Garamond" pitchFamily="18" charset="0"/>
                          <a:sym typeface="Wingdings 2" pitchFamily="18" charset="2"/>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00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Crop Management Zone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4000" b="0" i="0" u="none" strike="noStrike" cap="none" normalizeH="0" baseline="0" smtClean="0">
                          <a:ln>
                            <a:noFill/>
                          </a:ln>
                          <a:solidFill>
                            <a:schemeClr val="tx1"/>
                          </a:solidFill>
                          <a:effectLst>
                            <a:outerShdw blurRad="38100" dist="38100" dir="2700000" algn="tl">
                              <a:srgbClr val="000000"/>
                            </a:outerShdw>
                          </a:effectLst>
                          <a:latin typeface="Garamond" pitchFamily="18" charset="0"/>
                          <a:sym typeface="Wingdings 2" pitchFamily="18" charset="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40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4000" b="0" i="0" u="none" strike="noStrike" cap="none" normalizeH="0" baseline="0" smtClean="0">
                          <a:ln>
                            <a:noFill/>
                          </a:ln>
                          <a:solidFill>
                            <a:schemeClr val="tx1"/>
                          </a:solidFill>
                          <a:effectLst>
                            <a:outerShdw blurRad="38100" dist="38100" dir="2700000" algn="tl">
                              <a:srgbClr val="000000"/>
                            </a:outerShdw>
                          </a:effectLst>
                          <a:latin typeface="Garamond" pitchFamily="18" charset="0"/>
                          <a:sym typeface="Wingdings 2" pitchFamily="18" charset="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4000" b="0" i="0" u="none" strike="noStrike" cap="none" normalizeH="0" baseline="0" smtClean="0">
                          <a:ln>
                            <a:noFill/>
                          </a:ln>
                          <a:solidFill>
                            <a:schemeClr val="tx1"/>
                          </a:solidFill>
                          <a:effectLst>
                            <a:outerShdw blurRad="38100" dist="38100" dir="2700000" algn="tl">
                              <a:srgbClr val="000000"/>
                            </a:outerShdw>
                          </a:effectLst>
                          <a:latin typeface="Garamond" pitchFamily="18" charset="0"/>
                          <a:sym typeface="Wingdings 2" pitchFamily="18" charset="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4000" b="0" i="0" u="none" strike="noStrike" cap="none" normalizeH="0" baseline="0" smtClean="0">
                          <a:ln>
                            <a:noFill/>
                          </a:ln>
                          <a:solidFill>
                            <a:schemeClr val="tx1"/>
                          </a:solidFill>
                          <a:effectLst>
                            <a:outerShdw blurRad="38100" dist="38100" dir="2700000" algn="tl">
                              <a:srgbClr val="000000"/>
                            </a:outerShdw>
                          </a:effectLst>
                          <a:latin typeface="Garamond" pitchFamily="18" charset="0"/>
                          <a:sym typeface="Wingdings 2" pitchFamily="18" charset="2"/>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75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Climate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4000" b="0" i="0" u="none" strike="noStrike" cap="none" normalizeH="0" baseline="0" smtClean="0">
                          <a:ln>
                            <a:noFill/>
                          </a:ln>
                          <a:solidFill>
                            <a:schemeClr val="tx1"/>
                          </a:solidFill>
                          <a:effectLst>
                            <a:outerShdw blurRad="38100" dist="38100" dir="2700000" algn="tl">
                              <a:srgbClr val="000000"/>
                            </a:outerShdw>
                          </a:effectLst>
                          <a:latin typeface="Garamond" pitchFamily="18" charset="0"/>
                          <a:sym typeface="Wingdings 2" pitchFamily="18" charset="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40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40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40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sym typeface="Wingdings 2" pitchFamily="18" charset="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40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sym typeface="Wingdings 2" pitchFamily="18" charset="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91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Soil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4000" b="0" i="0" u="none" strike="noStrike" cap="none" normalizeH="0" baseline="0" smtClean="0">
                          <a:ln>
                            <a:noFill/>
                          </a:ln>
                          <a:solidFill>
                            <a:schemeClr val="tx1"/>
                          </a:solidFill>
                          <a:effectLst>
                            <a:outerShdw blurRad="38100" dist="38100" dir="2700000" algn="tl">
                              <a:srgbClr val="000000"/>
                            </a:outerShdw>
                          </a:effectLst>
                          <a:latin typeface="Garamond" pitchFamily="18" charset="0"/>
                          <a:sym typeface="Wingdings 2" pitchFamily="18" charset="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40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40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40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40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sym typeface="Wingdings 2" pitchFamily="18" charset="2"/>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8055" name="Text Box 167"/>
          <p:cNvSpPr txBox="1">
            <a:spLocks noChangeArrowheads="1"/>
          </p:cNvSpPr>
          <p:nvPr/>
        </p:nvSpPr>
        <p:spPr bwMode="auto">
          <a:xfrm>
            <a:off x="304800" y="6172200"/>
            <a:ext cx="37338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38056" name="Text Box 168"/>
          <p:cNvSpPr txBox="1">
            <a:spLocks noChangeArrowheads="1"/>
          </p:cNvSpPr>
          <p:nvPr/>
        </p:nvSpPr>
        <p:spPr bwMode="auto">
          <a:xfrm>
            <a:off x="228600" y="6172200"/>
            <a:ext cx="6324600" cy="366713"/>
          </a:xfrm>
          <a:prstGeom prst="rect">
            <a:avLst/>
          </a:prstGeom>
          <a:noFill/>
          <a:ln w="9525">
            <a:noFill/>
            <a:miter lim="800000"/>
            <a:headEnd/>
            <a:tailEnd/>
          </a:ln>
          <a:effectLst/>
        </p:spPr>
        <p:txBody>
          <a:bodyPr>
            <a:spAutoFit/>
          </a:bodyPr>
          <a:lstStyle/>
          <a:p>
            <a:pPr>
              <a:spcBef>
                <a:spcPct val="50000"/>
              </a:spcBef>
            </a:pPr>
            <a:r>
              <a:rPr lang="en-US"/>
              <a:t>*  IT will install program and new base database on the C:\ drive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p:nvPr/>
        </p:nvPicPr>
        <p:blipFill>
          <a:blip r:embed="rId2"/>
          <a:stretch>
            <a:fillRect/>
          </a:stretch>
        </p:blipFill>
        <p:spPr>
          <a:xfrm>
            <a:off x="-7961" y="0"/>
            <a:ext cx="9144000" cy="6858000"/>
          </a:xfrm>
          <a:prstGeom prst="rect">
            <a:avLst/>
          </a:prstGeom>
        </p:spPr>
      </p:pic>
      <p:sp>
        <p:nvSpPr>
          <p:cNvPr id="10" name="Slide Number Placeholder 2"/>
          <p:cNvSpPr>
            <a:spLocks noGrp="1"/>
          </p:cNvSpPr>
          <p:nvPr>
            <p:ph type="sldNum" sz="quarter" idx="11"/>
          </p:nvPr>
        </p:nvSpPr>
        <p:spPr/>
        <p:txBody>
          <a:bodyPr/>
          <a:lstStyle/>
          <a:p>
            <a:fld id="{3949F361-3940-4E17-8E9B-CD67743FC3FF}" type="slidenum">
              <a:rPr lang="en-US"/>
              <a:pPr/>
              <a:t>40</a:t>
            </a:fld>
            <a:endParaRPr lang="en-US"/>
          </a:p>
        </p:txBody>
      </p:sp>
      <p:sp>
        <p:nvSpPr>
          <p:cNvPr id="11" name="Footer Placeholder 3"/>
          <p:cNvSpPr>
            <a:spLocks noGrp="1"/>
          </p:cNvSpPr>
          <p:nvPr>
            <p:ph type="ftr" sz="quarter" idx="12"/>
          </p:nvPr>
        </p:nvSpPr>
        <p:spPr/>
        <p:txBody>
          <a:bodyPr/>
          <a:lstStyle/>
          <a:p>
            <a:r>
              <a:rPr lang="en-US" smtClean="0"/>
              <a:t>Updated February 2015</a:t>
            </a:r>
            <a:endParaRPr lang="en-US" dirty="0"/>
          </a:p>
        </p:txBody>
      </p:sp>
      <p:sp>
        <p:nvSpPr>
          <p:cNvPr id="29701" name="Text Box 5"/>
          <p:cNvSpPr txBox="1">
            <a:spLocks noChangeArrowheads="1"/>
          </p:cNvSpPr>
          <p:nvPr/>
        </p:nvSpPr>
        <p:spPr bwMode="auto">
          <a:xfrm>
            <a:off x="1905000" y="4567238"/>
            <a:ext cx="2486168" cy="784830"/>
          </a:xfrm>
          <a:prstGeom prst="rect">
            <a:avLst/>
          </a:prstGeom>
          <a:solidFill>
            <a:schemeClr val="accent1"/>
          </a:solidFill>
          <a:ln w="9525">
            <a:solidFill>
              <a:schemeClr val="bg2"/>
            </a:solidFill>
            <a:miter lim="800000"/>
            <a:headEnd/>
            <a:tailEnd/>
          </a:ln>
          <a:effectLst/>
        </p:spPr>
        <p:txBody>
          <a:bodyPr wrap="square">
            <a:spAutoFit/>
          </a:bodyPr>
          <a:lstStyle/>
          <a:p>
            <a:pPr>
              <a:spcBef>
                <a:spcPct val="50000"/>
              </a:spcBef>
            </a:pPr>
            <a:r>
              <a:rPr lang="en-US" dirty="0"/>
              <a:t>To Export Databases:</a:t>
            </a:r>
          </a:p>
          <a:p>
            <a:pPr>
              <a:spcBef>
                <a:spcPct val="50000"/>
              </a:spcBef>
            </a:pPr>
            <a:r>
              <a:rPr lang="en-US" dirty="0"/>
              <a:t>1</a:t>
            </a:r>
            <a:r>
              <a:rPr lang="en-US" baseline="30000" dirty="0"/>
              <a:t>st</a:t>
            </a:r>
            <a:r>
              <a:rPr lang="en-US" dirty="0"/>
              <a:t> – Check Database.</a:t>
            </a:r>
          </a:p>
        </p:txBody>
      </p:sp>
      <p:sp>
        <p:nvSpPr>
          <p:cNvPr id="29702" name="Freeform 6"/>
          <p:cNvSpPr>
            <a:spLocks/>
          </p:cNvSpPr>
          <p:nvPr/>
        </p:nvSpPr>
        <p:spPr bwMode="auto">
          <a:xfrm rot="1580438">
            <a:off x="1723683" y="1942720"/>
            <a:ext cx="1861234" cy="2712787"/>
          </a:xfrm>
          <a:custGeom>
            <a:avLst/>
            <a:gdLst/>
            <a:ahLst/>
            <a:cxnLst>
              <a:cxn ang="0">
                <a:pos x="584" y="1792"/>
              </a:cxn>
              <a:cxn ang="0">
                <a:pos x="152" y="1696"/>
              </a:cxn>
              <a:cxn ang="0">
                <a:pos x="8" y="1072"/>
              </a:cxn>
              <a:cxn ang="0">
                <a:pos x="200" y="160"/>
              </a:cxn>
              <a:cxn ang="0">
                <a:pos x="968" y="112"/>
              </a:cxn>
            </a:cxnLst>
            <a:rect l="0" t="0" r="r" b="b"/>
            <a:pathLst>
              <a:path w="968" h="1816">
                <a:moveTo>
                  <a:pt x="584" y="1792"/>
                </a:moveTo>
                <a:cubicBezTo>
                  <a:pt x="416" y="1804"/>
                  <a:pt x="248" y="1816"/>
                  <a:pt x="152" y="1696"/>
                </a:cubicBezTo>
                <a:cubicBezTo>
                  <a:pt x="56" y="1576"/>
                  <a:pt x="0" y="1328"/>
                  <a:pt x="8" y="1072"/>
                </a:cubicBezTo>
                <a:cubicBezTo>
                  <a:pt x="16" y="816"/>
                  <a:pt x="40" y="320"/>
                  <a:pt x="200" y="160"/>
                </a:cubicBezTo>
                <a:cubicBezTo>
                  <a:pt x="360" y="0"/>
                  <a:pt x="840" y="120"/>
                  <a:pt x="968" y="112"/>
                </a:cubicBezTo>
              </a:path>
            </a:pathLst>
          </a:custGeom>
          <a:noFill/>
          <a:ln w="57150" cmpd="sng">
            <a:solidFill>
              <a:schemeClr val="bg2"/>
            </a:solidFill>
            <a:round/>
            <a:headEnd type="none" w="med" len="med"/>
            <a:tailEnd type="triangle" w="med" len="med"/>
          </a:ln>
          <a:effectLst/>
        </p:spPr>
        <p:txBody>
          <a:bodyPr/>
          <a:lstStyle/>
          <a:p>
            <a:endParaRPr lang="en-US"/>
          </a:p>
        </p:txBody>
      </p:sp>
      <p:sp>
        <p:nvSpPr>
          <p:cNvPr id="29703" name="Text Box 7"/>
          <p:cNvSpPr txBox="1">
            <a:spLocks noChangeArrowheads="1"/>
          </p:cNvSpPr>
          <p:nvPr/>
        </p:nvSpPr>
        <p:spPr bwMode="auto">
          <a:xfrm>
            <a:off x="4648200" y="990600"/>
            <a:ext cx="4343400" cy="646331"/>
          </a:xfrm>
          <a:prstGeom prst="rect">
            <a:avLst/>
          </a:prstGeom>
          <a:solidFill>
            <a:schemeClr val="accent1"/>
          </a:solidFill>
          <a:ln w="9525">
            <a:solidFill>
              <a:schemeClr val="bg2"/>
            </a:solidFill>
            <a:miter lim="800000"/>
            <a:headEnd/>
            <a:tailEnd/>
          </a:ln>
          <a:effectLst/>
        </p:spPr>
        <p:txBody>
          <a:bodyPr wrap="square">
            <a:spAutoFit/>
          </a:bodyPr>
          <a:lstStyle/>
          <a:p>
            <a:pPr>
              <a:spcBef>
                <a:spcPct val="50000"/>
              </a:spcBef>
            </a:pPr>
            <a:r>
              <a:rPr lang="en-US"/>
              <a:t>This will Export your desired database to the RUSLE2/Export Folder</a:t>
            </a:r>
          </a:p>
        </p:txBody>
      </p:sp>
      <p:sp>
        <p:nvSpPr>
          <p:cNvPr id="29704" name="Line 8"/>
          <p:cNvSpPr>
            <a:spLocks noChangeShapeType="1"/>
          </p:cNvSpPr>
          <p:nvPr/>
        </p:nvSpPr>
        <p:spPr bwMode="auto">
          <a:xfrm flipH="1">
            <a:off x="5130800" y="1636931"/>
            <a:ext cx="965200" cy="2249269"/>
          </a:xfrm>
          <a:prstGeom prst="line">
            <a:avLst/>
          </a:prstGeom>
          <a:noFill/>
          <a:ln w="57150">
            <a:solidFill>
              <a:schemeClr val="bg2"/>
            </a:solidFill>
            <a:round/>
            <a:headEnd/>
            <a:tailEnd type="triangle" w="med" len="med"/>
          </a:ln>
          <a:effectLst/>
        </p:spPr>
        <p:txBody>
          <a:bodyPr/>
          <a:lstStyle/>
          <a:p>
            <a:endParaRPr lang="en-US"/>
          </a:p>
        </p:txBody>
      </p:sp>
      <p:sp>
        <p:nvSpPr>
          <p:cNvPr id="29705" name="Text Box 9"/>
          <p:cNvSpPr txBox="1">
            <a:spLocks noChangeArrowheads="1"/>
          </p:cNvSpPr>
          <p:nvPr/>
        </p:nvSpPr>
        <p:spPr bwMode="auto">
          <a:xfrm>
            <a:off x="5684293" y="4876904"/>
            <a:ext cx="1239671" cy="923330"/>
          </a:xfrm>
          <a:prstGeom prst="rect">
            <a:avLst/>
          </a:prstGeom>
          <a:solidFill>
            <a:schemeClr val="accent1"/>
          </a:solidFill>
          <a:ln w="9525">
            <a:solidFill>
              <a:schemeClr val="bg2"/>
            </a:solidFill>
            <a:miter lim="800000"/>
            <a:headEnd/>
            <a:tailEnd/>
          </a:ln>
          <a:effectLst/>
        </p:spPr>
        <p:txBody>
          <a:bodyPr wrap="square">
            <a:spAutoFit/>
          </a:bodyPr>
          <a:lstStyle/>
          <a:p>
            <a:pPr>
              <a:spcBef>
                <a:spcPct val="50000"/>
              </a:spcBef>
            </a:pPr>
            <a:r>
              <a:rPr lang="en-US" dirty="0"/>
              <a:t>2</a:t>
            </a:r>
            <a:r>
              <a:rPr lang="en-US" baseline="30000" dirty="0"/>
              <a:t>nd</a:t>
            </a:r>
            <a:r>
              <a:rPr lang="en-US" dirty="0"/>
              <a:t> - Click NEXT to proceed.</a:t>
            </a:r>
          </a:p>
        </p:txBody>
      </p:sp>
      <p:sp>
        <p:nvSpPr>
          <p:cNvPr id="29706" name="Line 10"/>
          <p:cNvSpPr>
            <a:spLocks noChangeShapeType="1"/>
          </p:cNvSpPr>
          <p:nvPr/>
        </p:nvSpPr>
        <p:spPr bwMode="auto">
          <a:xfrm flipH="1" flipV="1">
            <a:off x="4585268" y="4607361"/>
            <a:ext cx="2357273" cy="264616"/>
          </a:xfrm>
          <a:prstGeom prst="line">
            <a:avLst/>
          </a:prstGeom>
          <a:noFill/>
          <a:ln w="57150">
            <a:solidFill>
              <a:schemeClr val="bg2"/>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a:blip r:embed="rId2"/>
          <a:stretch>
            <a:fillRect/>
          </a:stretch>
        </p:blipFill>
        <p:spPr>
          <a:xfrm>
            <a:off x="0" y="0"/>
            <a:ext cx="9144000" cy="6858000"/>
          </a:xfrm>
          <a:prstGeom prst="rect">
            <a:avLst/>
          </a:prstGeom>
        </p:spPr>
      </p:pic>
      <p:sp>
        <p:nvSpPr>
          <p:cNvPr id="8" name="Slide Number Placeholder 2"/>
          <p:cNvSpPr>
            <a:spLocks noGrp="1"/>
          </p:cNvSpPr>
          <p:nvPr>
            <p:ph type="sldNum" sz="quarter" idx="11"/>
          </p:nvPr>
        </p:nvSpPr>
        <p:spPr/>
        <p:txBody>
          <a:bodyPr/>
          <a:lstStyle/>
          <a:p>
            <a:fld id="{B881DCAE-D5BA-4F9B-8B14-FA310E8860F2}" type="slidenum">
              <a:rPr lang="en-US"/>
              <a:pPr/>
              <a:t>41</a:t>
            </a:fld>
            <a:endParaRPr lang="en-US"/>
          </a:p>
        </p:txBody>
      </p:sp>
      <p:sp>
        <p:nvSpPr>
          <p:cNvPr id="9" name="Footer Placeholder 3"/>
          <p:cNvSpPr>
            <a:spLocks noGrp="1"/>
          </p:cNvSpPr>
          <p:nvPr>
            <p:ph type="ftr" sz="quarter" idx="12"/>
          </p:nvPr>
        </p:nvSpPr>
        <p:spPr/>
        <p:txBody>
          <a:bodyPr/>
          <a:lstStyle/>
          <a:p>
            <a:r>
              <a:rPr lang="en-US" smtClean="0"/>
              <a:t>Updated February 2015</a:t>
            </a:r>
            <a:endParaRPr lang="en-US" dirty="0"/>
          </a:p>
        </p:txBody>
      </p:sp>
      <p:sp>
        <p:nvSpPr>
          <p:cNvPr id="30725" name="Text Box 5"/>
          <p:cNvSpPr txBox="1">
            <a:spLocks noChangeArrowheads="1"/>
          </p:cNvSpPr>
          <p:nvPr/>
        </p:nvSpPr>
        <p:spPr bwMode="auto">
          <a:xfrm>
            <a:off x="4495800" y="1138238"/>
            <a:ext cx="4419600" cy="1061829"/>
          </a:xfrm>
          <a:prstGeom prst="rect">
            <a:avLst/>
          </a:prstGeom>
          <a:solidFill>
            <a:schemeClr val="accent1"/>
          </a:solidFill>
          <a:ln w="9525">
            <a:solidFill>
              <a:schemeClr val="bg2"/>
            </a:solidFill>
            <a:miter lim="800000"/>
            <a:headEnd/>
            <a:tailEnd/>
          </a:ln>
          <a:effectLst/>
        </p:spPr>
        <p:txBody>
          <a:bodyPr wrap="square">
            <a:spAutoFit/>
          </a:bodyPr>
          <a:lstStyle/>
          <a:p>
            <a:pPr>
              <a:spcBef>
                <a:spcPct val="50000"/>
              </a:spcBef>
            </a:pPr>
            <a:r>
              <a:rPr lang="en-US" dirty="0"/>
              <a:t>This is where you name the database you wish to Export.</a:t>
            </a:r>
          </a:p>
          <a:p>
            <a:pPr>
              <a:spcBef>
                <a:spcPct val="50000"/>
              </a:spcBef>
            </a:pPr>
            <a:r>
              <a:rPr lang="en-US" dirty="0"/>
              <a:t>Ex. </a:t>
            </a:r>
            <a:r>
              <a:rPr lang="en-US" dirty="0" smtClean="0"/>
              <a:t>CMZ04 folder</a:t>
            </a:r>
            <a:endParaRPr lang="en-US" dirty="0"/>
          </a:p>
        </p:txBody>
      </p:sp>
      <p:sp>
        <p:nvSpPr>
          <p:cNvPr id="30726" name="Line 6"/>
          <p:cNvSpPr>
            <a:spLocks noChangeShapeType="1"/>
          </p:cNvSpPr>
          <p:nvPr/>
        </p:nvSpPr>
        <p:spPr bwMode="auto">
          <a:xfrm flipH="1">
            <a:off x="4648200" y="2238233"/>
            <a:ext cx="497006" cy="266633"/>
          </a:xfrm>
          <a:prstGeom prst="line">
            <a:avLst/>
          </a:prstGeom>
          <a:noFill/>
          <a:ln w="57150">
            <a:solidFill>
              <a:schemeClr val="bg2"/>
            </a:solidFill>
            <a:round/>
            <a:headEnd/>
            <a:tailEnd type="triangle" w="med" len="med"/>
          </a:ln>
          <a:effectLst/>
        </p:spPr>
        <p:txBody>
          <a:bodyPr/>
          <a:lstStyle/>
          <a:p>
            <a:endParaRPr lang="en-US"/>
          </a:p>
        </p:txBody>
      </p:sp>
      <p:sp>
        <p:nvSpPr>
          <p:cNvPr id="30727" name="Text Box 7"/>
          <p:cNvSpPr txBox="1">
            <a:spLocks noChangeArrowheads="1"/>
          </p:cNvSpPr>
          <p:nvPr/>
        </p:nvSpPr>
        <p:spPr bwMode="auto">
          <a:xfrm>
            <a:off x="4876800" y="3505200"/>
            <a:ext cx="3657600" cy="646331"/>
          </a:xfrm>
          <a:prstGeom prst="rect">
            <a:avLst/>
          </a:prstGeom>
          <a:solidFill>
            <a:schemeClr val="accent1"/>
          </a:solidFill>
          <a:ln w="9525">
            <a:solidFill>
              <a:schemeClr val="bg2"/>
            </a:solidFill>
            <a:miter lim="800000"/>
            <a:headEnd/>
            <a:tailEnd/>
          </a:ln>
          <a:effectLst/>
        </p:spPr>
        <p:txBody>
          <a:bodyPr wrap="square">
            <a:spAutoFit/>
          </a:bodyPr>
          <a:lstStyle/>
          <a:p>
            <a:pPr>
              <a:spcBef>
                <a:spcPct val="50000"/>
              </a:spcBef>
            </a:pPr>
            <a:r>
              <a:rPr lang="en-US" dirty="0"/>
              <a:t>After entering the file name – Click NEXT</a:t>
            </a:r>
          </a:p>
        </p:txBody>
      </p:sp>
      <p:sp>
        <p:nvSpPr>
          <p:cNvPr id="30728" name="Line 8"/>
          <p:cNvSpPr>
            <a:spLocks noChangeShapeType="1"/>
          </p:cNvSpPr>
          <p:nvPr/>
        </p:nvSpPr>
        <p:spPr bwMode="auto">
          <a:xfrm flipH="1">
            <a:off x="4648200" y="4151529"/>
            <a:ext cx="228600" cy="268070"/>
          </a:xfrm>
          <a:prstGeom prst="line">
            <a:avLst/>
          </a:prstGeom>
          <a:noFill/>
          <a:ln w="57150">
            <a:solidFill>
              <a:schemeClr val="bg2"/>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1"/>
          </p:nvPr>
        </p:nvSpPr>
        <p:spPr/>
        <p:txBody>
          <a:bodyPr/>
          <a:lstStyle/>
          <a:p>
            <a:fld id="{995141A7-D640-4C45-9929-60A508B6879A}" type="slidenum">
              <a:rPr lang="en-US"/>
              <a:pPr/>
              <a:t>42</a:t>
            </a:fld>
            <a:endParaRPr lang="en-US"/>
          </a:p>
        </p:txBody>
      </p:sp>
      <p:sp>
        <p:nvSpPr>
          <p:cNvPr id="7" name="Footer Placeholder 3"/>
          <p:cNvSpPr>
            <a:spLocks noGrp="1"/>
          </p:cNvSpPr>
          <p:nvPr>
            <p:ph type="ftr" sz="quarter" idx="12"/>
          </p:nvPr>
        </p:nvSpPr>
        <p:spPr/>
        <p:txBody>
          <a:bodyPr/>
          <a:lstStyle/>
          <a:p>
            <a:r>
              <a:rPr lang="en-US" smtClean="0"/>
              <a:t>Updated February 2015</a:t>
            </a:r>
            <a:endParaRPr lang="en-US" dirty="0"/>
          </a:p>
        </p:txBody>
      </p:sp>
      <p:pic>
        <p:nvPicPr>
          <p:cNvPr id="31748" name="Picture 4"/>
          <p:cNvPicPr>
            <a:picLocks noChangeAspect="1" noChangeArrowheads="1"/>
          </p:cNvPicPr>
          <p:nvPr/>
        </p:nvPicPr>
        <p:blipFill>
          <a:blip r:embed="rId2" cstate="print"/>
          <a:srcRect t="3540" b="3246"/>
          <a:stretch>
            <a:fillRect/>
          </a:stretch>
        </p:blipFill>
        <p:spPr bwMode="auto">
          <a:xfrm>
            <a:off x="304800" y="457200"/>
            <a:ext cx="8610600" cy="6019800"/>
          </a:xfrm>
          <a:prstGeom prst="rect">
            <a:avLst/>
          </a:prstGeom>
          <a:noFill/>
          <a:ln w="9525">
            <a:noFill/>
            <a:miter lim="800000"/>
            <a:headEnd/>
            <a:tailEnd/>
          </a:ln>
          <a:effectLst/>
        </p:spPr>
      </p:pic>
      <p:sp>
        <p:nvSpPr>
          <p:cNvPr id="31749" name="Text Box 5"/>
          <p:cNvSpPr txBox="1">
            <a:spLocks noChangeArrowheads="1"/>
          </p:cNvSpPr>
          <p:nvPr/>
        </p:nvSpPr>
        <p:spPr bwMode="auto">
          <a:xfrm>
            <a:off x="2133600" y="3967163"/>
            <a:ext cx="3048000" cy="376237"/>
          </a:xfrm>
          <a:prstGeom prst="rect">
            <a:avLst/>
          </a:prstGeom>
          <a:solidFill>
            <a:schemeClr val="accent1"/>
          </a:solidFill>
          <a:ln w="9525">
            <a:solidFill>
              <a:schemeClr val="bg2"/>
            </a:solidFill>
            <a:miter lim="800000"/>
            <a:headEnd/>
            <a:tailEnd/>
          </a:ln>
          <a:effectLst/>
        </p:spPr>
        <p:txBody>
          <a:bodyPr>
            <a:spAutoFit/>
          </a:bodyPr>
          <a:lstStyle/>
          <a:p>
            <a:pPr>
              <a:spcBef>
                <a:spcPct val="50000"/>
              </a:spcBef>
            </a:pPr>
            <a:r>
              <a:rPr lang="en-US"/>
              <a:t>Click on FINISH to proceed.</a:t>
            </a:r>
          </a:p>
        </p:txBody>
      </p:sp>
      <p:sp>
        <p:nvSpPr>
          <p:cNvPr id="31750" name="Line 6"/>
          <p:cNvSpPr>
            <a:spLocks noChangeShapeType="1"/>
          </p:cNvSpPr>
          <p:nvPr/>
        </p:nvSpPr>
        <p:spPr bwMode="auto">
          <a:xfrm flipV="1">
            <a:off x="2438400" y="3505200"/>
            <a:ext cx="0" cy="457200"/>
          </a:xfrm>
          <a:prstGeom prst="line">
            <a:avLst/>
          </a:prstGeom>
          <a:noFill/>
          <a:ln w="57150">
            <a:solidFill>
              <a:schemeClr val="bg2"/>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p:nvPr/>
        </p:nvPicPr>
        <p:blipFill>
          <a:blip r:embed="rId2"/>
          <a:stretch>
            <a:fillRect/>
          </a:stretch>
        </p:blipFill>
        <p:spPr>
          <a:xfrm>
            <a:off x="0" y="1"/>
            <a:ext cx="9296400" cy="6857999"/>
          </a:xfrm>
          <a:prstGeom prst="rect">
            <a:avLst/>
          </a:prstGeom>
        </p:spPr>
      </p:pic>
      <p:sp>
        <p:nvSpPr>
          <p:cNvPr id="10" name="Slide Number Placeholder 2"/>
          <p:cNvSpPr>
            <a:spLocks noGrp="1"/>
          </p:cNvSpPr>
          <p:nvPr>
            <p:ph type="sldNum" sz="quarter" idx="11"/>
          </p:nvPr>
        </p:nvSpPr>
        <p:spPr/>
        <p:txBody>
          <a:bodyPr/>
          <a:lstStyle/>
          <a:p>
            <a:fld id="{46776538-F2BB-4919-83F7-8103C94171FA}" type="slidenum">
              <a:rPr lang="en-US"/>
              <a:pPr/>
              <a:t>43</a:t>
            </a:fld>
            <a:endParaRPr lang="en-US"/>
          </a:p>
        </p:txBody>
      </p:sp>
      <p:sp>
        <p:nvSpPr>
          <p:cNvPr id="11" name="Footer Placeholder 3"/>
          <p:cNvSpPr>
            <a:spLocks noGrp="1"/>
          </p:cNvSpPr>
          <p:nvPr>
            <p:ph type="ftr" sz="quarter" idx="12"/>
          </p:nvPr>
        </p:nvSpPr>
        <p:spPr/>
        <p:txBody>
          <a:bodyPr/>
          <a:lstStyle/>
          <a:p>
            <a:r>
              <a:rPr lang="en-US" smtClean="0"/>
              <a:t>Updated February 2015</a:t>
            </a:r>
            <a:endParaRPr lang="en-US" dirty="0"/>
          </a:p>
        </p:txBody>
      </p:sp>
      <p:sp>
        <p:nvSpPr>
          <p:cNvPr id="32773" name="Text Box 5"/>
          <p:cNvSpPr txBox="1">
            <a:spLocks noChangeArrowheads="1"/>
          </p:cNvSpPr>
          <p:nvPr/>
        </p:nvSpPr>
        <p:spPr bwMode="auto">
          <a:xfrm>
            <a:off x="5029200" y="1676400"/>
            <a:ext cx="4114800" cy="1615827"/>
          </a:xfrm>
          <a:prstGeom prst="rect">
            <a:avLst/>
          </a:prstGeom>
          <a:solidFill>
            <a:schemeClr val="accent1"/>
          </a:solidFill>
          <a:ln w="9525">
            <a:solidFill>
              <a:schemeClr val="bg2"/>
            </a:solidFill>
            <a:miter lim="800000"/>
            <a:headEnd/>
            <a:tailEnd/>
          </a:ln>
          <a:effectLst/>
        </p:spPr>
        <p:txBody>
          <a:bodyPr wrap="square">
            <a:spAutoFit/>
          </a:bodyPr>
          <a:lstStyle/>
          <a:p>
            <a:pPr>
              <a:spcBef>
                <a:spcPct val="50000"/>
              </a:spcBef>
            </a:pPr>
            <a:r>
              <a:rPr lang="en-US" dirty="0"/>
              <a:t>1</a:t>
            </a:r>
            <a:r>
              <a:rPr lang="en-US" baseline="30000" dirty="0"/>
              <a:t>st</a:t>
            </a:r>
            <a:r>
              <a:rPr lang="en-US" dirty="0"/>
              <a:t> - Since we want to export management files we open the management folder and select the files we wish to export.</a:t>
            </a:r>
          </a:p>
          <a:p>
            <a:pPr>
              <a:spcBef>
                <a:spcPct val="50000"/>
              </a:spcBef>
            </a:pPr>
            <a:r>
              <a:rPr lang="en-US" dirty="0"/>
              <a:t>Ex. CMZ </a:t>
            </a:r>
            <a:r>
              <a:rPr lang="en-US" dirty="0" smtClean="0"/>
              <a:t>04 </a:t>
            </a:r>
            <a:r>
              <a:rPr lang="en-US" dirty="0" smtClean="0"/>
              <a:t>and </a:t>
            </a:r>
            <a:r>
              <a:rPr lang="en-US" dirty="0"/>
              <a:t>the entire b. Folder Multi-year Rotation Templates.</a:t>
            </a:r>
          </a:p>
        </p:txBody>
      </p:sp>
      <p:sp>
        <p:nvSpPr>
          <p:cNvPr id="32774" name="Line 6"/>
          <p:cNvSpPr>
            <a:spLocks noChangeShapeType="1"/>
          </p:cNvSpPr>
          <p:nvPr/>
        </p:nvSpPr>
        <p:spPr bwMode="auto">
          <a:xfrm flipH="1">
            <a:off x="3581400" y="3292227"/>
            <a:ext cx="2209800" cy="620553"/>
          </a:xfrm>
          <a:prstGeom prst="line">
            <a:avLst/>
          </a:prstGeom>
          <a:noFill/>
          <a:ln w="57150">
            <a:solidFill>
              <a:schemeClr val="bg2"/>
            </a:solidFill>
            <a:round/>
            <a:headEnd/>
            <a:tailEnd type="triangle" w="med" len="med"/>
          </a:ln>
          <a:effectLst/>
        </p:spPr>
        <p:txBody>
          <a:bodyPr/>
          <a:lstStyle/>
          <a:p>
            <a:endParaRPr lang="en-US"/>
          </a:p>
        </p:txBody>
      </p:sp>
      <p:sp>
        <p:nvSpPr>
          <p:cNvPr id="32775" name="Text Box 7"/>
          <p:cNvSpPr txBox="1">
            <a:spLocks noChangeArrowheads="1"/>
          </p:cNvSpPr>
          <p:nvPr/>
        </p:nvSpPr>
        <p:spPr bwMode="auto">
          <a:xfrm>
            <a:off x="432178" y="2971800"/>
            <a:ext cx="1978926" cy="2585323"/>
          </a:xfrm>
          <a:prstGeom prst="rect">
            <a:avLst/>
          </a:prstGeom>
          <a:solidFill>
            <a:schemeClr val="accent1"/>
          </a:solidFill>
          <a:ln w="9525">
            <a:solidFill>
              <a:schemeClr val="bg2"/>
            </a:solidFill>
            <a:miter lim="800000"/>
            <a:headEnd/>
            <a:tailEnd/>
          </a:ln>
          <a:effectLst/>
        </p:spPr>
        <p:txBody>
          <a:bodyPr wrap="square">
            <a:spAutoFit/>
          </a:bodyPr>
          <a:lstStyle/>
          <a:p>
            <a:pPr>
              <a:spcBef>
                <a:spcPct val="50000"/>
              </a:spcBef>
            </a:pPr>
            <a:r>
              <a:rPr lang="en-US" dirty="0"/>
              <a:t>2</a:t>
            </a:r>
            <a:r>
              <a:rPr lang="en-US" baseline="30000" dirty="0"/>
              <a:t>nd</a:t>
            </a:r>
            <a:r>
              <a:rPr lang="en-US" dirty="0"/>
              <a:t> - Check NONE if you are sending a record you have created.  Check ALL </a:t>
            </a:r>
            <a:r>
              <a:rPr lang="en-US" b="1" i="1" u="sng" dirty="0"/>
              <a:t>ONLY</a:t>
            </a:r>
            <a:r>
              <a:rPr lang="en-US" dirty="0"/>
              <a:t> if you are creating an export of a </a:t>
            </a:r>
            <a:r>
              <a:rPr lang="en-US" b="1" dirty="0"/>
              <a:t>problem</a:t>
            </a:r>
            <a:r>
              <a:rPr lang="en-US" dirty="0"/>
              <a:t> record or records</a:t>
            </a:r>
          </a:p>
        </p:txBody>
      </p:sp>
      <p:sp>
        <p:nvSpPr>
          <p:cNvPr id="32776" name="Line 8"/>
          <p:cNvSpPr>
            <a:spLocks noChangeShapeType="1"/>
          </p:cNvSpPr>
          <p:nvPr/>
        </p:nvSpPr>
        <p:spPr bwMode="auto">
          <a:xfrm flipV="1">
            <a:off x="2411104" y="5410200"/>
            <a:ext cx="1703696" cy="192238"/>
          </a:xfrm>
          <a:prstGeom prst="line">
            <a:avLst/>
          </a:prstGeom>
          <a:noFill/>
          <a:ln w="57150">
            <a:solidFill>
              <a:schemeClr val="bg2"/>
            </a:solidFill>
            <a:round/>
            <a:headEnd/>
            <a:tailEnd type="triangle" w="med" len="med"/>
          </a:ln>
          <a:effectLst/>
        </p:spPr>
        <p:txBody>
          <a:bodyPr/>
          <a:lstStyle/>
          <a:p>
            <a:endParaRPr lang="en-US"/>
          </a:p>
        </p:txBody>
      </p:sp>
      <p:sp>
        <p:nvSpPr>
          <p:cNvPr id="32777" name="Text Box 9"/>
          <p:cNvSpPr txBox="1">
            <a:spLocks noChangeArrowheads="1"/>
          </p:cNvSpPr>
          <p:nvPr/>
        </p:nvSpPr>
        <p:spPr bwMode="auto">
          <a:xfrm>
            <a:off x="5029200" y="4495800"/>
            <a:ext cx="3657600" cy="369332"/>
          </a:xfrm>
          <a:prstGeom prst="rect">
            <a:avLst/>
          </a:prstGeom>
          <a:solidFill>
            <a:schemeClr val="accent1"/>
          </a:solidFill>
          <a:ln w="9525">
            <a:solidFill>
              <a:schemeClr val="bg2"/>
            </a:solidFill>
            <a:miter lim="800000"/>
            <a:headEnd/>
            <a:tailEnd/>
          </a:ln>
          <a:effectLst/>
        </p:spPr>
        <p:txBody>
          <a:bodyPr wrap="square">
            <a:spAutoFit/>
          </a:bodyPr>
          <a:lstStyle/>
          <a:p>
            <a:pPr>
              <a:spcBef>
                <a:spcPct val="50000"/>
              </a:spcBef>
            </a:pPr>
            <a:r>
              <a:rPr lang="en-US" dirty="0"/>
              <a:t>3</a:t>
            </a:r>
            <a:r>
              <a:rPr lang="en-US" baseline="30000" dirty="0"/>
              <a:t>rd</a:t>
            </a:r>
            <a:r>
              <a:rPr lang="en-US" dirty="0"/>
              <a:t> – click EXPORT</a:t>
            </a:r>
          </a:p>
        </p:txBody>
      </p:sp>
      <p:sp>
        <p:nvSpPr>
          <p:cNvPr id="32778" name="Line 10"/>
          <p:cNvSpPr>
            <a:spLocks noChangeShapeType="1"/>
          </p:cNvSpPr>
          <p:nvPr/>
        </p:nvSpPr>
        <p:spPr bwMode="auto">
          <a:xfrm flipH="1">
            <a:off x="5409063" y="4770629"/>
            <a:ext cx="304800" cy="533400"/>
          </a:xfrm>
          <a:prstGeom prst="line">
            <a:avLst/>
          </a:prstGeom>
          <a:noFill/>
          <a:ln w="57150">
            <a:solidFill>
              <a:schemeClr val="bg2"/>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2"/>
          <a:stretch>
            <a:fillRect/>
          </a:stretch>
        </p:blipFill>
        <p:spPr>
          <a:xfrm>
            <a:off x="0" y="1"/>
            <a:ext cx="9144000" cy="6858000"/>
          </a:xfrm>
          <a:prstGeom prst="rect">
            <a:avLst/>
          </a:prstGeom>
        </p:spPr>
      </p:pic>
      <p:sp>
        <p:nvSpPr>
          <p:cNvPr id="6" name="Slide Number Placeholder 2"/>
          <p:cNvSpPr>
            <a:spLocks noGrp="1"/>
          </p:cNvSpPr>
          <p:nvPr>
            <p:ph type="sldNum" sz="quarter" idx="11"/>
          </p:nvPr>
        </p:nvSpPr>
        <p:spPr/>
        <p:txBody>
          <a:bodyPr/>
          <a:lstStyle/>
          <a:p>
            <a:fld id="{F8DB0298-D799-4B16-AE9E-1193375B33F3}" type="slidenum">
              <a:rPr lang="en-US"/>
              <a:pPr/>
              <a:t>44</a:t>
            </a:fld>
            <a:endParaRPr lang="en-US"/>
          </a:p>
        </p:txBody>
      </p:sp>
      <p:sp>
        <p:nvSpPr>
          <p:cNvPr id="7" name="Footer Placeholder 3"/>
          <p:cNvSpPr>
            <a:spLocks noGrp="1"/>
          </p:cNvSpPr>
          <p:nvPr>
            <p:ph type="ftr" sz="quarter" idx="12"/>
          </p:nvPr>
        </p:nvSpPr>
        <p:spPr/>
        <p:txBody>
          <a:bodyPr/>
          <a:lstStyle/>
          <a:p>
            <a:r>
              <a:rPr lang="en-US" smtClean="0"/>
              <a:t>Updated February 2015</a:t>
            </a:r>
            <a:endParaRPr lang="en-US" dirty="0"/>
          </a:p>
        </p:txBody>
      </p:sp>
      <p:sp>
        <p:nvSpPr>
          <p:cNvPr id="33797" name="Text Box 5"/>
          <p:cNvSpPr txBox="1">
            <a:spLocks noChangeArrowheads="1"/>
          </p:cNvSpPr>
          <p:nvPr/>
        </p:nvSpPr>
        <p:spPr bwMode="auto">
          <a:xfrm>
            <a:off x="838200" y="3810000"/>
            <a:ext cx="6705600" cy="2300288"/>
          </a:xfrm>
          <a:prstGeom prst="rect">
            <a:avLst/>
          </a:prstGeom>
          <a:solidFill>
            <a:schemeClr val="accent1"/>
          </a:solidFill>
          <a:ln w="9525">
            <a:solidFill>
              <a:schemeClr val="bg2"/>
            </a:solidFill>
            <a:miter lim="800000"/>
            <a:headEnd/>
            <a:tailEnd/>
          </a:ln>
          <a:effectLst/>
        </p:spPr>
        <p:txBody>
          <a:bodyPr>
            <a:spAutoFit/>
          </a:bodyPr>
          <a:lstStyle/>
          <a:p>
            <a:pPr>
              <a:spcBef>
                <a:spcPct val="50000"/>
              </a:spcBef>
            </a:pPr>
            <a:r>
              <a:rPr lang="en-US"/>
              <a:t>Open “Windows Explorer” and navigate to the RUSLE2/Export Folder</a:t>
            </a:r>
          </a:p>
          <a:p>
            <a:pPr>
              <a:spcBef>
                <a:spcPct val="50000"/>
              </a:spcBef>
            </a:pPr>
            <a:r>
              <a:rPr lang="en-US"/>
              <a:t>You should see the file database that you just exported.</a:t>
            </a:r>
          </a:p>
          <a:p>
            <a:pPr>
              <a:spcBef>
                <a:spcPct val="50000"/>
              </a:spcBef>
            </a:pPr>
            <a:r>
              <a:rPr lang="en-US"/>
              <a:t>At this point you can email this database to the state agronomist.  The state agronomist will then go through the process of saving it to their RUSLE2 “import” folder then importing it into their RUSLE2 database.  </a:t>
            </a:r>
            <a:r>
              <a:rPr lang="en-US" b="1"/>
              <a:t>Never swap files between field offices without informing the state agronomist!!</a:t>
            </a:r>
          </a:p>
        </p:txBody>
      </p:sp>
      <p:sp>
        <p:nvSpPr>
          <p:cNvPr id="33798" name="Freeform 6"/>
          <p:cNvSpPr>
            <a:spLocks/>
          </p:cNvSpPr>
          <p:nvPr/>
        </p:nvSpPr>
        <p:spPr bwMode="auto">
          <a:xfrm rot="21235580">
            <a:off x="3947454" y="1456520"/>
            <a:ext cx="5443412" cy="2886971"/>
          </a:xfrm>
          <a:custGeom>
            <a:avLst/>
            <a:gdLst/>
            <a:ahLst/>
            <a:cxnLst>
              <a:cxn ang="0">
                <a:pos x="1200" y="1488"/>
              </a:cxn>
              <a:cxn ang="0">
                <a:pos x="1920" y="1488"/>
              </a:cxn>
              <a:cxn ang="0">
                <a:pos x="2448" y="1104"/>
              </a:cxn>
              <a:cxn ang="0">
                <a:pos x="2448" y="480"/>
              </a:cxn>
              <a:cxn ang="0">
                <a:pos x="0" y="0"/>
              </a:cxn>
            </a:cxnLst>
            <a:rect l="0" t="0" r="r" b="b"/>
            <a:pathLst>
              <a:path w="2856" h="1552">
                <a:moveTo>
                  <a:pt x="1200" y="1488"/>
                </a:moveTo>
                <a:cubicBezTo>
                  <a:pt x="1456" y="1520"/>
                  <a:pt x="1712" y="1552"/>
                  <a:pt x="1920" y="1488"/>
                </a:cubicBezTo>
                <a:cubicBezTo>
                  <a:pt x="2128" y="1424"/>
                  <a:pt x="2360" y="1272"/>
                  <a:pt x="2448" y="1104"/>
                </a:cubicBezTo>
                <a:cubicBezTo>
                  <a:pt x="2536" y="936"/>
                  <a:pt x="2856" y="664"/>
                  <a:pt x="2448" y="480"/>
                </a:cubicBezTo>
                <a:cubicBezTo>
                  <a:pt x="2040" y="296"/>
                  <a:pt x="408" y="80"/>
                  <a:pt x="0" y="0"/>
                </a:cubicBezTo>
              </a:path>
            </a:pathLst>
          </a:custGeom>
          <a:noFill/>
          <a:ln w="57150" cmpd="sng">
            <a:solidFill>
              <a:schemeClr val="bg2"/>
            </a:solidFill>
            <a:round/>
            <a:headEnd type="none" w="med" len="me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E2E8F1AE-52AD-40DF-93B1-51F309FFACE1}" type="slidenum">
              <a:rPr lang="en-US"/>
              <a:pPr/>
              <a:t>5</a:t>
            </a:fld>
            <a:endParaRPr lang="en-US"/>
          </a:p>
        </p:txBody>
      </p:sp>
      <p:sp>
        <p:nvSpPr>
          <p:cNvPr id="6" name="Footer Placeholder 5"/>
          <p:cNvSpPr>
            <a:spLocks noGrp="1"/>
          </p:cNvSpPr>
          <p:nvPr>
            <p:ph type="ftr" sz="quarter" idx="12"/>
          </p:nvPr>
        </p:nvSpPr>
        <p:spPr/>
        <p:txBody>
          <a:bodyPr/>
          <a:lstStyle/>
          <a:p>
            <a:r>
              <a:rPr lang="en-US" smtClean="0"/>
              <a:t>Updated February 2015</a:t>
            </a:r>
            <a:endParaRPr lang="en-US" dirty="0"/>
          </a:p>
        </p:txBody>
      </p:sp>
      <p:sp>
        <p:nvSpPr>
          <p:cNvPr id="40962" name="Rectangle 2"/>
          <p:cNvSpPr>
            <a:spLocks noGrp="1" noRot="1" noChangeArrowheads="1"/>
          </p:cNvSpPr>
          <p:nvPr>
            <p:ph type="title"/>
          </p:nvPr>
        </p:nvSpPr>
        <p:spPr>
          <a:xfrm>
            <a:off x="152400" y="274638"/>
            <a:ext cx="8839200" cy="1143000"/>
          </a:xfrm>
        </p:spPr>
        <p:txBody>
          <a:bodyPr/>
          <a:lstStyle/>
          <a:p>
            <a:r>
              <a:rPr lang="en-US" sz="4000"/>
              <a:t>Archiving the moses.gdb database</a:t>
            </a:r>
          </a:p>
        </p:txBody>
      </p:sp>
      <p:sp>
        <p:nvSpPr>
          <p:cNvPr id="40963" name="Rectangle 3"/>
          <p:cNvSpPr>
            <a:spLocks noGrp="1" noChangeArrowheads="1"/>
          </p:cNvSpPr>
          <p:nvPr>
            <p:ph type="body" idx="1"/>
          </p:nvPr>
        </p:nvSpPr>
        <p:spPr>
          <a:xfrm>
            <a:off x="457200" y="1371600"/>
            <a:ext cx="8229600" cy="4953000"/>
          </a:xfrm>
        </p:spPr>
        <p:txBody>
          <a:bodyPr/>
          <a:lstStyle/>
          <a:p>
            <a:r>
              <a:rPr lang="en-US" dirty="0"/>
              <a:t>At least once a </a:t>
            </a:r>
            <a:r>
              <a:rPr lang="en-US" dirty="0" smtClean="0"/>
              <a:t>year.</a:t>
            </a:r>
            <a:endParaRPr lang="en-US" dirty="0"/>
          </a:p>
          <a:p>
            <a:r>
              <a:rPr lang="en-US" dirty="0"/>
              <a:t>Additionally as instructed by the State Office.</a:t>
            </a:r>
          </a:p>
          <a:p>
            <a:r>
              <a:rPr lang="en-US" dirty="0"/>
              <a:t>Follow </a:t>
            </a:r>
            <a:r>
              <a:rPr lang="en-US" dirty="0" smtClean="0"/>
              <a:t>State Office Guidance and Instructions.</a:t>
            </a:r>
            <a:endParaRPr lang="en-US" dirty="0"/>
          </a:p>
          <a:p>
            <a:r>
              <a:rPr lang="en-US" dirty="0" smtClean="0"/>
              <a:t>If </a:t>
            </a:r>
            <a:r>
              <a:rPr lang="en-US" dirty="0" err="1" smtClean="0"/>
              <a:t>moses.gdb</a:t>
            </a:r>
            <a:r>
              <a:rPr lang="en-US" dirty="0" smtClean="0"/>
              <a:t> is located on the </a:t>
            </a:r>
            <a:r>
              <a:rPr lang="en-US" i="1" dirty="0" smtClean="0">
                <a:solidFill>
                  <a:schemeClr val="hlink"/>
                </a:solidFill>
              </a:rPr>
              <a:t>S:\</a:t>
            </a:r>
            <a:r>
              <a:rPr lang="en-US" i="1" dirty="0">
                <a:solidFill>
                  <a:schemeClr val="hlink"/>
                </a:solidFill>
              </a:rPr>
              <a:t>Service_Center\NRCS\RUSLE2</a:t>
            </a:r>
            <a:r>
              <a:rPr lang="en-US" i="1" dirty="0" smtClean="0">
                <a:solidFill>
                  <a:schemeClr val="hlink"/>
                </a:solidFill>
              </a:rPr>
              <a:t>\</a:t>
            </a:r>
            <a:r>
              <a:rPr lang="en-US" dirty="0" smtClean="0"/>
              <a:t>, make sure that IT has provided full control to users</a:t>
            </a:r>
            <a:endParaRPr lang="en-US" dirty="0"/>
          </a:p>
          <a:p>
            <a:r>
              <a:rPr lang="en-US" dirty="0"/>
              <a:t>Archived moses.gdb </a:t>
            </a:r>
            <a:r>
              <a:rPr lang="en-US" dirty="0" smtClean="0"/>
              <a:t>should be </a:t>
            </a:r>
            <a:r>
              <a:rPr lang="en-US" dirty="0"/>
              <a:t>located in </a:t>
            </a:r>
            <a:r>
              <a:rPr lang="en-US" i="1" dirty="0">
                <a:solidFill>
                  <a:schemeClr val="hlink"/>
                </a:solidFill>
              </a:rPr>
              <a:t>S:\Service_Center\NRCS\RUSLE2\archives\</a:t>
            </a:r>
            <a:r>
              <a:rPr lang="en-US" dirty="0"/>
              <a:t> and </a:t>
            </a:r>
            <a:r>
              <a:rPr lang="en-US" u="sng" dirty="0">
                <a:solidFill>
                  <a:schemeClr val="hlink"/>
                </a:solidFill>
              </a:rPr>
              <a:t>renamed</a:t>
            </a:r>
            <a:r>
              <a:rPr lang="en-US" dirty="0"/>
              <a:t> appropriately.</a:t>
            </a:r>
          </a:p>
        </p:txBody>
      </p:sp>
    </p:spTree>
    <p:extLst>
      <p:ext uri="{BB962C8B-B14F-4D97-AF65-F5344CB8AC3E}">
        <p14:creationId xmlns:p14="http://schemas.microsoft.com/office/powerpoint/2010/main" val="1279717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E2E8F1AE-52AD-40DF-93B1-51F309FFACE1}" type="slidenum">
              <a:rPr lang="en-US"/>
              <a:pPr/>
              <a:t>6</a:t>
            </a:fld>
            <a:endParaRPr lang="en-US"/>
          </a:p>
        </p:txBody>
      </p:sp>
      <p:sp>
        <p:nvSpPr>
          <p:cNvPr id="6" name="Footer Placeholder 5"/>
          <p:cNvSpPr>
            <a:spLocks noGrp="1"/>
          </p:cNvSpPr>
          <p:nvPr>
            <p:ph type="ftr" sz="quarter" idx="12"/>
          </p:nvPr>
        </p:nvSpPr>
        <p:spPr/>
        <p:txBody>
          <a:bodyPr/>
          <a:lstStyle/>
          <a:p>
            <a:r>
              <a:rPr lang="en-US" smtClean="0"/>
              <a:t>Updated February 2015</a:t>
            </a:r>
            <a:endParaRPr lang="en-US" dirty="0"/>
          </a:p>
        </p:txBody>
      </p:sp>
      <p:sp>
        <p:nvSpPr>
          <p:cNvPr id="40962" name="Rectangle 2"/>
          <p:cNvSpPr>
            <a:spLocks noGrp="1" noRot="1" noChangeArrowheads="1"/>
          </p:cNvSpPr>
          <p:nvPr>
            <p:ph type="title"/>
          </p:nvPr>
        </p:nvSpPr>
        <p:spPr>
          <a:xfrm>
            <a:off x="152400" y="274638"/>
            <a:ext cx="8839200" cy="1143000"/>
          </a:xfrm>
        </p:spPr>
        <p:txBody>
          <a:bodyPr/>
          <a:lstStyle/>
          <a:p>
            <a:r>
              <a:rPr lang="en-US" sz="4000" dirty="0" smtClean="0"/>
              <a:t>Database Archiving Instructions</a:t>
            </a:r>
            <a:endParaRPr lang="en-US" sz="4000" dirty="0"/>
          </a:p>
        </p:txBody>
      </p:sp>
      <p:sp>
        <p:nvSpPr>
          <p:cNvPr id="40963" name="Rectangle 3"/>
          <p:cNvSpPr>
            <a:spLocks noGrp="1" noChangeArrowheads="1"/>
          </p:cNvSpPr>
          <p:nvPr>
            <p:ph type="body" idx="1"/>
          </p:nvPr>
        </p:nvSpPr>
        <p:spPr>
          <a:xfrm>
            <a:off x="457200" y="1371600"/>
            <a:ext cx="8229600" cy="4953000"/>
          </a:xfrm>
        </p:spPr>
        <p:txBody>
          <a:bodyPr/>
          <a:lstStyle/>
          <a:p>
            <a:pPr lvl="0"/>
            <a:r>
              <a:rPr lang="en-US" sz="2800" dirty="0" smtClean="0"/>
              <a:t>Copy your current </a:t>
            </a:r>
            <a:r>
              <a:rPr lang="en-US" sz="2800" dirty="0"/>
              <a:t>“moses.gdb” database that should be located in </a:t>
            </a:r>
            <a:r>
              <a:rPr lang="en-US" sz="2800" i="1" dirty="0"/>
              <a:t>S:\Service_Center\NRCS\RUSLE2</a:t>
            </a:r>
            <a:r>
              <a:rPr lang="en-US" sz="2800" dirty="0"/>
              <a:t> into the </a:t>
            </a:r>
            <a:r>
              <a:rPr lang="en-US" sz="2800" i="1" dirty="0"/>
              <a:t>S:\Service_Center\NRCS\RUSLE2\archives</a:t>
            </a:r>
            <a:r>
              <a:rPr lang="en-US" sz="2800" dirty="0"/>
              <a:t> folder that you previously created or will create.</a:t>
            </a:r>
          </a:p>
          <a:p>
            <a:pPr lvl="0"/>
            <a:r>
              <a:rPr lang="en-US" sz="2800" dirty="0"/>
              <a:t>Rename </a:t>
            </a:r>
            <a:r>
              <a:rPr lang="en-US" sz="2800" dirty="0" smtClean="0"/>
              <a:t>the “moses.gdb</a:t>
            </a:r>
            <a:r>
              <a:rPr lang="en-US" sz="2800" dirty="0"/>
              <a:t>” </a:t>
            </a:r>
            <a:r>
              <a:rPr lang="en-US" sz="2800" dirty="0" smtClean="0"/>
              <a:t>database in the archives folder to </a:t>
            </a:r>
            <a:r>
              <a:rPr lang="en-US" sz="2800" dirty="0"/>
              <a:t>“</a:t>
            </a:r>
            <a:r>
              <a:rPr lang="en-US" sz="2800" dirty="0" err="1"/>
              <a:t>moses</a:t>
            </a:r>
            <a:r>
              <a:rPr lang="en-US" sz="2800" dirty="0"/>
              <a:t> </a:t>
            </a:r>
            <a:r>
              <a:rPr lang="en-US" sz="2800" dirty="0" smtClean="0"/>
              <a:t>XX-XX-20XX.gdb</a:t>
            </a:r>
            <a:r>
              <a:rPr lang="en-US" sz="2800" dirty="0"/>
              <a:t>” where </a:t>
            </a:r>
            <a:r>
              <a:rPr lang="en-US" sz="2800" dirty="0" smtClean="0"/>
              <a:t>XX-XX-20XX </a:t>
            </a:r>
            <a:r>
              <a:rPr lang="en-US" sz="2800" dirty="0"/>
              <a:t>is the date which you archived your database so that it will not get overwritten the next time you archive the database</a:t>
            </a:r>
            <a:r>
              <a:rPr lang="en-US" sz="2800" dirty="0" smtClean="0"/>
              <a:t>.</a:t>
            </a:r>
          </a:p>
          <a:p>
            <a:pPr lvl="0"/>
            <a:endParaRPr lang="en-US" sz="1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2"/>
          </p:nvPr>
        </p:nvSpPr>
        <p:spPr/>
        <p:txBody>
          <a:bodyPr/>
          <a:lstStyle/>
          <a:p>
            <a:r>
              <a:rPr lang="en-US" smtClean="0"/>
              <a:t>Updated February 2015</a:t>
            </a:r>
            <a:endParaRPr lang="en-US" dirty="0"/>
          </a:p>
        </p:txBody>
      </p:sp>
      <p:sp>
        <p:nvSpPr>
          <p:cNvPr id="40962" name="Rectangle 2"/>
          <p:cNvSpPr>
            <a:spLocks noGrp="1" noRot="1" noChangeArrowheads="1"/>
          </p:cNvSpPr>
          <p:nvPr>
            <p:ph type="title"/>
          </p:nvPr>
        </p:nvSpPr>
        <p:spPr>
          <a:xfrm>
            <a:off x="152400" y="274638"/>
            <a:ext cx="8839200" cy="1143000"/>
          </a:xfrm>
        </p:spPr>
        <p:txBody>
          <a:bodyPr/>
          <a:lstStyle/>
          <a:p>
            <a:r>
              <a:rPr lang="en-US" sz="2800" dirty="0">
                <a:effectLst/>
              </a:rPr>
              <a:t>New </a:t>
            </a:r>
            <a:r>
              <a:rPr lang="en-US" sz="2800" dirty="0" smtClean="0">
                <a:effectLst/>
              </a:rPr>
              <a:t>version </a:t>
            </a:r>
            <a:r>
              <a:rPr lang="en-US" sz="2800" dirty="0">
                <a:effectLst/>
              </a:rPr>
              <a:t>loaded at C: Program Files (x86</a:t>
            </a:r>
            <a:r>
              <a:rPr lang="en-US" sz="2800" dirty="0" smtClean="0">
                <a:effectLst/>
              </a:rPr>
              <a:t>)\USDA </a:t>
            </a:r>
            <a:r>
              <a:rPr lang="en-US" sz="2800" dirty="0">
                <a:effectLst/>
              </a:rPr>
              <a:t>in a RUSLE2 folder. </a:t>
            </a:r>
            <a:r>
              <a:rPr lang="en-US" sz="2800" dirty="0" smtClean="0">
                <a:effectLst/>
              </a:rPr>
              <a:t> </a:t>
            </a:r>
            <a:endParaRPr lang="en-US" sz="2800" dirty="0"/>
          </a:p>
        </p:txBody>
      </p:sp>
      <p:sp>
        <p:nvSpPr>
          <p:cNvPr id="40963" name="Rectangle 3"/>
          <p:cNvSpPr>
            <a:spLocks noGrp="1" noChangeArrowheads="1"/>
          </p:cNvSpPr>
          <p:nvPr>
            <p:ph type="body" idx="1"/>
          </p:nvPr>
        </p:nvSpPr>
        <p:spPr>
          <a:xfrm>
            <a:off x="476534" y="1574633"/>
            <a:ext cx="8229600" cy="4953000"/>
          </a:xfrm>
        </p:spPr>
        <p:txBody>
          <a:bodyPr/>
          <a:lstStyle/>
          <a:p>
            <a:pPr lvl="0"/>
            <a:endParaRPr lang="en-US" sz="1800" dirty="0"/>
          </a:p>
        </p:txBody>
      </p:sp>
      <p:pic>
        <p:nvPicPr>
          <p:cNvPr id="3" name="Picture 2"/>
          <p:cNvPicPr>
            <a:picLocks noChangeAspect="1"/>
          </p:cNvPicPr>
          <p:nvPr/>
        </p:nvPicPr>
        <p:blipFill>
          <a:blip r:embed="rId2"/>
          <a:stretch>
            <a:fillRect/>
          </a:stretch>
        </p:blipFill>
        <p:spPr>
          <a:xfrm>
            <a:off x="152684" y="1527008"/>
            <a:ext cx="8877300" cy="5000625"/>
          </a:xfrm>
          <a:prstGeom prst="rect">
            <a:avLst/>
          </a:prstGeom>
        </p:spPr>
      </p:pic>
    </p:spTree>
    <p:extLst>
      <p:ext uri="{BB962C8B-B14F-4D97-AF65-F5344CB8AC3E}">
        <p14:creationId xmlns:p14="http://schemas.microsoft.com/office/powerpoint/2010/main" val="189630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E2E8F1AE-52AD-40DF-93B1-51F309FFACE1}" type="slidenum">
              <a:rPr lang="en-US"/>
              <a:pPr/>
              <a:t>8</a:t>
            </a:fld>
            <a:endParaRPr lang="en-US"/>
          </a:p>
        </p:txBody>
      </p:sp>
      <p:sp>
        <p:nvSpPr>
          <p:cNvPr id="6" name="Footer Placeholder 5"/>
          <p:cNvSpPr>
            <a:spLocks noGrp="1"/>
          </p:cNvSpPr>
          <p:nvPr>
            <p:ph type="ftr" sz="quarter" idx="12"/>
          </p:nvPr>
        </p:nvSpPr>
        <p:spPr/>
        <p:txBody>
          <a:bodyPr/>
          <a:lstStyle/>
          <a:p>
            <a:r>
              <a:rPr lang="en-US" smtClean="0"/>
              <a:t>Updated February 2015</a:t>
            </a:r>
            <a:endParaRPr lang="en-US" dirty="0"/>
          </a:p>
        </p:txBody>
      </p:sp>
      <p:sp>
        <p:nvSpPr>
          <p:cNvPr id="40962" name="Rectangle 2"/>
          <p:cNvSpPr>
            <a:spLocks noGrp="1" noRot="1" noChangeArrowheads="1"/>
          </p:cNvSpPr>
          <p:nvPr>
            <p:ph type="title"/>
          </p:nvPr>
        </p:nvSpPr>
        <p:spPr>
          <a:xfrm>
            <a:off x="152400" y="274638"/>
            <a:ext cx="8839200" cy="1143000"/>
          </a:xfrm>
        </p:spPr>
        <p:txBody>
          <a:bodyPr/>
          <a:lstStyle/>
          <a:p>
            <a:r>
              <a:rPr lang="en-US" sz="2800" dirty="0" smtClean="0">
                <a:effectLst/>
              </a:rPr>
              <a:t>Program Data loaded </a:t>
            </a:r>
            <a:r>
              <a:rPr lang="en-US" sz="2800" dirty="0">
                <a:effectLst/>
              </a:rPr>
              <a:t>at C: </a:t>
            </a:r>
            <a:r>
              <a:rPr lang="en-US" sz="2800" dirty="0" err="1" smtClean="0">
                <a:effectLst/>
              </a:rPr>
              <a:t>ProgramData</a:t>
            </a:r>
            <a:r>
              <a:rPr lang="en-US" sz="2800" dirty="0" smtClean="0">
                <a:effectLst/>
              </a:rPr>
              <a:t>\USDA\RUSLE2\NRCS. </a:t>
            </a:r>
            <a:r>
              <a:rPr lang="en-US" sz="2800" dirty="0">
                <a:effectLst/>
              </a:rPr>
              <a:t>Open the folder to </a:t>
            </a:r>
            <a:r>
              <a:rPr lang="en-US" sz="2800" dirty="0" smtClean="0">
                <a:effectLst/>
              </a:rPr>
              <a:t>get </a:t>
            </a:r>
            <a:r>
              <a:rPr lang="en-US" sz="2800" dirty="0">
                <a:effectLst/>
              </a:rPr>
              <a:t>list of files below </a:t>
            </a:r>
            <a:endParaRPr lang="en-US" sz="2800" dirty="0"/>
          </a:p>
        </p:txBody>
      </p:sp>
      <p:sp>
        <p:nvSpPr>
          <p:cNvPr id="40963" name="Rectangle 3"/>
          <p:cNvSpPr>
            <a:spLocks noGrp="1" noChangeArrowheads="1"/>
          </p:cNvSpPr>
          <p:nvPr>
            <p:ph type="body" idx="1"/>
          </p:nvPr>
        </p:nvSpPr>
        <p:spPr>
          <a:xfrm>
            <a:off x="476534" y="1574633"/>
            <a:ext cx="8229600" cy="4953000"/>
          </a:xfrm>
        </p:spPr>
        <p:txBody>
          <a:bodyPr/>
          <a:lstStyle/>
          <a:p>
            <a:pPr lvl="0"/>
            <a:endParaRPr lang="en-US" sz="1800" dirty="0"/>
          </a:p>
        </p:txBody>
      </p:sp>
      <p:pic>
        <p:nvPicPr>
          <p:cNvPr id="7" name="Picture 6"/>
          <p:cNvPicPr/>
          <p:nvPr/>
        </p:nvPicPr>
        <p:blipFill>
          <a:blip r:embed="rId2"/>
          <a:stretch>
            <a:fillRect/>
          </a:stretch>
        </p:blipFill>
        <p:spPr>
          <a:xfrm>
            <a:off x="476534" y="1574633"/>
            <a:ext cx="8229600" cy="4876799"/>
          </a:xfrm>
          <a:prstGeom prst="rect">
            <a:avLst/>
          </a:prstGeom>
        </p:spPr>
      </p:pic>
    </p:spTree>
    <p:extLst>
      <p:ext uri="{BB962C8B-B14F-4D97-AF65-F5344CB8AC3E}">
        <p14:creationId xmlns:p14="http://schemas.microsoft.com/office/powerpoint/2010/main" val="1652531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32470019-4C8D-4230-87A8-FB45742967F4}" type="slidenum">
              <a:rPr lang="en-US"/>
              <a:pPr/>
              <a:t>9</a:t>
            </a:fld>
            <a:endParaRPr lang="en-US"/>
          </a:p>
        </p:txBody>
      </p:sp>
      <p:sp>
        <p:nvSpPr>
          <p:cNvPr id="6" name="Footer Placeholder 5"/>
          <p:cNvSpPr>
            <a:spLocks noGrp="1"/>
          </p:cNvSpPr>
          <p:nvPr>
            <p:ph type="ftr" sz="quarter" idx="12"/>
          </p:nvPr>
        </p:nvSpPr>
        <p:spPr/>
        <p:txBody>
          <a:bodyPr/>
          <a:lstStyle/>
          <a:p>
            <a:r>
              <a:rPr lang="en-US" smtClean="0"/>
              <a:t>Updated February 2015</a:t>
            </a:r>
            <a:endParaRPr lang="en-US" dirty="0"/>
          </a:p>
        </p:txBody>
      </p:sp>
      <p:sp>
        <p:nvSpPr>
          <p:cNvPr id="2053" name="Rectangle 5"/>
          <p:cNvSpPr>
            <a:spLocks noGrp="1" noRot="1" noChangeArrowheads="1"/>
          </p:cNvSpPr>
          <p:nvPr>
            <p:ph type="title"/>
          </p:nvPr>
        </p:nvSpPr>
        <p:spPr>
          <a:xfrm>
            <a:off x="457200" y="334963"/>
            <a:ext cx="8229600" cy="1143000"/>
          </a:xfrm>
        </p:spPr>
        <p:txBody>
          <a:bodyPr/>
          <a:lstStyle/>
          <a:p>
            <a:pPr lvl="0"/>
            <a:r>
              <a:rPr lang="en-US" sz="2400" dirty="0">
                <a:effectLst/>
              </a:rPr>
              <a:t>If you have </a:t>
            </a:r>
            <a:r>
              <a:rPr lang="en-US" sz="2400" dirty="0" smtClean="0">
                <a:effectLst/>
              </a:rPr>
              <a:t>your working </a:t>
            </a:r>
            <a:r>
              <a:rPr lang="en-US" sz="2400" dirty="0" err="1" smtClean="0">
                <a:effectLst/>
              </a:rPr>
              <a:t>moses</a:t>
            </a:r>
            <a:r>
              <a:rPr lang="en-US" sz="2400" dirty="0" smtClean="0">
                <a:effectLst/>
              </a:rPr>
              <a:t> </a:t>
            </a:r>
            <a:r>
              <a:rPr lang="en-US" sz="2400" dirty="0">
                <a:effectLst/>
              </a:rPr>
              <a:t>database on your </a:t>
            </a:r>
            <a:r>
              <a:rPr lang="en-US" sz="2400" dirty="0" smtClean="0">
                <a:effectLst/>
              </a:rPr>
              <a:t>C: drive,</a:t>
            </a:r>
            <a:r>
              <a:rPr lang="en-US" sz="2400" dirty="0">
                <a:effectLst/>
              </a:rPr>
              <a:t/>
            </a:r>
            <a:br>
              <a:rPr lang="en-US" sz="2400" dirty="0">
                <a:effectLst/>
              </a:rPr>
            </a:br>
            <a:r>
              <a:rPr lang="en-US" sz="2000" dirty="0">
                <a:effectLst/>
              </a:rPr>
              <a:t>The </a:t>
            </a:r>
            <a:r>
              <a:rPr lang="en-US" sz="2000" dirty="0" err="1">
                <a:effectLst/>
              </a:rPr>
              <a:t>moses</a:t>
            </a:r>
            <a:r>
              <a:rPr lang="en-US" sz="2000" dirty="0">
                <a:effectLst/>
              </a:rPr>
              <a:t> database that you have been working on </a:t>
            </a:r>
            <a:r>
              <a:rPr lang="en-US" sz="2000" dirty="0" smtClean="0">
                <a:effectLst/>
              </a:rPr>
              <a:t>should have been automatically </a:t>
            </a:r>
            <a:r>
              <a:rPr lang="en-US" sz="2000" dirty="0">
                <a:effectLst/>
              </a:rPr>
              <a:t>backed up to the backup folder in the new version:</a:t>
            </a:r>
            <a:br>
              <a:rPr lang="en-US" sz="2000" dirty="0">
                <a:effectLst/>
              </a:rPr>
            </a:br>
            <a:endParaRPr lang="en-US" sz="2000" dirty="0"/>
          </a:p>
        </p:txBody>
      </p:sp>
      <p:pic>
        <p:nvPicPr>
          <p:cNvPr id="8" name="Content Placeholder 7"/>
          <p:cNvPicPr>
            <a:picLocks noGrp="1"/>
          </p:cNvPicPr>
          <p:nvPr>
            <p:ph idx="1"/>
          </p:nvPr>
        </p:nvPicPr>
        <p:blipFill>
          <a:blip r:embed="rId2"/>
          <a:stretch>
            <a:fillRect/>
          </a:stretch>
        </p:blipFill>
        <p:spPr>
          <a:xfrm>
            <a:off x="546957" y="1600200"/>
            <a:ext cx="8050085" cy="4525963"/>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920</TotalTime>
  <Words>1282</Words>
  <Application>Microsoft Office PowerPoint</Application>
  <PresentationFormat>On-screen Show (4:3)</PresentationFormat>
  <Paragraphs>227</Paragraphs>
  <Slides>44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Calibri</vt:lpstr>
      <vt:lpstr>Garamond</vt:lpstr>
      <vt:lpstr>Times New Roman</vt:lpstr>
      <vt:lpstr>Wingdings</vt:lpstr>
      <vt:lpstr>Wingdings 2</vt:lpstr>
      <vt:lpstr>Stream</vt:lpstr>
      <vt:lpstr>RUSLE 2 Database Management</vt:lpstr>
      <vt:lpstr>RUSLE 2 Database Management</vt:lpstr>
      <vt:lpstr>RUSLE2 Database Maintenance</vt:lpstr>
      <vt:lpstr>PowerPoint Presentation</vt:lpstr>
      <vt:lpstr>Archiving the moses.gdb database</vt:lpstr>
      <vt:lpstr>Database Archiving Instructions</vt:lpstr>
      <vt:lpstr>New version loaded at C: Program Files (x86)\USDA in a RUSLE2 folder.  </vt:lpstr>
      <vt:lpstr>Program Data loaded at C: ProgramData\USDA\RUSLE2\NRCS. Open the folder to get list of files below </vt:lpstr>
      <vt:lpstr>If you have your working moses database on your C: drive, The moses database that you have been working on should have been automatically backed up to the backup folder in the new version: </vt:lpstr>
      <vt:lpstr>If you have your working moses database on your C: drive,  Go to backup folder, find your working moses database, right click and copy  </vt:lpstr>
      <vt:lpstr>  If you have your working moses database on your C: drive,  Go to your root folder where your databases are and right click, paste.You will need to go to RUSLE2, right click on lower right corner, open alternate database and browse to the moses database.   Then, right click and select startup database.       </vt:lpstr>
      <vt:lpstr>If you have your working moses database on your S: drive,  no automatic backup will have been made </vt:lpstr>
      <vt:lpstr>RUSLE2 File Downloading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RUSLE2 File Importing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RUSLE2 File Exporting</vt:lpstr>
      <vt:lpstr>PowerPoint Presentation</vt:lpstr>
      <vt:lpstr>PowerPoint Presentation</vt:lpstr>
      <vt:lpstr>PowerPoint Presentation</vt:lpstr>
      <vt:lpstr>PowerPoint Presentation</vt:lpstr>
      <vt:lpstr>PowerPoint Presentation</vt:lpstr>
      <vt:lpstr>PowerPoint Presentation</vt:lpstr>
    </vt:vector>
  </TitlesOfParts>
  <Company>USDA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NRCS; Linda Scheffe</dc:creator>
  <cp:lastModifiedBy>Scheffe, Linda - NRCS, Lincoln, NE</cp:lastModifiedBy>
  <cp:revision>96</cp:revision>
  <dcterms:created xsi:type="dcterms:W3CDTF">2005-10-10T13:33:07Z</dcterms:created>
  <dcterms:modified xsi:type="dcterms:W3CDTF">2015-02-04T22:38:58Z</dcterms:modified>
</cp:coreProperties>
</file>