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7" r:id="rId4"/>
    <p:sldId id="268" r:id="rId5"/>
    <p:sldId id="269" r:id="rId6"/>
    <p:sldId id="264"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5797D9DC-A3BD-43D3-A463-0AF16463B56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97D9DC-A3BD-43D3-A463-0AF16463B56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97D9DC-A3BD-43D3-A463-0AF16463B56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DECF1C-3821-4586-9F89-3730AAFFFDD0}" type="datetimeFigureOut">
              <a:rPr lang="en-US" smtClean="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5797D9DC-A3BD-43D3-A463-0AF16463B564}"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DECF1C-3821-4586-9F89-3730AAFFFDD0}" type="datetimeFigureOut">
              <a:rPr lang="en-US" smtClean="0"/>
              <a:t>1/23/2015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97D9DC-A3BD-43D3-A463-0AF16463B564}"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2514600"/>
          </a:xfrm>
        </p:spPr>
        <p:txBody>
          <a:bodyPr>
            <a:normAutofit fontScale="90000"/>
          </a:bodyPr>
          <a:lstStyle/>
          <a:p>
            <a:pPr algn="ctr"/>
            <a:r>
              <a:rPr lang="en-US" dirty="0" smtClean="0"/>
              <a:t>RUSLE2</a:t>
            </a:r>
            <a:br>
              <a:rPr lang="en-US" dirty="0" smtClean="0"/>
            </a:br>
            <a:r>
              <a:rPr lang="en-US" dirty="0" smtClean="0"/>
              <a:t>Other New Results</a:t>
            </a:r>
            <a:br>
              <a:rPr lang="en-US" dirty="0" smtClean="0"/>
            </a:br>
            <a:endParaRPr lang="en-US" dirty="0"/>
          </a:p>
        </p:txBody>
      </p:sp>
      <p:sp>
        <p:nvSpPr>
          <p:cNvPr id="3" name="Subtitle 2"/>
          <p:cNvSpPr>
            <a:spLocks noGrp="1"/>
          </p:cNvSpPr>
          <p:nvPr>
            <p:ph type="subTitle" idx="1"/>
          </p:nvPr>
        </p:nvSpPr>
        <p:spPr>
          <a:xfrm>
            <a:off x="533400" y="2819400"/>
            <a:ext cx="7854696" cy="1752600"/>
          </a:xfrm>
        </p:spPr>
        <p:txBody>
          <a:bodyPr/>
          <a:lstStyle/>
          <a:p>
            <a:pPr algn="ctr"/>
            <a:r>
              <a:rPr lang="en-US" dirty="0" smtClean="0"/>
              <a:t>New functionality in the model to report other selected results.</a:t>
            </a:r>
            <a:endParaRPr lang="en-US" dirty="0"/>
          </a:p>
        </p:txBody>
      </p:sp>
      <p:sp>
        <p:nvSpPr>
          <p:cNvPr id="4" name="TextBox 3"/>
          <p:cNvSpPr txBox="1"/>
          <p:nvPr/>
        </p:nvSpPr>
        <p:spPr>
          <a:xfrm>
            <a:off x="914400" y="4800600"/>
            <a:ext cx="7315200" cy="1200329"/>
          </a:xfrm>
          <a:prstGeom prst="rect">
            <a:avLst/>
          </a:prstGeom>
          <a:noFill/>
        </p:spPr>
        <p:txBody>
          <a:bodyPr wrap="square" rtlCol="0">
            <a:spAutoFit/>
          </a:bodyPr>
          <a:lstStyle/>
          <a:p>
            <a:r>
              <a:rPr lang="en-US" dirty="0" smtClean="0"/>
              <a:t>Giulio Ferruzzi, WNTSC Agronomist (NRCS RUSLE2 science lead)</a:t>
            </a:r>
          </a:p>
          <a:p>
            <a:r>
              <a:rPr lang="en-US" dirty="0" smtClean="0"/>
              <a:t>Linda Scheffe, NSSC Agronomist (NRCS RUSLE2 database manager)</a:t>
            </a:r>
          </a:p>
          <a:p>
            <a:r>
              <a:rPr lang="en-US" dirty="0" smtClean="0"/>
              <a:t>Steve Boetger, ENTSC Agronomist</a:t>
            </a:r>
          </a:p>
          <a:p>
            <a:r>
              <a:rPr lang="en-US" dirty="0" smtClean="0"/>
              <a:t>Steve Woodruff, ENTSC Agronomist/Forage Specialist</a:t>
            </a:r>
          </a:p>
        </p:txBody>
      </p:sp>
    </p:spTree>
    <p:extLst>
      <p:ext uri="{BB962C8B-B14F-4D97-AF65-F5344CB8AC3E}">
        <p14:creationId xmlns:p14="http://schemas.microsoft.com/office/powerpoint/2010/main" val="2498362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788670"/>
          </a:xfrm>
        </p:spPr>
        <p:txBody>
          <a:bodyPr/>
          <a:lstStyle/>
          <a:p>
            <a:pPr algn="ctr"/>
            <a:r>
              <a:rPr lang="en-US" sz="4000" dirty="0" smtClean="0"/>
              <a:t>How do you view the new results? </a:t>
            </a:r>
            <a:endParaRPr lang="en-US" sz="4000" dirty="0"/>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24475" y="1127168"/>
            <a:ext cx="3371850" cy="332994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8739" y="3741420"/>
            <a:ext cx="3356610" cy="31165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6" name="Rounded Rectangle 5"/>
          <p:cNvSpPr/>
          <p:nvPr/>
        </p:nvSpPr>
        <p:spPr>
          <a:xfrm>
            <a:off x="7323316" y="3190341"/>
            <a:ext cx="914400" cy="159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a:off x="7924800" y="4718189"/>
            <a:ext cx="914400" cy="3019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5791200" y="4848966"/>
            <a:ext cx="990600" cy="23865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p:nvSpPr>
        <p:spPr>
          <a:xfrm>
            <a:off x="5638800" y="3190341"/>
            <a:ext cx="914400" cy="159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p:nvPicPr>
        <p:blipFill>
          <a:blip r:embed="rId4"/>
          <a:stretch>
            <a:fillRect/>
          </a:stretch>
        </p:blipFill>
        <p:spPr>
          <a:xfrm>
            <a:off x="76200" y="1716072"/>
            <a:ext cx="3829050" cy="2480310"/>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 y="1122844"/>
            <a:ext cx="3829050" cy="264033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1" name="Picture 10"/>
          <p:cNvPicPr>
            <a:picLocks noChangeAspect="1"/>
          </p:cNvPicPr>
          <p:nvPr/>
        </p:nvPicPr>
        <p:blipFill>
          <a:blip r:embed="rId6"/>
          <a:stretch>
            <a:fillRect/>
          </a:stretch>
        </p:blipFill>
        <p:spPr>
          <a:xfrm>
            <a:off x="1219200" y="4188963"/>
            <a:ext cx="3825240" cy="3173730"/>
          </a:xfrm>
          <a:prstGeom prst="rect">
            <a:avLst/>
          </a:prstGeom>
        </p:spPr>
      </p:pic>
      <p:sp>
        <p:nvSpPr>
          <p:cNvPr id="25" name="Rounded Rectangle 24"/>
          <p:cNvSpPr/>
          <p:nvPr/>
        </p:nvSpPr>
        <p:spPr>
          <a:xfrm>
            <a:off x="160325" y="3425305"/>
            <a:ext cx="914400" cy="23229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p:cNvSpPr/>
          <p:nvPr/>
        </p:nvSpPr>
        <p:spPr>
          <a:xfrm>
            <a:off x="160325" y="3962400"/>
            <a:ext cx="914400" cy="7372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2036750" y="3276600"/>
            <a:ext cx="630250" cy="15240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ounded Rectangle 27"/>
          <p:cNvSpPr/>
          <p:nvPr/>
        </p:nvSpPr>
        <p:spPr>
          <a:xfrm>
            <a:off x="2217420" y="5181600"/>
            <a:ext cx="914400" cy="3115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a:off x="3505200" y="5334000"/>
            <a:ext cx="990600" cy="29457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ounded Rectangle 29"/>
          <p:cNvSpPr/>
          <p:nvPr/>
        </p:nvSpPr>
        <p:spPr>
          <a:xfrm>
            <a:off x="1371600" y="5181601"/>
            <a:ext cx="845820" cy="6660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1794510" y="6210098"/>
            <a:ext cx="262890" cy="19070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ounded Rectangle 31"/>
          <p:cNvSpPr/>
          <p:nvPr/>
        </p:nvSpPr>
        <p:spPr>
          <a:xfrm>
            <a:off x="6934200" y="3339351"/>
            <a:ext cx="298057" cy="19070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ounded Rectangle 32"/>
          <p:cNvSpPr/>
          <p:nvPr/>
        </p:nvSpPr>
        <p:spPr>
          <a:xfrm>
            <a:off x="8500110" y="5136112"/>
            <a:ext cx="491490" cy="9535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4469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784971"/>
          </a:xfrm>
        </p:spPr>
        <p:txBody>
          <a:bodyPr/>
          <a:lstStyle/>
          <a:p>
            <a:pPr algn="ctr"/>
            <a:r>
              <a:rPr lang="en-US" sz="4000" dirty="0" smtClean="0"/>
              <a:t>How do you view the new results? </a:t>
            </a:r>
            <a:endParaRPr lang="en-US" sz="40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447800"/>
            <a:ext cx="3356610" cy="31165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2" name="Rounded Rectangle 21"/>
          <p:cNvSpPr/>
          <p:nvPr/>
        </p:nvSpPr>
        <p:spPr>
          <a:xfrm>
            <a:off x="2318461" y="2424569"/>
            <a:ext cx="914400" cy="301906"/>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184861" y="2555346"/>
            <a:ext cx="990600" cy="238659"/>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ounded Rectangle 32"/>
          <p:cNvSpPr/>
          <p:nvPr/>
        </p:nvSpPr>
        <p:spPr>
          <a:xfrm>
            <a:off x="2893771" y="2842492"/>
            <a:ext cx="491490" cy="95351"/>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Line Callout 1 20"/>
          <p:cNvSpPr/>
          <p:nvPr/>
        </p:nvSpPr>
        <p:spPr>
          <a:xfrm>
            <a:off x="4806086" y="2705100"/>
            <a:ext cx="4038600" cy="1371600"/>
          </a:xfrm>
          <a:prstGeom prst="borderCallout1">
            <a:avLst>
              <a:gd name="adj1" fmla="val 51226"/>
              <a:gd name="adj2" fmla="val 216"/>
              <a:gd name="adj3" fmla="val -4014"/>
              <a:gd name="adj4" fmla="val -41052"/>
            </a:avLst>
          </a:prstGeom>
          <a:solidFill>
            <a:schemeClr val="tx1"/>
          </a:solidFill>
          <a:ln>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This is an output graphic.  When the calculated soil loss for cons. plan value for the profile run is 2T or greater, the cell will display red.  If the calculated soil loss for cons. plan value for the profile run is between T and 2T the cell will display yellow.   Lastly, if the calculated soil loss for cons. plan  value for the profile run is T or less, the cell will display green.</a:t>
            </a:r>
          </a:p>
        </p:txBody>
      </p:sp>
      <p:sp>
        <p:nvSpPr>
          <p:cNvPr id="34" name="Line Callout 1 33"/>
          <p:cNvSpPr/>
          <p:nvPr/>
        </p:nvSpPr>
        <p:spPr>
          <a:xfrm>
            <a:off x="4800600" y="1295400"/>
            <a:ext cx="4038600" cy="1219200"/>
          </a:xfrm>
          <a:prstGeom prst="borderCallout1">
            <a:avLst>
              <a:gd name="adj1" fmla="val 51226"/>
              <a:gd name="adj2" fmla="val 216"/>
              <a:gd name="adj3" fmla="val 96253"/>
              <a:gd name="adj4" fmla="val -40871"/>
            </a:avLst>
          </a:prstGeom>
          <a:solidFill>
            <a:schemeClr val="tx1"/>
          </a:solidFill>
          <a:ln>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This is an output graphic.  When the calculated SCI value for the profile run is 0.2 or greater, the cell will display green.  If the calculated SCI value for the profile run is between 0.2 and -0.2 the cell will display yellow.   Lastly, if the calculated SCI value for the profile run is -0.2 or less, the cell will display red.</a:t>
            </a:r>
          </a:p>
        </p:txBody>
      </p:sp>
      <p:sp>
        <p:nvSpPr>
          <p:cNvPr id="35" name="Line Callout 1 34"/>
          <p:cNvSpPr/>
          <p:nvPr/>
        </p:nvSpPr>
        <p:spPr>
          <a:xfrm>
            <a:off x="228600" y="4610100"/>
            <a:ext cx="4038600" cy="1752600"/>
          </a:xfrm>
          <a:prstGeom prst="borderCallout1">
            <a:avLst>
              <a:gd name="adj1" fmla="val 559"/>
              <a:gd name="adj2" fmla="val 35"/>
              <a:gd name="adj3" fmla="val -108005"/>
              <a:gd name="adj4" fmla="val 18115"/>
            </a:avLst>
          </a:prstGeom>
          <a:solidFill>
            <a:schemeClr val="tx1"/>
          </a:solidFill>
          <a:ln>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The average annual difference between forage demand and forage consumption. Forage shortfall is only calculated for operations that use a forage removal method specifying rate and time on, and is the sum of the shortfalls for each day. Shortfall is calculated only for these removal methods because when forage harvest is based on height or utilization portion, forage removal stops when the criterion to end a grazing period is met, so there is no shortfall.</a:t>
            </a:r>
          </a:p>
        </p:txBody>
      </p:sp>
      <p:sp>
        <p:nvSpPr>
          <p:cNvPr id="36" name="Line Callout 1 35"/>
          <p:cNvSpPr/>
          <p:nvPr/>
        </p:nvSpPr>
        <p:spPr>
          <a:xfrm>
            <a:off x="4800600" y="4267200"/>
            <a:ext cx="4038600" cy="1219200"/>
          </a:xfrm>
          <a:prstGeom prst="borderCallout1">
            <a:avLst>
              <a:gd name="adj1" fmla="val 51226"/>
              <a:gd name="adj2" fmla="val 216"/>
              <a:gd name="adj3" fmla="val -133480"/>
              <a:gd name="adj4" fmla="val -92494"/>
            </a:avLst>
          </a:prstGeom>
          <a:solidFill>
            <a:schemeClr val="tx1"/>
          </a:solidFill>
          <a:ln>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The average annual runoff leaving the last segment of a hillslope. The value is calculated as the summation of runoff amounts for all simulated events divided by the number of years in the rotation or non-rotation simulation period. This is the runoff equivalent of sediment delivery at the downslope end of the last segment</a:t>
            </a:r>
            <a:r>
              <a:rPr lang="en-US" sz="1200" dirty="0" smtClean="0">
                <a:solidFill>
                  <a:schemeClr val="bg1"/>
                </a:solidFill>
              </a:rPr>
              <a:t>.</a:t>
            </a:r>
            <a:endParaRPr lang="en-US" sz="1200" dirty="0">
              <a:solidFill>
                <a:schemeClr val="bg1"/>
              </a:solidFill>
            </a:endParaRPr>
          </a:p>
        </p:txBody>
      </p:sp>
    </p:spTree>
    <p:extLst>
      <p:ext uri="{BB962C8B-B14F-4D97-AF65-F5344CB8AC3E}">
        <p14:creationId xmlns:p14="http://schemas.microsoft.com/office/powerpoint/2010/main" val="245338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4" grpId="0" animBg="1"/>
      <p:bldP spid="35"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2400" y="1455702"/>
            <a:ext cx="3768090" cy="2868930"/>
          </a:xfrm>
          <a:prstGeom prst="rect">
            <a:avLst/>
          </a:prstGeom>
        </p:spPr>
      </p:pic>
      <p:sp>
        <p:nvSpPr>
          <p:cNvPr id="2" name="Title 1"/>
          <p:cNvSpPr>
            <a:spLocks noGrp="1"/>
          </p:cNvSpPr>
          <p:nvPr>
            <p:ph type="title"/>
          </p:nvPr>
        </p:nvSpPr>
        <p:spPr>
          <a:xfrm>
            <a:off x="228600" y="0"/>
            <a:ext cx="8534400" cy="762000"/>
          </a:xfrm>
        </p:spPr>
        <p:txBody>
          <a:bodyPr/>
          <a:lstStyle/>
          <a:p>
            <a:pPr algn="ctr"/>
            <a:r>
              <a:rPr lang="en-US" sz="4000" dirty="0" smtClean="0"/>
              <a:t>How do you view the new results? </a:t>
            </a:r>
            <a:endParaRPr lang="en-US" sz="4000" dirty="0"/>
          </a:p>
        </p:txBody>
      </p:sp>
      <p:sp>
        <p:nvSpPr>
          <p:cNvPr id="22" name="Rounded Rectangle 21"/>
          <p:cNvSpPr/>
          <p:nvPr/>
        </p:nvSpPr>
        <p:spPr>
          <a:xfrm>
            <a:off x="2318461" y="2424569"/>
            <a:ext cx="914400" cy="301906"/>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184861" y="2555346"/>
            <a:ext cx="990600" cy="238659"/>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ounded Rectangle 32"/>
          <p:cNvSpPr/>
          <p:nvPr/>
        </p:nvSpPr>
        <p:spPr>
          <a:xfrm>
            <a:off x="2667000" y="2851762"/>
            <a:ext cx="550993" cy="120038"/>
          </a:xfrm>
          <a:prstGeom prst="roundRect">
            <a:avLst/>
          </a:prstGeom>
          <a:noFill/>
          <a:ln w="25400">
            <a:solidFill>
              <a:srgbClr val="FF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Line Callout 1 33"/>
          <p:cNvSpPr/>
          <p:nvPr/>
        </p:nvSpPr>
        <p:spPr>
          <a:xfrm>
            <a:off x="4800600" y="1600200"/>
            <a:ext cx="4038600" cy="609600"/>
          </a:xfrm>
          <a:prstGeom prst="borderCallout1">
            <a:avLst>
              <a:gd name="adj1" fmla="val 51226"/>
              <a:gd name="adj2" fmla="val 216"/>
              <a:gd name="adj3" fmla="val 211561"/>
              <a:gd name="adj4" fmla="val -40398"/>
            </a:avLst>
          </a:prstGeom>
          <a:solidFill>
            <a:schemeClr val="tx1"/>
          </a:solidFill>
          <a:ln>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This is </a:t>
            </a:r>
            <a:r>
              <a:rPr lang="en-US" sz="1200" dirty="0" smtClean="0">
                <a:solidFill>
                  <a:schemeClr val="bg1"/>
                </a:solidFill>
              </a:rPr>
              <a:t>the tab where the detailed runoff data resides and can be graphed.</a:t>
            </a:r>
            <a:endParaRPr lang="en-US" sz="1200" dirty="0">
              <a:solidFill>
                <a:schemeClr val="bg1"/>
              </a:solidFill>
            </a:endParaRPr>
          </a:p>
        </p:txBody>
      </p:sp>
    </p:spTree>
    <p:extLst>
      <p:ext uri="{BB962C8B-B14F-4D97-AF65-F5344CB8AC3E}">
        <p14:creationId xmlns:p14="http://schemas.microsoft.com/office/powerpoint/2010/main" val="135354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2582" y="1172135"/>
            <a:ext cx="4812030" cy="4080510"/>
          </a:xfrm>
          <a:prstGeom prst="rect">
            <a:avLst/>
          </a:prstGeom>
        </p:spPr>
      </p:pic>
      <p:sp>
        <p:nvSpPr>
          <p:cNvPr id="2" name="Title 1"/>
          <p:cNvSpPr>
            <a:spLocks noGrp="1"/>
          </p:cNvSpPr>
          <p:nvPr>
            <p:ph type="title"/>
          </p:nvPr>
        </p:nvSpPr>
        <p:spPr>
          <a:xfrm>
            <a:off x="228600" y="0"/>
            <a:ext cx="8534400" cy="762000"/>
          </a:xfrm>
        </p:spPr>
        <p:txBody>
          <a:bodyPr/>
          <a:lstStyle/>
          <a:p>
            <a:pPr algn="ctr"/>
            <a:r>
              <a:rPr lang="en-US" sz="4000" dirty="0" smtClean="0"/>
              <a:t>How do you view the new results? </a:t>
            </a:r>
            <a:endParaRPr lang="en-US" sz="4000" dirty="0"/>
          </a:p>
        </p:txBody>
      </p:sp>
      <p:sp>
        <p:nvSpPr>
          <p:cNvPr id="10" name="Rounded Rectangle 9"/>
          <p:cNvSpPr/>
          <p:nvPr/>
        </p:nvSpPr>
        <p:spPr>
          <a:xfrm>
            <a:off x="1042999" y="2163510"/>
            <a:ext cx="914400" cy="3115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Line Callout 1 12"/>
          <p:cNvSpPr/>
          <p:nvPr/>
        </p:nvSpPr>
        <p:spPr>
          <a:xfrm>
            <a:off x="5071782" y="1929659"/>
            <a:ext cx="4038600" cy="855154"/>
          </a:xfrm>
          <a:prstGeom prst="borderCallout1">
            <a:avLst>
              <a:gd name="adj1" fmla="val 18138"/>
              <a:gd name="adj2" fmla="val 382"/>
              <a:gd name="adj3" fmla="val 46781"/>
              <a:gd name="adj4" fmla="val -78688"/>
            </a:avLst>
          </a:prstGeom>
          <a:solidFill>
            <a:schemeClr val="tx1"/>
          </a:solidFill>
          <a:ln>
            <a:solidFill>
              <a:srgbClr val="00206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The mass weighted average age of live and dead herbage removed as forage, where the age of harvested standing dead residue is set equal to the lifespan of the forage that produced the standing dead residue</a:t>
            </a:r>
            <a:r>
              <a:rPr lang="en-US" sz="1200" dirty="0" smtClean="0">
                <a:solidFill>
                  <a:schemeClr val="bg1"/>
                </a:solidFill>
              </a:rPr>
              <a:t>.</a:t>
            </a:r>
            <a:endParaRPr lang="en-US" sz="1200" dirty="0">
              <a:solidFill>
                <a:schemeClr val="bg1"/>
              </a:solidFill>
            </a:endParaRPr>
          </a:p>
        </p:txBody>
      </p:sp>
      <p:sp>
        <p:nvSpPr>
          <p:cNvPr id="14" name="Line Callout 1 13"/>
          <p:cNvSpPr/>
          <p:nvPr/>
        </p:nvSpPr>
        <p:spPr>
          <a:xfrm>
            <a:off x="5071782" y="2907590"/>
            <a:ext cx="4038600" cy="1693546"/>
          </a:xfrm>
          <a:prstGeom prst="borderCallout1">
            <a:avLst>
              <a:gd name="adj1" fmla="val 51226"/>
              <a:gd name="adj2" fmla="val 216"/>
              <a:gd name="adj3" fmla="val -28195"/>
              <a:gd name="adj4" fmla="val -78688"/>
            </a:avLst>
          </a:prstGeom>
          <a:solidFill>
            <a:schemeClr val="tx1"/>
          </a:solidFill>
          <a:ln>
            <a:solidFill>
              <a:srgbClr val="00206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The average annual difference between forage demand and forage consumption. Forage shortfall is only calculated for operations that use a forage removal method specifying rate and time on, and is the sum of the shortfalls for each day. Shortfall is calculated only for these removal methods because when forage harvest is based on height or utilization portion, forage removal stops when the criterion to end a grazing period is met, so there is no shortfall</a:t>
            </a:r>
            <a:r>
              <a:rPr lang="en-US" sz="1200" dirty="0" smtClean="0">
                <a:solidFill>
                  <a:schemeClr val="bg1"/>
                </a:solidFill>
              </a:rPr>
              <a:t>.</a:t>
            </a:r>
            <a:endParaRPr lang="en-US" sz="1200" dirty="0">
              <a:solidFill>
                <a:schemeClr val="bg1"/>
              </a:solidFill>
            </a:endParaRPr>
          </a:p>
        </p:txBody>
      </p:sp>
      <p:sp>
        <p:nvSpPr>
          <p:cNvPr id="34" name="Line Callout 1 33"/>
          <p:cNvSpPr/>
          <p:nvPr/>
        </p:nvSpPr>
        <p:spPr>
          <a:xfrm>
            <a:off x="5071782" y="1307390"/>
            <a:ext cx="4038600" cy="474346"/>
          </a:xfrm>
          <a:prstGeom prst="borderCallout1">
            <a:avLst>
              <a:gd name="adj1" fmla="val 51226"/>
              <a:gd name="adj2" fmla="val 216"/>
              <a:gd name="adj3" fmla="val 191850"/>
              <a:gd name="adj4" fmla="val -78855"/>
            </a:avLst>
          </a:prstGeom>
          <a:solidFill>
            <a:schemeClr val="tx1"/>
          </a:solidFill>
          <a:ln>
            <a:solidFill>
              <a:srgbClr val="00206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rPr>
              <a:t>Average annual sum of all live above ground biomass and standing residue harvested as forage.</a:t>
            </a:r>
          </a:p>
        </p:txBody>
      </p:sp>
    </p:spTree>
    <p:extLst>
      <p:ext uri="{BB962C8B-B14F-4D97-AF65-F5344CB8AC3E}">
        <p14:creationId xmlns:p14="http://schemas.microsoft.com/office/powerpoint/2010/main" val="301216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1143000"/>
          </a:xfrm>
        </p:spPr>
        <p:txBody>
          <a:bodyPr/>
          <a:lstStyle/>
          <a:p>
            <a:pPr algn="ctr"/>
            <a:r>
              <a:rPr lang="en-US" sz="4000" dirty="0" smtClean="0"/>
              <a:t>Why is this important?</a:t>
            </a:r>
            <a:endParaRPr lang="en-US" sz="4000" dirty="0"/>
          </a:p>
        </p:txBody>
      </p:sp>
      <p:sp>
        <p:nvSpPr>
          <p:cNvPr id="5" name="Rectangle 4"/>
          <p:cNvSpPr/>
          <p:nvPr/>
        </p:nvSpPr>
        <p:spPr>
          <a:xfrm>
            <a:off x="762000" y="1676400"/>
            <a:ext cx="7391400" cy="4093428"/>
          </a:xfrm>
          <a:prstGeom prst="rect">
            <a:avLst/>
          </a:prstGeom>
        </p:spPr>
        <p:txBody>
          <a:bodyPr wrap="square">
            <a:spAutoFit/>
          </a:bodyPr>
          <a:lstStyle/>
          <a:p>
            <a:pPr marL="285750" indent="-285750">
              <a:buFont typeface="Arial" panose="020B0604020202020204" pitchFamily="34" charset="0"/>
              <a:buChar char="•"/>
            </a:pPr>
            <a:r>
              <a:rPr lang="en-US" sz="2600" dirty="0" smtClean="0"/>
              <a:t>SCI &amp; Soil Loss Graphics make soil condition and erosion status quick to identify by color.</a:t>
            </a:r>
          </a:p>
          <a:p>
            <a:pPr marL="285750" indent="-285750">
              <a:buFont typeface="Arial" panose="020B0604020202020204" pitchFamily="34" charset="0"/>
              <a:buChar char="•"/>
            </a:pPr>
            <a:endParaRPr lang="en-US" sz="2600" dirty="0" smtClean="0"/>
          </a:p>
          <a:p>
            <a:pPr marL="285750" indent="-285750">
              <a:buFont typeface="Arial" panose="020B0604020202020204" pitchFamily="34" charset="0"/>
              <a:buChar char="•"/>
            </a:pPr>
            <a:r>
              <a:rPr lang="en-US" sz="2600" dirty="0" smtClean="0"/>
              <a:t>New perennial vegetation parameters help to better model rotations with grazing and haying.</a:t>
            </a:r>
          </a:p>
          <a:p>
            <a:pPr marL="285750" indent="-285750">
              <a:buFont typeface="Arial" panose="020B0604020202020204" pitchFamily="34" charset="0"/>
              <a:buChar char="•"/>
            </a:pPr>
            <a:endParaRPr lang="en-US" sz="2600" dirty="0" smtClean="0"/>
          </a:p>
          <a:p>
            <a:pPr marL="285750" indent="-285750">
              <a:buFont typeface="Arial" panose="020B0604020202020204" pitchFamily="34" charset="0"/>
              <a:buChar char="•"/>
            </a:pPr>
            <a:r>
              <a:rPr lang="en-US" sz="2600" dirty="0" smtClean="0"/>
              <a:t>Runoff values help compare differences in the amount of rain infiltration.  In times of drought, having the rotation with higher infiltration will mean more available water for the crop.</a:t>
            </a:r>
            <a:endParaRPr lang="en-US" sz="2600" dirty="0"/>
          </a:p>
        </p:txBody>
      </p:sp>
    </p:spTree>
    <p:extLst>
      <p:ext uri="{BB962C8B-B14F-4D97-AF65-F5344CB8AC3E}">
        <p14:creationId xmlns:p14="http://schemas.microsoft.com/office/powerpoint/2010/main" val="1597079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5576" r="7097" b="16406"/>
          <a:stretch/>
        </p:blipFill>
        <p:spPr>
          <a:xfrm>
            <a:off x="2286000" y="2442868"/>
            <a:ext cx="3840480" cy="3749040"/>
          </a:xfrm>
          <a:prstGeom prst="rect">
            <a:avLst/>
          </a:prstGeom>
        </p:spPr>
      </p:pic>
      <p:sp>
        <p:nvSpPr>
          <p:cNvPr id="2" name="Title 1"/>
          <p:cNvSpPr>
            <a:spLocks noGrp="1"/>
          </p:cNvSpPr>
          <p:nvPr>
            <p:ph type="title"/>
          </p:nvPr>
        </p:nvSpPr>
        <p:spPr>
          <a:xfrm>
            <a:off x="533400" y="76200"/>
            <a:ext cx="7772400" cy="685800"/>
          </a:xfrm>
        </p:spPr>
        <p:txBody>
          <a:bodyPr/>
          <a:lstStyle/>
          <a:p>
            <a:pPr algn="ctr"/>
            <a:r>
              <a:rPr lang="en-US" dirty="0" smtClean="0"/>
              <a:t>Questions?</a:t>
            </a:r>
            <a:endParaRPr lang="en-US" dirty="0"/>
          </a:p>
        </p:txBody>
      </p:sp>
      <p:sp>
        <p:nvSpPr>
          <p:cNvPr id="11" name="Cloud Callout 10"/>
          <p:cNvSpPr/>
          <p:nvPr/>
        </p:nvSpPr>
        <p:spPr>
          <a:xfrm>
            <a:off x="4953000" y="759759"/>
            <a:ext cx="2438400" cy="1650388"/>
          </a:xfrm>
          <a:prstGeom prst="cloudCallout">
            <a:avLst>
              <a:gd name="adj1" fmla="val -60387"/>
              <a:gd name="adj2" fmla="val 59445"/>
            </a:avLst>
          </a:prstGeom>
          <a:solidFill>
            <a:schemeClr val="tx1">
              <a:lumMod val="8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If I have a RUSLE2 question, who do I call?</a:t>
            </a:r>
            <a:endParaRPr lang="en-US" dirty="0">
              <a:solidFill>
                <a:schemeClr val="bg1"/>
              </a:solidFill>
            </a:endParaRPr>
          </a:p>
        </p:txBody>
      </p:sp>
    </p:spTree>
    <p:extLst>
      <p:ext uri="{BB962C8B-B14F-4D97-AF65-F5344CB8AC3E}">
        <p14:creationId xmlns:p14="http://schemas.microsoft.com/office/powerpoint/2010/main" val="1653958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1836</TotalTime>
  <Words>600</Words>
  <Application>Microsoft Office PowerPoint</Application>
  <PresentationFormat>On-screen Show (4:3)</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Constantia</vt:lpstr>
      <vt:lpstr>Wingdings 2</vt:lpstr>
      <vt:lpstr>Flow</vt:lpstr>
      <vt:lpstr>RUSLE2 Other New Results </vt:lpstr>
      <vt:lpstr>How do you view the new results? </vt:lpstr>
      <vt:lpstr>How do you view the new results? </vt:lpstr>
      <vt:lpstr>How do you view the new results? </vt:lpstr>
      <vt:lpstr>How do you view the new results? </vt:lpstr>
      <vt:lpstr>Why is this important?</vt:lpstr>
      <vt:lpstr>Questions?</vt:lpstr>
    </vt:vector>
  </TitlesOfParts>
  <Company>USDA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RUSLE2 New Crop Year Results</dc:title>
  <dc:creator>Giulio Feruzzi</dc:creator>
  <cp:lastModifiedBy>Scheffe, Linda - NRCS, Lincoln, NE</cp:lastModifiedBy>
  <cp:revision>34</cp:revision>
  <dcterms:created xsi:type="dcterms:W3CDTF">2015-01-08T23:50:55Z</dcterms:created>
  <dcterms:modified xsi:type="dcterms:W3CDTF">2015-01-23T15:00:07Z</dcterms:modified>
</cp:coreProperties>
</file>