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82" r:id="rId2"/>
    <p:sldId id="297" r:id="rId3"/>
    <p:sldId id="256" r:id="rId4"/>
    <p:sldId id="284" r:id="rId5"/>
    <p:sldId id="289" r:id="rId6"/>
    <p:sldId id="288" r:id="rId7"/>
    <p:sldId id="290" r:id="rId8"/>
    <p:sldId id="291" r:id="rId9"/>
    <p:sldId id="286" r:id="rId10"/>
    <p:sldId id="293" r:id="rId11"/>
    <p:sldId id="294" r:id="rId12"/>
    <p:sldId id="295" r:id="rId13"/>
    <p:sldId id="292" r:id="rId14"/>
    <p:sldId id="257" r:id="rId15"/>
    <p:sldId id="296" r:id="rId16"/>
    <p:sldId id="258" r:id="rId17"/>
    <p:sldId id="259" r:id="rId18"/>
    <p:sldId id="283" r:id="rId19"/>
    <p:sldId id="263" r:id="rId20"/>
    <p:sldId id="260" r:id="rId21"/>
    <p:sldId id="266" r:id="rId22"/>
    <p:sldId id="267" r:id="rId23"/>
    <p:sldId id="261" r:id="rId24"/>
    <p:sldId id="262" r:id="rId25"/>
    <p:sldId id="264" r:id="rId26"/>
    <p:sldId id="265" r:id="rId27"/>
    <p:sldId id="268" r:id="rId28"/>
    <p:sldId id="269" r:id="rId29"/>
    <p:sldId id="270" r:id="rId30"/>
    <p:sldId id="271" r:id="rId31"/>
    <p:sldId id="272" r:id="rId32"/>
    <p:sldId id="273" r:id="rId33"/>
    <p:sldId id="274" r:id="rId34"/>
    <p:sldId id="303" r:id="rId35"/>
    <p:sldId id="304" r:id="rId36"/>
    <p:sldId id="299" r:id="rId37"/>
    <p:sldId id="300" r:id="rId38"/>
    <p:sldId id="301" r:id="rId39"/>
    <p:sldId id="302" r:id="rId40"/>
    <p:sldId id="275" r:id="rId41"/>
    <p:sldId id="276" r:id="rId42"/>
    <p:sldId id="277" r:id="rId43"/>
    <p:sldId id="278" r:id="rId44"/>
    <p:sldId id="279" r:id="rId45"/>
    <p:sldId id="280" r:id="rId46"/>
    <p:sldId id="281" r:id="rId4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1" d="100"/>
          <a:sy n="161" d="100"/>
        </p:scale>
        <p:origin x="18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06.8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78,'20'0,"0"0,20 0,-20 0,-1 0,1 0,0 0,0 0,0 0,19 0,-19 0,0 0,0 0,-1 0,1 0,0 0,19 0,-19 0,0 0,0 0,-20-38,20 38,-1 0,1 0,0 0,0 0,0 0,0 0,19 0,-19 0,0 0,-20-38,20 38,0 0,0 0,-1 0,1 0,0 0,0 0,20 0,-20 0,-1 0,1 0,-1 0,1 0,0 0,19 0,-19 0,0 0,0 0,0 0,0 0,-1 0,21 0,-20 0,0 0,0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49.9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39,'20'0,"0"0,0 0,20 0,-20 0,-1 0,1 0,0 0,0 0,0 0,19 0,-19 0,0 0,0 0,0 0,0 0,-1 0,21 0,-20 0,0 0,0 0,19 0,1 0,-20 0,1 0,-1 0,-1 0,1 0,0 0,0 0,20 0,-21 0,1 0,0 0,0 0,0 0,0 0,19 0,-19 0,0 0,0 0,0 0,0 0,-1 0,21 0,-20 0,0 0,0 0,0 0,-1 0,-19-39,20 39</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52.3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0-1,'20'0,"-1"0,-19 19,20-19,0 0,0 0,0 0,0 0,-1 0,1 20,20-20,-20 0,0 0,0 0,-1 0,1 0,0 0,20 0,-20 0,-1 20,1-20,0 0,0 0,0 0,20 0,-21 0,1 0,0 0,0 0,1 0,-1 0,-1 0,21 0,-20 0,0 0,0 0,0 0,-1 0,-19 20,20-20,0 0,0 0,0 0,0 0,-1 0,1 0,20 0,-20 0,0 0,-1 0,1 0,0 0,0 0,20 0,-20 0,-1 0,1 0,0 0,0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54.9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-1-1,'19'0,"1"0,-20 20,20-20,0 0,0 0,0 0,0 0,-1 0,1 0,20 0,-20 0,0 0,-20 19,19-19,0 0,1 0,0 0,0 0,0 0,-1 0,-19 19,20-19,0 0,0 0,0 0,0 0,0 0,-1 0,21 0,-40 20,20-20,0 0,0 0,-1 0,1 0,0 0,0 0,20 0,-21 0,1 0,0 0,0 0,0 0,0 0,18 0,-38 20,20-20,0 0,0 0,0 0,0 0,-1 0,1 0,20 0,-20 0,0 0,0 0,-1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57.8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0,'20'0,"0"0,-1 0,1 0,1 0,-1 0,0 0,19 0,-19 0,-20 21,20-21,0 0,1 0,-1 0,0 0,-20 21,19-21,1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0:01.10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0,'20'0,"-1"0,1 0,-20 20,20-20,0 0,0 0,0 0,-20 20,19-20,1 0,0 0,0 0,0 0,0 0,1 0,18 0,-39 21,20-21,0 0,0 0,0 0,-1 0,1 0,0 0,20 0,-20 0,0 0,-1 0,1 0,0 0,-20 20,20-20,0 0,0 0,-1 0,1 0,0 0,0 0,20 0,-20 0,-1 0,2 0,-1 0,0 0,0 0,19 0,-19 0,0 0,0 0,0 0,0 0,-1 0,21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0:54.5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63,'19'0,"1"0,0 0,-20 18,20-18,0 0,0 0,0 0,-1 0,1 0,-20 19,20-19,0 0,0 0,0 0,-1 0,-19 20,20-20,0 0,0 0,0 0,0 0,-1 0,1 0,20 0,-20 19,0-19,0 0,-1 0,1 0,0 0,20 0,-20 0,-1 0,1 0,0 0,0 0,0 0,19 0,-19 0,0 0,0 0,0 0,0 0,0 0,-1 0,21 0,-20 0,0 0,0 0,-1 0,1 0,0 0,20 0,-20 0,0 0,-1 0,1 0,0 0,0 0,20 0,-21 0,1 0,-20 19,20-19,0 0,0 0,0 0,0 0,-1 0,1 0,20 0,-20 0,0 0,-1 0,1 0,0 0,0 0,20 0,-21 0,1 0,0 0,0 0,0 0,0 0,19 0,-19 0,0 0,-20-38,20 38,0 0,0 0,-1 0,1 0,0 0,0 0,20 0,-21 0,1 0,0 0,0 0,0 0,0 0,19 0,-19 0,-20-39,20 39,0 0,0 0,0 0,-1 0,1 0,0 0,20 0,-20 0,0 0,-1 0,1 0,0 0,0 0,20 0,-21 0,1 0,0 0,-20 19,20-19,0 0,0 0,0 0,-1 0,1 0,0 0,20 0,-20 0,-1 0,1 0,0 0,0 0,0 0,19 0,-19 0,0 0,0 0,0 0,0 0,0 0,19 0,-19 0,0 0,0 0,0 0,-1 0,1 0,0 0,20 0,-20 0,-1 0,1 0,0 0,0 0,0 0,20 0,-21 0,1 0,0 0,-1 0,1 0,0 0,19 0,-19 0,0 0,0 0,0 0,0 0,-20 20,19-20,1 0,0 0,0 0,0 0,0 0,-1 0,21 0,-20 0,0 0,0 0,0 0,-1 0,1 0,20 0,-20 0,0 0,-1 0,1 0,0 0,0 0,20 0,-21 0,1 0,0 0,0 0,0 0,0 0,0 0,19 0,-19 0,0 0,0 0,0 0,-1 0,1 0,20 0,-20 0,0 0,-1 0,1 0,0 0,0 0,20 0,-20 0,-1 0,1 0,0 0,0 0,0 0,19 0,-19 0,0 0,0 0,0 0,0 0,0 0,-1 0,21 0,-20 0,0 0,0 0,-1 0,1 0,0 0,20 0,-20 0,-20-39,20 39,-1 0,1 0,0 0,0 0,0 0,0 0,19 0,-39-38,20 38,0 0,0 0,0 0,-1 0,1 0,0 0,20 0,-20 0,0 0,-1 0,1 0,0 0,0 0,20 0,-21 0,1 0,0 0,0 0,0 0,0 0,19 0,-19 0,0 0,-20-38,20 38,0 0,0 0,-1 0,1 0,0 0,0 0,20 0,-21 0,1 0,0 0,0 0,0 0,0 0,19 0,-19 0,0 0,0 0,0 0,0 0,-1 0,21 0,-20 0,0 0,0 0,0 0,-1 0,1 0,0 0,20 0,-40 19,20-19,-1 0,1 0,0 0,0 0,0 0,0 0,19 0,-39 19,20-19,0 0,0 0,0 0,0 0,-1 0,1 0,20 0,-20 0,0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03.1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28,'0'12,"20"-12,0 0,-1 0,1 0,-20 11,20-11,0 0,0 0,0 12,19-12,1 0,-20 0,0 0,0 0,-1 0,41 0,-40 0,0 0,-1 0,1 0,40 0,-20 0,-21 0,1 0,20 0,-20 0,0 0,-1 0,1 0,0 0,0 0,0 0,20 0,-21 0,1 0,0 0,0 0,0 0,0 0,19 0,-19 0,0 0,0 0,0 0,-1 0,1 0,20 0,-20 0,-1 0,1 0,-1 0,1 0,0 0,20 0,-20 0,-1 0,1 0,0 0,0 0,0 0,0 0,19 0,-19 0,0 0,-20-23,20 23,0 0,0 0,-1 0,1 0,0 0,0 0,20 0,-21 0,1 0,0 0,0 0,-20-24,20 24,0 0,0 0,-1 0,1 0,0 0,0 0,20 0,-21 0,1 0,0 0,0 0,0 0,0 0,19 0,-19 0,0 0,0 0,0 0,0 0,-1 0,21 0,-20 0,0 0,0 0,-1 0,1 0,0 0,40 0,-40 0,-1 0,1 0,0 0,0 0,20 0,-21 0,1 0,0 0,0 0,0 0,0 0,19 0,-19 0,0 0,0 0,0 0,0 0,-1 0,21 0,-20 0,0 0,0 0,-1 0,1 0,0 0,0 0,20 0,-20 0,-1 0,1 0,0 0,0 0,0 0,19 0,-19 0,0 0,0 0,0 0,0 0,0 0,19 0,-19 0,0 0,0 0,0 0,-1 0,0 0,21 0,-20 0,0 0,-1 0,1 0,0 0,0 0,0 0,20 0,-21 0,1 0,0 0,0 0,0 0,0 0,19 0,-19 0,0 0,0 0,0 0,-1 0,1 0,20 0,-20 0,0 0,0 0,-1 0,1 0,0 0,20 0,-20 0,-1 0,1 0,0 0,0 0,0 0,0 0,19 0,-19 0,0 0,0 0,0 0,0 0,-1 0,21 0,-20 0,0 0,0 0,0 0,-1 0,1 0,20 0,-20 0,0 0,-1 0,1 0,0 0,0 0,20 0,-21 0,1 0,0 0,0 0,0 0,0 0,0 0,19 0,-19 0,0 0,0 0,0 0,-1 0,1 0,20 0,-20 0,0 0,-1 0,1 0,0 0,0 0,20 0,-20 0,-1 0,1 0,0 0,0 0,-20 12,20-12,0 0,-1 0,1 0,0 0,0 0,0 0,20 0,-21 0,1 0,0 0,0 0,0 0,0 0,19 0,-19 0,0 0,-1 0,1 0,0 0,-1 0,21 0,-20 0,0 0,0 0,-1 0,1 0,0 0,0 0,20 0,-21 0,1 0,0 0,0 0,0 0,0 0,19 0,-19 0,0 0,0 0,0 0,0 0,-1 0,21 0,-20 0,-20 12,20-12,0 0,-1 0,1 0,0 0,0 0,0 0,20 0,-21 0,1 0,0 0,0 0,0 0,0 0,19 0,-19 0,0 0,0 0,0 0,0 0,-1 0,21 0,-20 0,-20-24,20 24</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10.69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96,'20'0,"0"0,0 0,-1 0,1 0,0 0,-20 15,20-15,0 0,0 0,-1 0,1 0,0 0,0 0,20 0,-20 0,-1 0,1 0,0 0,0 0,0 0,19 0,-19 0,0 0,0 0,0 0,0 0,0 0,19 0,-19 0,0 0,0 0,0 0,-1 0,1 0,0 0,20 0,-20 0,0 0,-20-31,19 31,1 0,0 0,0 0,0 0,0 0,-1 0,21 0,-20 0,0 0,0 0,-1 0,1 0,0 0,20 0,-20 0,0 0,-1 0,1 0,0 0,0 0,20 0,-21 0,1 0,0 0,0 0,0 0,0 0,-1 0,21 0,-20 0,0 0,0 0,0 0,-1 0,1 0,20 0,-20 0,0 0,-1 0,1 0,0 0,0 0,20 0,-20 0,-1 0,1 0,0 0,-20-30,20 30,0 0,0 0,-1 0,1 0,0 0,0 0,20 0,-20-30,-1 30,1 0,0 0,0 0,0 0,19 0,-19 0,0 0,0 0,0 0,0 0,-1 0,21 0,-20 0,0 0,0 0,0 0,-1 0,1 0,0 0,20 0,-20 0,-1 0,1 0,0 0,0 0,0 0,19 0,-19 0,0 0,0 0,0 0,0 0,0 0,19 0,-19 0,0 0,0 0,0 0,-1 0,1 0,20 0,-20 0,0 0,0 0,-1 0,1 0,0 0,0 0,20 0,-21 0,1 0,0 0,0 0,0 0,0 0,19 0,-19 0,0 0,-20 15,20-15,0 0,0 0,-1 0,1 0,0 0,0 0,21 0,-22 0,1 0,0 0,0 0,0 0,-20 15,20-15,0 0,-1 0,1 0,0 0,0 0,0 0,19 0,-19 0,0 0,0 0,0 0,0 0,-1 0,21 0,-20 0,0 0,0 0,0 0,-20 15,19-15,1 0,0 0,0 0,0 0,0 0,-1 0,21 0,-20 0,0 0,0 0,0 0,-1 0,1 0,20 0,-20 0,0 0,-1 0,1 0,0 0,0 0,20 0,-20 0,-1 0,1 0,0 0,0 0,0 0,0 0,19 0,-19 0,0 0,0 0,0 0,-1 0,1 0,20 0,-20 0,0 0,0 0,-1 0,1 0,0 0,20 0,-20 0,-1 0,1 0,0 0,0 0,0 0,19 0,-19 0,0 0,0 0,0 0,0 0,0 0,-1 0,21 0,-20 0,0 0,0 0,-1 0,1 0,0 0,20 0,-20 0,-20 15,20-15,-1 0,1 0,0 0,0 0,0 0,0 0,19 0,-19 0,0 0,0 0,0 0,0 0,-1 0,-19 16,20-16,0 0,0 0,0 0,0 0,-1 0,1 0,20 0,-20 0,0 0,-1 0,1 0,0 0,0 0,20 0,-20 0,-1 0,1 0,0 0,0 0,-20 15,20-15,0 0,-1 0,1 0,0 0,0 0,0 0,19 0,-19 0,0 0,0 0,0 0,0 0,0 0,19 0,-19 0,0 0,0 0,0 0,-1 0,1 0,20 0,-20 0,0 0,0 0,-1 0,1 0,0 0,0 0,20 0,-21 0,1 0,0 0,0 0,0 0,0 0,19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19.22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46,'20'0,"0"0,0 0,19 0,-19 0,0 0,0 0,0 0,39 0,-39 0,20 0,-20 0,0 0,19 0,-19 0,0 0,0-38,0 38,-1 0,1 0,20 0,-20 0,0 0,0 0,-1 0,1 0,0 0,0 0,20 0,-21 0,1 0,0 0,0 0,0 0,0 0,19 0,-19 0,0 0,0 0,0 0,0 0,-1 0,-19 19,20-19,0 0,0 0,0 0,0 0,-1 0,1 0,20 0,-20 0,0 0,0 0,-20 19,19-19,1 0,0 0,0 0,0 0,0 0,-1 0,21 0,-20 0,0 0,0 0,-1 0,1 0,0 0,20 0,-40 19,20-19,0 0,-1 0,1 0,0 0,0 0,0 0,19 0,-19 0,0 0,0 0,0 0,0 0,0 0,19 0,-19 0,0 0,0 0,0 0,-1 0,1 0,20 0,-20 0,-20 18,20-18,0 0,-1 0,1 0,0 0,0 0,0 0,19 0,-19 0,0 0,0 0,0 0,0 0,-1 0,21 0,-40 19,20-19,0 0,0 0,0 0,-1 0,1 0,0 0,20 0,-20 0,-1 0,-19 19,20-19,0 0,0 0,0 0,0 0,-1 0,1 0,20 0,-20 0,0 0,0 0,-1 0,1 0,0 0,20 0,-20 0,-1 0,1 0,0 0,0 0,0 0,20 0,-21 0,-19 19,20-19,0 0,0 0,0 0,0 0,-1 0,1 0,20 0,-20 0,0 0,0 0,-1 0,1 0,0 0,20 0,-20 0,-1 0,1 0,0 0,0 0,0 0,20 0,-20 0,0 0,0 0,-20 18,20-18,0 0,0 0,-1 0,1 0,0 0,0 0,20 0,-21 0,1 0,0 0,0 0,0 0,0 0,19 0,-19 0,0 0,0 0,0 0,0 0,-1 0,21 0,-20 0,0 0,0 0,-20 19,19-19,1 0,0 0,0 0,0 0,0 0,0 0,19 0,-19 0,0 0,0 0,0 0,-1 0,1 0,20 0,-20 0,0 0,0 0,-1 0,1 0,0 0,20 0,-20 0,-1 0,1 0,0 0,0 0,0 0,0 0,19 0,-19 0,0 0,0 0,0 0,0 0,-1 0,-19-37,20 37,0 0,0 0,0 0,0 0,-1 0,1 0,20 0,-20 0,0 0,-1 0,1 0,0 0,0 0,20 0,-20 0,-1 0,1 0,0 0,-20-38,20 38,0 0,0 0,-1 0,1 0,0 0,0 0,20 0,-20 0,-1 0,1 0,0 0,0 0,0 0,19 0,-19 0,0 0,0 0,0 0,0 0,0 0,19 0,-19 0,0 0,0 0,0 0,-1 0,1 0,0 0,20 0,-20 0,-1 0,1 0,0 0,0 0,0 0,20 0,-21 0,1 0,-20-37,20 37,0 0,0 0,0 0,-1 0,1 0,0 0,20 0,-20 0,-1 0,1 0,0 0,0 0,0 0,20 0,-21 0,1 0,0 0,0 0,0 0,0 0,19 0,-19 0,0 0,0 0,0 0,0 0,-1 0,1 0,20 0,-20 0,0 0,-1 0,1 0,0 0,0 0,20 0,-20 0,-1 0,1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28.1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49,'19'0,"1"0,0 0,0 0,0 0,-20 19,20-19,0 0,-1 0,1 0,0 0,-20 18,20-18,0 0,0 0,-1 0,1 0,0 0,0 0,20 0,-21 0,1 0,0 0,-20 19,20-19,0 0,0 0,0 0,-1 0,1 0,0 0,20 0,-20 0,-1 0,1 0,0 0,0 0,0 0,19 0,-19 0,0 0,0 0,0 0,0 0,-20 18,20-18,-1 0,1 0,0 0,0 0,0 0,0 0,19 0,-19 0,0 0,0 0,0 0,0 0,-1 0,21 0,-20 0,0 0,0 0,-1 0,-19-37,20 37,0 0,0 0,0 0,0 0,0 0,-1 0,21 0,-20 0,0 0,0 0,-1 0,1 0,0 0,20 0,-20 0,-1 0,1 0,0 0,0 0,0 0,20 0,-21-37,1 37,0 0,0 0,0 0,0 0,-1 0,21 0,-20 0,0 0,0 0,-1 0,1 0,0 0,20 0,-20 0,0 0,-1 0,1 0,0 0,0 0,20 0,-21 0,1 0,0 0,0 0,0 0,0 0,19 0,-19 0,0 0,0 0,-20-36,20 36,0 0,-1 0,1 0,0 0,0 0,0 0,20 0,-21 0,1 0,0 0,0 0,0 0,0 0,19 0,-19 0,0 0,0 0,0 0,39 0,-39 0,0 0,0 0,0 0,-1 0,1 0,20 0,-20 0,0 0,-1 0,1 0,0 0,0 0,-20 18,20-18,0 0,19 0,-19 0,0 0,20 0,-20 0,-1 0,1 0,0 0,0 0,0 0,19 0,-19 0,0 0,0 0,0 0,0 0,-20 18,39-18,-19 0,0 0,0 0,39 0,-39 0,0 0,40 19,-40-19,19 0,-19 0,40 0,-41 18,1-18,0 0,0 0,39 0,-39 0,0 0,20 19,0-19,-21 0,1 0,0 0,0 0,0 0,0 0,-1 0,21 0,-20 0,0 0,0 0,-1 18,41-18,-40 0,0 0,0 0,19 0,1 0,0 18,-21-18,41 0,-40 0,20 0,-21 0,1 0,40 0,-40 0,-1 0,41 18,-40-18,0 0,0 0,-1 0,1 0,0 0,20 0,-20 0,-1 0,1 0,0 19,0-19,0 0,19 0,-19 0,0 0,0 0,0 0,0 19,0-19,19 0,-19 0,0 0,0 0,0 0,-1 0,1 0,20 0,-20 0,0 0,-1 0,1 0,-20 18,20-18,0 0,0 0,0 0,0 0,-1 0,1 0,20 0,-20 0,0 0,-1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09.2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0,'20'0,"0"0,0 0,0 0,0 0,-1 0,1 0,20 0,0 0,-21 0,41 0,-20 0,-20 0,39 0,-39 0,0 0,0 0,-1 0,1 0,20 0,-20 0,-1 0,1 0,-1 0,1 0,0 0,0 0,20 0,-21 0,-19 20,20-20,0 0,0 0,0 0,0 0,0 0,-1 0,21 0,-20 0,0 0,0 0,-1 0,1 0,0 0,20 0,-20 0,-1 0,1 0,0 0,0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49.0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54,'20'0,"0"0,0 0,0 0,0 0,-1 0,1 0,20 0,-20 0,0 0,-1 0,-19 14,20-14,0 0,0 0,0 0,0 0,0 0,-1 0,21 0,-20 0,1 0,-1 0,-20-28,19 28,1 0,0 0,0 0,0 0,0 0,0 0,19 0,-19 0,0 0,0 0,-20-27,20 27,-1 0,1 0,0 0,0 0,0 0,0 0,19 0,-19 0,0 0,0 0,0 0,0 0,-1 0,21 0,-20 0,0 0,0 0,-1 0,1 0,0 0,20 0,-20 0,-1 0,1 0,0 0,0 0,1 0,-1 0,19 0,-19 0,0 0,0 0,0 0,0 0,-1 0,21 0,-20 0,0 0,0 0,0 0,-1 0,1 0,20 0,-20 0,0 0,-1 0,1 0,0 0,0 0,20 0,-20 0,-1 0,1 0,0 0,0 0,0 0,0 0,19 0,-19 0,0 0,0 0,0 0,-1 0,1 0,20 0,-19 0,-1 0,0 0,-1 0,-19 13,20-13,0 0,0 0,0 0,0 0,-1 0,1 0,20 0,-20 0,0 0,-1 0,1 0,0 0,0 0,20 0,-20 0,-1 0,-19 14</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53.8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 1,'20'0,"0"0,0 0,0 0,0 0,0 0,-1 0,21 0,-40 18,20-18,0 0,0 0,-1 0,1 0,0 0,0 0,20 0,-20 0,-1 0,1 0,0 0,0 0,0 0,19 0,-19 0,0 0,0 0,0 0,0 0,0 0,19 0,-19 0,0 0,0 0,0 0,-1 0,1 0,0 0,20 0,-20 0,-1 0,1 0,0 0,0 0,0 0,20 0,-21 0,1 0,0 0,0 0,0 0,0 0,19 0,-19 0,0 0,0 0,0 0,-1 0,1 0,20 0,-20 0,1 0,-1 0,-1 0,1 0,0 0,0 0,20 0,-21 0,1 0,0 0,0 0,0 0,0 0,19 0,-19 0,0 0,-20 19,20-19,0 0,0 0,-1 0,1 0,0 0,0 0,20 0,-20 0,-1 0,1 0,0 0,0 0,0 0,19 0,-19 0,0 0,0 0,0 0,0 0,-1 0,21 0,-20 0,0 0,0 0,0 0,-1 0,1 0,0 0,20 0,-20 0,-1 0,1 0,0 0,0 0,0 0,19 0,-19 0,0 0,0 0,-20-37,20 37,0 0,0 0,-1 0,1 0,0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58.8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 55,'20'0,"0"0,0 0,0 0,0 0,0 0,-1 0,21 0,-20 0,0 0,0 0,-1 0,1 0,0 0,20 0,-20 0,0 0,-1 0,1 0,-20 12,20-12,0 0,0 0,0 0,-1 0,1 0,0 0,20 0,-20 0,0 0,-1 0,1 0,0 0,0 0,20 0,-21 0,1 0,0 0,0 0,0 0,0 0,19 0,-19 0,0 0,0 0,0 0,0 0,-1 0,1 0,20 0,-20 0,0 0,-1 0,1 0,0 0,0 0,20 0,-40-24,19 24,1 0,0 0,0 0,0 0,0 0,0 0,18 0,-18 0,0 0,-20-23,20 23,0 0,-1 0,1 0,0 0,0 0,0 0,20 0,-21 0,1 0,0 0,0 0,0 0,0 0,19 0,-19 0,0 0,0 0,0 0,0 0,-1 0,21 0,-20 0,0 0,0 0,-1 0,1 0,0 0,0 0,20 0,-21 0,1 0,0 0,0 0,0 0,0 0,19 0,-19 0,0 0,0 0,0 0,0 0,-1 0,21 0,-20 0,0 0,0 0,-1 0,1 0,0 0,20 0,-20 0,0 0,-1 0,1 0,0 0,0 0,0 0,19 0,-19 0,-20 12</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02.3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0,'20'0,"0"0,0 0,0 0,-1 0,1 0,0 0,20 0,-20 0,-1 0,1 0,0 0,0 0,0 0,20 0,-21 0,1 0,0 0,0 0,0 0,0 0,19 0,-19 0,0 0,0 0,0 0,0 0,-1 0,1 0,20 0,-20 0,0 0,-1 0,1 0,0 0,0 0,20 0,-21 0,1 0,0 0,0 0,0 0,0 0,19 0,-19 0,0 0,0 0,0 0,0 0,-1 0,21 0,-20 0,0 0,0 0,-1 0,1 0,0 0,0 0,20 0,-20 0,-1 0,1 0,0 0,1 0,-1 0,19 0,-19 0,0 0,0 0,0 0,0 0,0 0,19 0,-19 0,0 0,0 0,0 0,-1 0,1 0,20 0,-20 0,0 0,0 0,-1 0,1 0,0 0,0 0,20 0,-21 0,1 0,0 0,0 0,0 0,0 0,19 0,-19 0,0 0,0 0,0 0,0 0,-1 0,21 0,-20 0,0 0,-20 19,20-19,-1 0,1 0,0 0,0 0,0 0,0 0,19 0,-19 0,0 0,0 0,0 0,39 0,21 0,-41 0,1 0,-20 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06.8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0-1,'20'0,"0"0,-1 0,1 0,0 0,0 0,0 0,19 0,-19 0,0 0,0 0,0 0,0 0,0 0,19 0,-19 0,0 0,0 0,0 0,-1 0,1 0,20 0,-20 0,0 0,0 0,-1 0,0 0,1 0,0 0,20 0,-21 0,1 0,0 0,0 0,0 0,0 0,19 0,-19 0,0 0,0 0,0 0,0 0,-1 0,21 0,-20 0,0 0,0 0,-1 0,1 0,0 0,20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09.0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0-1,'20'0,"0"0,-20 20,20-20,-1 0,1 0,0 0,0 0,0 0,0 0,19 0,-19 0,0 0,0 0,0 0,0 0,-1 0,21 0,-20 0,0 0,0 0,-1 0,1 0,0 0,20 0,-20 0,0 0,-1 0,1 0,0 0,0 0,0 0,19 0,-19 0,0 0,0 0,0 0,0 0,0 0,19 0,-19 0,0 0,0 0,0 0,-1 0,1 0,20 0,-20 0,0 0,-1 0,1 0,0 0,0 0,20 0,-20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11.1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2,'20'20,"0"-20,0 0,0 0,0 0,-1 0,1 0,20 0,-20 0,0 0,-1 0,1 0,0 0,0 0,20 0,-40 19,20-19,-1 0,1 0,0 0,0 0,0 0,0 0,19 0,-19 0,0 0,0 0,0 0,0 0,-1 0,22 0,-21 0,0 0,0 0,-1 0,1 0,0 0,20 0,-20 0,0 0,-1 0,1 0,0 0,0 0,0 0,19 0,-19 0,-20-39,20 39,0 0,0 0,0 0,-1 0,1 0,0 0,20 0,-20 0,0 0,-1 0,1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14.1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0-1,'20'0,"-1"0,1 0,0 0,0 0,-20 18,20-18,0 0,-1 0,1 0,0 0,0 0,0 0,20 0,-21 0,1 0,0 0,-20 19,20-19,0 0,0 0,-1 0,1 0,0 0,0 0,20 0,-20 0,-1 0,2 0,-1 0,0 0,0 0,19 0,-19 0,0 0,0 0,0 0,0 0,0 0,19 0,-19 0,0 0,0 0,0 0,-1 0,1 0,0 0,20 0,-20 0,-1 0,1 0,0 0,0 0,0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12.1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0,'19'0,"1"0,0 0,0 0,0 0,0 0,-1 0,21 0,-20 0,0 0,0 0,-1 0,1 0,0 0,20 0,-20 0,0 0,-1 0,1 0,0 0,0 0,20 0,-21 0,1 0,0 0,-20 21,20-21,0 0,0 0,0 0,-1 0,1 0,0 0,20 0,-20 0,-1 0,1 0,0 0,0 0,0 0,20 0,-21 0,1 0,0 0,0 0,0 0,0 0,19 0,-19 0,0 0,0 0,0 0,-1 0,1 0,-20 21,20-21,0 0,0 0,0 0,0 0,-1 0,1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14.1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-1-1,'19'0,"1"0,0 0,0 0,0 0,0 19,39-19,-39 0,0 0,-1 0,0 0,1 0,20 20,-20-20,20 0,-21 0,1 0,20 0,-20 0,0 0,-1 0,1 0,0 0,40 0,-40 21,-1-21,0 0,1 0,0 0,0 0,19 0,-19 0,0 0,0 0,0 0,0 0,0 0,19 0,1 0,-40 20,20-20,0 0,-1 0,1 0,0 0,0 0,-1 0,20 0,-19 0,0 0,0 0,0 0,0 0,0 0,-20 20,19-20,1 0,0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15.80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0,'20'0,"0"0,0 0,0 0,0 0,-1 0,1 0,20 0,-20 0,0 0,-1 0,1 0,0 0,-1 0,21 0,-20 0,-1 0,1 0,0 0,0 0,0 0,19 0,-19 0,0 0,0 0,-20 8</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36.9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0-1,'20'0,"0"0,0 0,-1 0,1 0,0 0,0 0,20 0,-21 0,1 0,0 0,0 0,0 0,0 0,19 0,-19 0,0 0,0 0,0 0,0 0,-1 0,21 0,-20 0,0 0,0 0,-1 0,-19 20,20-20,0 0,0 0,1 0,-1 0,0 0,-1 0,21 0,-20 0,0 0,0 0,-1 0,-19 19,20-19,0 0,0 0,0 0,0 0,-1 0,1 0,20 0,-20 0,0 0,0 0,-1 0,1 0,0 0,20 0,-20 0,-1 0,1 0,0 0,0 0,0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39.8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43,'20'0,"-1"0,1 0,0 0,0 0,39 0,-39 0,0 0,0 0,20 0,-1 0,1 0,-20 0,0 0,0 0,19 0,-19 0,0 0,0 0,0 0,-1 0,1 0,20 0,-20 0,0 0,1 0,-2 0,1 0,0 0,0 0,20 0,-21 0,1 0,0 0,0 0,0 0,0 0,19 0,-19 0,0 0,0 0,0 0,0 0,-1 0,21 0,-20 0,0 0,0 0,-1 0,-19-41,20 41,0 0,0 0,0 0,0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42.8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79,'20'0,"-1"0,1 0,0 0,0 0,0 0,0 0,19 0,-19 0,0 0,0 0,0 0,0 0,-1 0,21 0,-20 0,0 0,0 0,-1 0,1 0,0 0,20 0,-20 0,-1 0,1 0,0 0,0 0,0 0,-20-38,20 38,-1 0,0 0,1 0,0 0,0 0,0 0,19 0,-19 0,0 0,0 0,0 0,0 0,-1 0,21 0,-20 0,0 0,0 0,0 0,-20-38,19 38,1 0,0 0,0 0,0 0,0 0,-1 0,21 0,-20 0,0 0,0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45.7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77,'20'0,"0"0,0 0,0 0,0 0,19 0,-19 0,0 0,0 0,0 0,0 0,-1 0,20 0,-19 0,0 0,0 0,-1 0,1 0,0 0,20 0,-20 0,0 0,-1 0,1 0,0 0,0 0,0 0,19 0,-19 0,-20-39,20 39,0 0,0 0,0 0,-1 0,1 0,0 0,20 0,-21 0,1 0,-1 0,1 0,0 0,0 0,20 0,-21 0,1 0,-20-37,20 37,0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348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348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B0F42239-67FD-4682-B287-00446B31C043}" type="slidenum">
              <a:rPr lang="en-US"/>
              <a:pPr/>
              <a:t>‹#›</a:t>
            </a:fld>
            <a:endParaRPr lang="en-US"/>
          </a:p>
        </p:txBody>
      </p:sp>
    </p:spTree>
    <p:extLst>
      <p:ext uri="{BB962C8B-B14F-4D97-AF65-F5344CB8AC3E}">
        <p14:creationId xmlns:p14="http://schemas.microsoft.com/office/powerpoint/2010/main" val="1051635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F42239-67FD-4682-B287-00446B31C043}" type="slidenum">
              <a:rPr lang="en-US" smtClean="0"/>
              <a:pPr/>
              <a:t>1</a:t>
            </a:fld>
            <a:endParaRPr lang="en-US"/>
          </a:p>
        </p:txBody>
      </p:sp>
    </p:spTree>
    <p:extLst>
      <p:ext uri="{BB962C8B-B14F-4D97-AF65-F5344CB8AC3E}">
        <p14:creationId xmlns:p14="http://schemas.microsoft.com/office/powerpoint/2010/main" val="415575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F42239-67FD-4682-B287-00446B31C043}" type="slidenum">
              <a:rPr lang="en-US" smtClean="0"/>
              <a:pPr/>
              <a:t>2</a:t>
            </a:fld>
            <a:endParaRPr lang="en-US"/>
          </a:p>
        </p:txBody>
      </p:sp>
    </p:spTree>
    <p:extLst>
      <p:ext uri="{BB962C8B-B14F-4D97-AF65-F5344CB8AC3E}">
        <p14:creationId xmlns:p14="http://schemas.microsoft.com/office/powerpoint/2010/main" val="287092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r>
              <a:rPr lang="en-US" dirty="0"/>
              <a:t>Updated February 2022</a:t>
            </a:r>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F983F26D-B498-4859-992C-DE6098E8D4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67C4261-16F5-4064-A847-6268B961060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5F064BA-D8D1-44BD-BB0E-937F5905F2D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53FC648-D804-4A7C-8DEE-4F100A916101}"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93E439E-B662-47F2-B219-3143236F788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EA5248C-1EF5-404C-A3AD-8F1879878BD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A42F5CD-F667-4E35-A8CE-3E7AF71855B0}"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B6FC971-BFDF-443F-81D8-EF36E054A53A}"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211675FA-6B9B-4B60-9F6E-30E5D493822F}"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86C3215-3D77-4304-9B1E-14E964D1B38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AB101E7-6627-4CA1-9414-DE064A44A7B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dirty="0"/>
              <a:t>Updated February 2022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3D39CDC-8C6C-4A52-B83F-A24A68779A3D}" type="slidenum">
              <a:rPr lang="en-US"/>
              <a:pPr/>
              <a:t>‹#›</a:t>
            </a:fld>
            <a:endParaRPr lang="en-U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r>
              <a:rPr lang="en-US" dirty="0"/>
              <a:t>Updated February 2022</a:t>
            </a: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5.emf"/><Relationship Id="rId26" Type="http://schemas.openxmlformats.org/officeDocument/2006/relationships/image" Target="../media/image19.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3.emf"/><Relationship Id="rId42" Type="http://schemas.openxmlformats.org/officeDocument/2006/relationships/image" Target="../media/image27.emf"/><Relationship Id="rId47" Type="http://schemas.openxmlformats.org/officeDocument/2006/relationships/customXml" Target="../ink/ink23.xml"/><Relationship Id="rId50" Type="http://schemas.openxmlformats.org/officeDocument/2006/relationships/image" Target="../media/image31.emf"/><Relationship Id="rId55" Type="http://schemas.openxmlformats.org/officeDocument/2006/relationships/customXml" Target="../ink/ink27.xml"/><Relationship Id="rId7" Type="http://schemas.openxmlformats.org/officeDocument/2006/relationships/customXml" Target="../ink/ink3.xml"/><Relationship Id="rId12" Type="http://schemas.openxmlformats.org/officeDocument/2006/relationships/image" Target="../media/image12.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5.emf"/><Relationship Id="rId46" Type="http://schemas.openxmlformats.org/officeDocument/2006/relationships/image" Target="../media/image29.emf"/><Relationship Id="rId2" Type="http://schemas.openxmlformats.org/officeDocument/2006/relationships/image" Target="../media/image13.png"/><Relationship Id="rId16" Type="http://schemas.openxmlformats.org/officeDocument/2006/relationships/image" Target="../media/image14.emf"/><Relationship Id="rId20" Type="http://schemas.openxmlformats.org/officeDocument/2006/relationships/image" Target="../media/image16.emf"/><Relationship Id="rId29" Type="http://schemas.openxmlformats.org/officeDocument/2006/relationships/customXml" Target="../ink/ink14.xml"/><Relationship Id="rId41" Type="http://schemas.openxmlformats.org/officeDocument/2006/relationships/customXml" Target="../ink/ink20.xml"/><Relationship Id="rId54"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9.emf"/><Relationship Id="rId11" Type="http://schemas.openxmlformats.org/officeDocument/2006/relationships/customXml" Target="../ink/ink5.xml"/><Relationship Id="rId24" Type="http://schemas.openxmlformats.org/officeDocument/2006/relationships/image" Target="../media/image18.emf"/><Relationship Id="rId32" Type="http://schemas.openxmlformats.org/officeDocument/2006/relationships/image" Target="../media/image22.emf"/><Relationship Id="rId37" Type="http://schemas.openxmlformats.org/officeDocument/2006/relationships/customXml" Target="../ink/ink18.xml"/><Relationship Id="rId40" Type="http://schemas.openxmlformats.org/officeDocument/2006/relationships/image" Target="../media/image26.emf"/><Relationship Id="rId45" Type="http://schemas.openxmlformats.org/officeDocument/2006/relationships/customXml" Target="../ink/ink22.xml"/><Relationship Id="rId53" Type="http://schemas.openxmlformats.org/officeDocument/2006/relationships/customXml" Target="../ink/ink26.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0.emf"/><Relationship Id="rId36" Type="http://schemas.openxmlformats.org/officeDocument/2006/relationships/image" Target="../media/image24.emf"/><Relationship Id="rId49" Type="http://schemas.openxmlformats.org/officeDocument/2006/relationships/customXml" Target="../ink/ink24.xml"/><Relationship Id="rId10" Type="http://schemas.openxmlformats.org/officeDocument/2006/relationships/image" Target="../media/image11.emf"/><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8.emf"/><Relationship Id="rId52" Type="http://schemas.openxmlformats.org/officeDocument/2006/relationships/image" Target="../media/image32.emf"/><Relationship Id="rId4" Type="http://schemas.openxmlformats.org/officeDocument/2006/relationships/image" Target="../media/image8.emf"/><Relationship Id="rId9" Type="http://schemas.openxmlformats.org/officeDocument/2006/relationships/customXml" Target="../ink/ink4.xml"/><Relationship Id="rId14" Type="http://schemas.openxmlformats.org/officeDocument/2006/relationships/image" Target="../media/image13.emf"/><Relationship Id="rId22" Type="http://schemas.openxmlformats.org/officeDocument/2006/relationships/image" Target="../media/image17.emf"/><Relationship Id="rId27" Type="http://schemas.openxmlformats.org/officeDocument/2006/relationships/customXml" Target="../ink/ink13.xml"/><Relationship Id="rId30" Type="http://schemas.openxmlformats.org/officeDocument/2006/relationships/image" Target="../media/image21.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0.emf"/><Relationship Id="rId56" Type="http://schemas.openxmlformats.org/officeDocument/2006/relationships/image" Target="../media/image34.emf"/><Relationship Id="rId8" Type="http://schemas.openxmlformats.org/officeDocument/2006/relationships/image" Target="../media/image10.emf"/><Relationship Id="rId51" Type="http://schemas.openxmlformats.org/officeDocument/2006/relationships/customXml" Target="../ink/ink25.xml"/><Relationship Id="rId3" Type="http://schemas.openxmlformats.org/officeDocument/2006/relationships/customXml" Target="../ink/ink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fargo.nserl.purdue.edu/RUSLE2_ftp/NRCS_Base_Database/RUSLE2%20Instructional%20Material/Training%20Presentations/Importing%20Soils%20into%20RUSLE2%20v%202.5.9.0.mp4"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13BD-0A2A-4696-BB38-AAF3440AC0DC}" type="slidenum">
              <a:rPr lang="en-US"/>
              <a:pPr/>
              <a:t>1</a:t>
            </a:fld>
            <a:endParaRPr lang="en-US" dirty="0"/>
          </a:p>
        </p:txBody>
      </p:sp>
      <p:sp>
        <p:nvSpPr>
          <p:cNvPr id="6" name="Footer Placeholder 5"/>
          <p:cNvSpPr>
            <a:spLocks noGrp="1"/>
          </p:cNvSpPr>
          <p:nvPr>
            <p:ph type="ftr" sz="quarter" idx="12"/>
          </p:nvPr>
        </p:nvSpPr>
        <p:spPr/>
        <p:txBody>
          <a:bodyPr/>
          <a:lstStyle/>
          <a:p>
            <a:r>
              <a:rPr lang="en-US" dirty="0"/>
              <a:t>Updated February 2022</a:t>
            </a:r>
          </a:p>
        </p:txBody>
      </p:sp>
      <p:sp>
        <p:nvSpPr>
          <p:cNvPr id="35842" name="Rectangle 2"/>
          <p:cNvSpPr>
            <a:spLocks noGrp="1" noRot="1" noChangeArrowheads="1"/>
          </p:cNvSpPr>
          <p:nvPr>
            <p:ph type="title"/>
          </p:nvPr>
        </p:nvSpPr>
        <p:spPr>
          <a:xfrm>
            <a:off x="228600" y="274638"/>
            <a:ext cx="8610600" cy="5516562"/>
          </a:xfrm>
        </p:spPr>
        <p:txBody>
          <a:bodyPr/>
          <a:lstStyle/>
          <a:p>
            <a:r>
              <a:rPr lang="en-US" sz="8800" dirty="0"/>
              <a:t>RUSLE 2 Database Management</a:t>
            </a:r>
            <a:r>
              <a:rPr lang="en-US" sz="3600" baseline="100000" dirty="0"/>
              <a:t>*</a:t>
            </a:r>
            <a:endParaRPr lang="en-US" baseline="100000" dirty="0"/>
          </a:p>
        </p:txBody>
      </p:sp>
      <p:sp>
        <p:nvSpPr>
          <p:cNvPr id="35843" name="Rectangle 3"/>
          <p:cNvSpPr>
            <a:spLocks noGrp="1" noChangeArrowheads="1"/>
          </p:cNvSpPr>
          <p:nvPr>
            <p:ph type="body" idx="1"/>
          </p:nvPr>
        </p:nvSpPr>
        <p:spPr>
          <a:xfrm>
            <a:off x="457200" y="5791200"/>
            <a:ext cx="8229600" cy="609599"/>
          </a:xfrm>
        </p:spPr>
        <p:txBody>
          <a:bodyPr/>
          <a:lstStyle/>
          <a:p>
            <a:pPr marL="0" indent="0">
              <a:buNone/>
            </a:pPr>
            <a:r>
              <a:rPr lang="en-US" sz="1200" dirty="0"/>
              <a:t>* This presentation was originally produced by Dave </a:t>
            </a:r>
            <a:r>
              <a:rPr lang="en-US" sz="1200" dirty="0" err="1"/>
              <a:t>Lightle</a:t>
            </a:r>
            <a:r>
              <a:rPr lang="en-US" sz="1200" dirty="0"/>
              <a:t> (NSSC Agronomist, retired) and subsequently edited and presented by Steve Boetger (ENTSC Agronomist), Giulio Ferruzzi (WNTSC Agronomist and NRCS RUSLE2 science lead &amp; database manager), Linda Scheffe (NSSC Agronomist, retired), and Steve Woodruff (ENTSC Agronomist/Forage Specialist).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10</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2053" name="Rectangle 5"/>
          <p:cNvSpPr>
            <a:spLocks noGrp="1" noRot="1" noChangeArrowheads="1"/>
          </p:cNvSpPr>
          <p:nvPr>
            <p:ph type="title"/>
          </p:nvPr>
        </p:nvSpPr>
        <p:spPr>
          <a:xfrm>
            <a:off x="457200" y="334963"/>
            <a:ext cx="8229600" cy="1143000"/>
          </a:xfrm>
        </p:spPr>
        <p:txBody>
          <a:bodyPr/>
          <a:lstStyle/>
          <a:p>
            <a:r>
              <a:rPr lang="en-US" sz="2400" dirty="0">
                <a:effectLst/>
              </a:rPr>
              <a:t>If you have your working </a:t>
            </a:r>
            <a:r>
              <a:rPr lang="en-US" sz="2400" dirty="0" err="1">
                <a:effectLst/>
              </a:rPr>
              <a:t>moses</a:t>
            </a:r>
            <a:r>
              <a:rPr lang="en-US" sz="2400" dirty="0">
                <a:effectLst/>
              </a:rPr>
              <a:t> database on your C: drive, </a:t>
            </a:r>
            <a:br>
              <a:rPr lang="en-US" sz="2400" dirty="0">
                <a:effectLst/>
              </a:rPr>
            </a:br>
            <a:r>
              <a:rPr lang="en-US" sz="2400" dirty="0">
                <a:effectLst/>
              </a:rPr>
              <a:t>Go to backup folder, find your working </a:t>
            </a:r>
            <a:r>
              <a:rPr lang="en-US" sz="2400" dirty="0" err="1">
                <a:effectLst/>
              </a:rPr>
              <a:t>moses</a:t>
            </a:r>
            <a:r>
              <a:rPr lang="en-US" sz="2400" dirty="0">
                <a:effectLst/>
              </a:rPr>
              <a:t> database, right click and copy</a:t>
            </a:r>
            <a:br>
              <a:rPr lang="en-US" sz="2400" dirty="0">
                <a:effectLst/>
              </a:rPr>
            </a:br>
            <a:br>
              <a:rPr lang="en-US" sz="2400" dirty="0">
                <a:effectLst/>
              </a:rPr>
            </a:br>
            <a:endParaRPr lang="en-US" sz="2000" dirty="0"/>
          </a:p>
        </p:txBody>
      </p:sp>
      <p:pic>
        <p:nvPicPr>
          <p:cNvPr id="7" name="Content Placeholder 6"/>
          <p:cNvPicPr>
            <a:picLocks noGrp="1"/>
          </p:cNvPicPr>
          <p:nvPr>
            <p:ph idx="1"/>
          </p:nvPr>
        </p:nvPicPr>
        <p:blipFill>
          <a:blip r:embed="rId2"/>
          <a:stretch>
            <a:fillRect/>
          </a:stretch>
        </p:blipFill>
        <p:spPr>
          <a:xfrm>
            <a:off x="457200" y="1219200"/>
            <a:ext cx="8229599" cy="5181600"/>
          </a:xfrm>
          <a:prstGeom prst="rect">
            <a:avLst/>
          </a:prstGeom>
        </p:spPr>
      </p:pic>
    </p:spTree>
    <p:extLst>
      <p:ext uri="{BB962C8B-B14F-4D97-AF65-F5344CB8AC3E}">
        <p14:creationId xmlns:p14="http://schemas.microsoft.com/office/powerpoint/2010/main" val="393286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11</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2053" name="Rectangle 5"/>
          <p:cNvSpPr>
            <a:spLocks noGrp="1" noRot="1" noChangeArrowheads="1"/>
          </p:cNvSpPr>
          <p:nvPr>
            <p:ph type="title"/>
          </p:nvPr>
        </p:nvSpPr>
        <p:spPr>
          <a:xfrm>
            <a:off x="457200" y="334963"/>
            <a:ext cx="8229600" cy="1265237"/>
          </a:xfrm>
        </p:spPr>
        <p:txBody>
          <a:bodyPr/>
          <a:lstStyle/>
          <a:p>
            <a:br>
              <a:rPr lang="en-US" sz="2000" dirty="0">
                <a:effectLst/>
              </a:rPr>
            </a:br>
            <a:br>
              <a:rPr lang="en-US" sz="2000" dirty="0">
                <a:effectLst/>
              </a:rPr>
            </a:br>
            <a:r>
              <a:rPr lang="en-US" sz="2000" dirty="0">
                <a:effectLst/>
              </a:rPr>
              <a:t>If you have your working </a:t>
            </a:r>
            <a:r>
              <a:rPr lang="en-US" sz="2000" dirty="0" err="1">
                <a:effectLst/>
              </a:rPr>
              <a:t>moses</a:t>
            </a:r>
            <a:r>
              <a:rPr lang="en-US" sz="2000" dirty="0">
                <a:effectLst/>
              </a:rPr>
              <a:t> database on your C: drive, </a:t>
            </a:r>
            <a:br>
              <a:rPr lang="en-US" sz="2000" dirty="0">
                <a:effectLst/>
              </a:rPr>
            </a:br>
            <a:r>
              <a:rPr lang="en-US" sz="2000" dirty="0">
                <a:effectLst/>
              </a:rPr>
              <a:t>Go to your root folder where your databases are and right click, </a:t>
            </a:r>
            <a:r>
              <a:rPr lang="en-US" sz="2000" dirty="0" err="1">
                <a:effectLst/>
              </a:rPr>
              <a:t>paste.You</a:t>
            </a:r>
            <a:r>
              <a:rPr lang="en-US" sz="2000" dirty="0">
                <a:effectLst/>
              </a:rPr>
              <a:t> will need to go to RUSLE2, right click on lower right corner, open alternate database and browse to the </a:t>
            </a:r>
            <a:r>
              <a:rPr lang="en-US" sz="2000" dirty="0" err="1">
                <a:effectLst/>
              </a:rPr>
              <a:t>moses</a:t>
            </a:r>
            <a:r>
              <a:rPr lang="en-US" sz="2000" dirty="0">
                <a:effectLst/>
              </a:rPr>
              <a:t> database.   Then, right click and select startup database.    </a:t>
            </a:r>
            <a:br>
              <a:rPr lang="en-US" sz="2000" dirty="0">
                <a:effectLst/>
              </a:rPr>
            </a:br>
            <a:br>
              <a:rPr lang="en-US" sz="2400" dirty="0"/>
            </a:br>
            <a:br>
              <a:rPr lang="en-US" sz="2400" dirty="0">
                <a:effectLst/>
              </a:rPr>
            </a:br>
            <a:endParaRPr lang="en-US" sz="2000" dirty="0"/>
          </a:p>
        </p:txBody>
      </p:sp>
      <p:pic>
        <p:nvPicPr>
          <p:cNvPr id="8" name="Content Placeholder 7"/>
          <p:cNvPicPr>
            <a:picLocks noGrp="1"/>
          </p:cNvPicPr>
          <p:nvPr>
            <p:ph idx="1"/>
          </p:nvPr>
        </p:nvPicPr>
        <p:blipFill>
          <a:blip r:embed="rId2"/>
          <a:stretch>
            <a:fillRect/>
          </a:stretch>
        </p:blipFill>
        <p:spPr>
          <a:xfrm>
            <a:off x="610557" y="1600200"/>
            <a:ext cx="8076243" cy="5257800"/>
          </a:xfrm>
          <a:prstGeom prst="rect">
            <a:avLst/>
          </a:prstGeom>
        </p:spPr>
      </p:pic>
    </p:spTree>
    <p:extLst>
      <p:ext uri="{BB962C8B-B14F-4D97-AF65-F5344CB8AC3E}">
        <p14:creationId xmlns:p14="http://schemas.microsoft.com/office/powerpoint/2010/main" val="23035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12</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2053" name="Rectangle 5"/>
          <p:cNvSpPr>
            <a:spLocks noGrp="1" noRot="1" noChangeArrowheads="1"/>
          </p:cNvSpPr>
          <p:nvPr>
            <p:ph type="title"/>
          </p:nvPr>
        </p:nvSpPr>
        <p:spPr>
          <a:xfrm>
            <a:off x="457200" y="334963"/>
            <a:ext cx="8229600" cy="1143000"/>
          </a:xfrm>
        </p:spPr>
        <p:txBody>
          <a:bodyPr/>
          <a:lstStyle/>
          <a:p>
            <a:r>
              <a:rPr lang="en-US" sz="2400" dirty="0">
                <a:effectLst/>
              </a:rPr>
              <a:t>If you have your working </a:t>
            </a:r>
            <a:r>
              <a:rPr lang="en-US" sz="2400" dirty="0" err="1">
                <a:effectLst/>
              </a:rPr>
              <a:t>moses</a:t>
            </a:r>
            <a:r>
              <a:rPr lang="en-US" sz="2400" dirty="0">
                <a:effectLst/>
              </a:rPr>
              <a:t> database elsewhere, </a:t>
            </a:r>
            <a:br>
              <a:rPr lang="en-US" sz="2400" dirty="0">
                <a:effectLst/>
              </a:rPr>
            </a:br>
            <a:r>
              <a:rPr lang="en-US" sz="2400" dirty="0">
                <a:effectLst/>
              </a:rPr>
              <a:t>no automatic backup will have been made </a:t>
            </a:r>
            <a:endParaRPr lang="en-US" sz="2400" dirty="0"/>
          </a:p>
        </p:txBody>
      </p:sp>
      <p:sp>
        <p:nvSpPr>
          <p:cNvPr id="2" name="Content Placeholder 1"/>
          <p:cNvSpPr>
            <a:spLocks noGrp="1"/>
          </p:cNvSpPr>
          <p:nvPr>
            <p:ph idx="1"/>
          </p:nvPr>
        </p:nvSpPr>
        <p:spPr/>
        <p:txBody>
          <a:bodyPr/>
          <a:lstStyle/>
          <a:p>
            <a:r>
              <a:rPr lang="en-US" sz="2800" b="1" dirty="0">
                <a:latin typeface="+mj-lt"/>
              </a:rPr>
              <a:t>You will have to ensure that your working </a:t>
            </a:r>
            <a:r>
              <a:rPr lang="en-US" sz="2800" b="1" dirty="0" err="1">
                <a:latin typeface="+mj-lt"/>
              </a:rPr>
              <a:t>moses</a:t>
            </a:r>
            <a:r>
              <a:rPr lang="en-US" sz="2800" b="1" dirty="0">
                <a:latin typeface="+mj-lt"/>
              </a:rPr>
              <a:t> database at your alternate location is accessible and that IT has granted full user control</a:t>
            </a:r>
          </a:p>
          <a:p>
            <a:r>
              <a:rPr lang="en-US" sz="2800" b="1" dirty="0">
                <a:effectLst>
                  <a:outerShdw blurRad="38100" dist="38100" dir="2700000" algn="tl">
                    <a:srgbClr val="000000">
                      <a:alpha val="43137"/>
                    </a:srgbClr>
                  </a:outerShdw>
                </a:effectLst>
                <a:latin typeface="+mj-lt"/>
              </a:rPr>
              <a:t>You will need to go to RUSLE2, right click on lower right corner database icon, select </a:t>
            </a:r>
            <a:r>
              <a:rPr lang="en-US" sz="2800" b="1" i="1" dirty="0">
                <a:effectLst>
                  <a:outerShdw blurRad="38100" dist="38100" dir="2700000" algn="tl">
                    <a:srgbClr val="000000">
                      <a:alpha val="43137"/>
                    </a:srgbClr>
                  </a:outerShdw>
                </a:effectLst>
                <a:latin typeface="+mj-lt"/>
              </a:rPr>
              <a:t>open alternate database</a:t>
            </a:r>
            <a:r>
              <a:rPr lang="en-US" sz="2800" b="1" dirty="0">
                <a:effectLst>
                  <a:outerShdw blurRad="38100" dist="38100" dir="2700000" algn="tl">
                    <a:srgbClr val="000000">
                      <a:alpha val="43137"/>
                    </a:srgbClr>
                  </a:outerShdw>
                </a:effectLst>
                <a:latin typeface="+mj-lt"/>
              </a:rPr>
              <a:t> and browse to the </a:t>
            </a:r>
            <a:r>
              <a:rPr lang="en-US" sz="2800" b="1" dirty="0" err="1">
                <a:effectLst>
                  <a:outerShdw blurRad="38100" dist="38100" dir="2700000" algn="tl">
                    <a:srgbClr val="000000">
                      <a:alpha val="43137"/>
                    </a:srgbClr>
                  </a:outerShdw>
                </a:effectLst>
                <a:latin typeface="+mj-lt"/>
              </a:rPr>
              <a:t>moses</a:t>
            </a:r>
            <a:r>
              <a:rPr lang="en-US" sz="2800" b="1" dirty="0">
                <a:effectLst>
                  <a:outerShdw blurRad="38100" dist="38100" dir="2700000" algn="tl">
                    <a:srgbClr val="000000">
                      <a:alpha val="43137"/>
                    </a:srgbClr>
                  </a:outerShdw>
                </a:effectLst>
                <a:latin typeface="+mj-lt"/>
              </a:rPr>
              <a:t> database in the alternate location.   Once switched, right click on lower right corner database icon and select </a:t>
            </a:r>
            <a:r>
              <a:rPr lang="en-US" sz="2800" b="1" i="1" dirty="0">
                <a:effectLst>
                  <a:outerShdw blurRad="38100" dist="38100" dir="2700000" algn="tl">
                    <a:srgbClr val="000000">
                      <a:alpha val="43137"/>
                    </a:srgbClr>
                  </a:outerShdw>
                </a:effectLst>
                <a:latin typeface="+mj-lt"/>
              </a:rPr>
              <a:t>startup database</a:t>
            </a:r>
            <a:r>
              <a:rPr lang="en-US" sz="2800" b="1" dirty="0">
                <a:effectLst>
                  <a:outerShdw blurRad="38100" dist="38100" dir="2700000" algn="tl">
                    <a:srgbClr val="000000">
                      <a:alpha val="43137"/>
                    </a:srgbClr>
                  </a:outerShdw>
                </a:effectLst>
                <a:latin typeface="+mj-lt"/>
              </a:rPr>
              <a:t>.    </a:t>
            </a:r>
          </a:p>
          <a:p>
            <a:endParaRPr lang="en-US" sz="2800" dirty="0"/>
          </a:p>
        </p:txBody>
      </p:sp>
    </p:spTree>
    <p:extLst>
      <p:ext uri="{BB962C8B-B14F-4D97-AF65-F5344CB8AC3E}">
        <p14:creationId xmlns:p14="http://schemas.microsoft.com/office/powerpoint/2010/main" val="335407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13</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2053" name="Rectangle 5"/>
          <p:cNvSpPr>
            <a:spLocks noGrp="1" noRot="1" noChangeArrowheads="1"/>
          </p:cNvSpPr>
          <p:nvPr>
            <p:ph type="title"/>
          </p:nvPr>
        </p:nvSpPr>
        <p:spPr/>
        <p:txBody>
          <a:bodyPr/>
          <a:lstStyle/>
          <a:p>
            <a:r>
              <a:rPr lang="en-US"/>
              <a:t>RUSLE2 File Downloading</a:t>
            </a:r>
          </a:p>
        </p:txBody>
      </p:sp>
      <p:sp>
        <p:nvSpPr>
          <p:cNvPr id="2051" name="Rectangle 3"/>
          <p:cNvSpPr>
            <a:spLocks noGrp="1" noChangeArrowheads="1"/>
          </p:cNvSpPr>
          <p:nvPr>
            <p:ph type="body" idx="1"/>
          </p:nvPr>
        </p:nvSpPr>
        <p:spPr>
          <a:xfrm>
            <a:off x="457200" y="1371600"/>
            <a:ext cx="8229600" cy="5029200"/>
          </a:xfrm>
        </p:spPr>
        <p:txBody>
          <a:bodyPr/>
          <a:lstStyle/>
          <a:p>
            <a:pPr>
              <a:lnSpc>
                <a:spcPct val="90000"/>
              </a:lnSpc>
              <a:buFont typeface="Wingdings" pitchFamily="2" charset="2"/>
              <a:buNone/>
            </a:pPr>
            <a:r>
              <a:rPr lang="en-US" sz="4000" u="sng" dirty="0"/>
              <a:t>Topic			        		    Slides</a:t>
            </a:r>
          </a:p>
          <a:p>
            <a:pPr>
              <a:lnSpc>
                <a:spcPct val="90000"/>
              </a:lnSpc>
              <a:buFont typeface="Wingdings" pitchFamily="2" charset="2"/>
              <a:buNone/>
            </a:pPr>
            <a:r>
              <a:rPr lang="en-US" sz="2400" dirty="0"/>
              <a:t>Official RUSLE2 Website					14</a:t>
            </a:r>
          </a:p>
          <a:p>
            <a:pPr>
              <a:lnSpc>
                <a:spcPct val="90000"/>
              </a:lnSpc>
              <a:buFont typeface="Wingdings" pitchFamily="2" charset="2"/>
              <a:buNone/>
            </a:pPr>
            <a:r>
              <a:rPr lang="en-US" sz="2400" dirty="0"/>
              <a:t>Downloadable Program (for IT)				16</a:t>
            </a:r>
          </a:p>
          <a:p>
            <a:pPr>
              <a:lnSpc>
                <a:spcPct val="90000"/>
              </a:lnSpc>
              <a:buFont typeface="Wingdings" pitchFamily="2" charset="2"/>
              <a:buNone/>
            </a:pPr>
            <a:r>
              <a:rPr lang="en-US" sz="2400" dirty="0"/>
              <a:t>Base Database “MOSES”					17</a:t>
            </a:r>
          </a:p>
          <a:p>
            <a:pPr>
              <a:lnSpc>
                <a:spcPct val="90000"/>
              </a:lnSpc>
              <a:buFont typeface="Wingdings" pitchFamily="2" charset="2"/>
              <a:buNone/>
            </a:pPr>
            <a:r>
              <a:rPr lang="en-US" sz="2400" dirty="0"/>
              <a:t>Downloading the latest Base Database Updates		18-19</a:t>
            </a:r>
          </a:p>
          <a:p>
            <a:pPr>
              <a:lnSpc>
                <a:spcPct val="90000"/>
              </a:lnSpc>
              <a:buFont typeface="Wingdings" pitchFamily="2" charset="2"/>
              <a:buNone/>
            </a:pPr>
            <a:r>
              <a:rPr lang="en-US" sz="2400" dirty="0"/>
              <a:t>Downloading the Climate Database				20</a:t>
            </a:r>
          </a:p>
          <a:p>
            <a:pPr>
              <a:lnSpc>
                <a:spcPct val="90000"/>
              </a:lnSpc>
              <a:buFont typeface="Wingdings" pitchFamily="2" charset="2"/>
              <a:buNone/>
            </a:pPr>
            <a:r>
              <a:rPr lang="en-US" sz="2400" dirty="0"/>
              <a:t>Downloading the Crop Management Zone Database		21-22</a:t>
            </a:r>
          </a:p>
          <a:p>
            <a:pPr>
              <a:lnSpc>
                <a:spcPct val="90000"/>
              </a:lnSpc>
              <a:buFont typeface="Wingdings" pitchFamily="2" charset="2"/>
              <a:buNone/>
            </a:pPr>
            <a:r>
              <a:rPr lang="en-US" sz="2400" dirty="0"/>
              <a:t>Downloading the Soil Database				23-24</a:t>
            </a:r>
          </a:p>
          <a:p>
            <a:pPr>
              <a:lnSpc>
                <a:spcPct val="90000"/>
              </a:lnSpc>
              <a:buFont typeface="Wingdings" pitchFamily="2" charset="2"/>
              <a:buNone/>
            </a:pPr>
            <a:r>
              <a:rPr lang="en-US" sz="2400" dirty="0"/>
              <a:t>RUSLE2 User’s Guide						25</a:t>
            </a:r>
          </a:p>
        </p:txBody>
      </p:sp>
    </p:spTree>
    <p:extLst>
      <p:ext uri="{BB962C8B-B14F-4D97-AF65-F5344CB8AC3E}">
        <p14:creationId xmlns:p14="http://schemas.microsoft.com/office/powerpoint/2010/main" val="84596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cstate="print"/>
          <a:srcRect b="15938"/>
          <a:stretch>
            <a:fillRect/>
          </a:stretch>
        </p:blipFill>
        <p:spPr bwMode="auto">
          <a:xfrm>
            <a:off x="76200" y="381000"/>
            <a:ext cx="8900160" cy="5985531"/>
          </a:xfrm>
          <a:prstGeom prst="rect">
            <a:avLst/>
          </a:prstGeom>
          <a:noFill/>
          <a:ln w="9525">
            <a:noFill/>
            <a:miter lim="800000"/>
            <a:headEnd/>
            <a:tailEnd/>
          </a:ln>
        </p:spPr>
      </p:pic>
      <p:sp>
        <p:nvSpPr>
          <p:cNvPr id="5" name="Slide Number Placeholder 2"/>
          <p:cNvSpPr>
            <a:spLocks noGrp="1"/>
          </p:cNvSpPr>
          <p:nvPr>
            <p:ph type="sldNum" sz="quarter" idx="11"/>
          </p:nvPr>
        </p:nvSpPr>
        <p:spPr/>
        <p:txBody>
          <a:bodyPr/>
          <a:lstStyle/>
          <a:p>
            <a:fld id="{412E710C-4608-4A29-A7A5-7078A9F4A550}" type="slidenum">
              <a:rPr lang="en-US"/>
              <a:pPr/>
              <a:t>14</a:t>
            </a:fld>
            <a:endParaRPr lang="en-US"/>
          </a:p>
        </p:txBody>
      </p:sp>
      <p:sp>
        <p:nvSpPr>
          <p:cNvPr id="6" name="Footer Placeholder 3"/>
          <p:cNvSpPr>
            <a:spLocks noGrp="1"/>
          </p:cNvSpPr>
          <p:nvPr>
            <p:ph type="ftr" sz="quarter" idx="12"/>
          </p:nvPr>
        </p:nvSpPr>
        <p:spPr/>
        <p:txBody>
          <a:bodyPr/>
          <a:lstStyle/>
          <a:p>
            <a:r>
              <a:rPr lang="en-US" dirty="0"/>
              <a:t>Updated February 2022</a:t>
            </a:r>
          </a:p>
        </p:txBody>
      </p:sp>
      <p:sp>
        <p:nvSpPr>
          <p:cNvPr id="7173" name="Text Box 5"/>
          <p:cNvSpPr txBox="1">
            <a:spLocks noChangeArrowheads="1"/>
          </p:cNvSpPr>
          <p:nvPr/>
        </p:nvSpPr>
        <p:spPr bwMode="auto">
          <a:xfrm>
            <a:off x="3352800" y="3657600"/>
            <a:ext cx="4343400" cy="2031325"/>
          </a:xfrm>
          <a:prstGeom prst="rect">
            <a:avLst/>
          </a:prstGeom>
          <a:solidFill>
            <a:schemeClr val="accent1"/>
          </a:solidFill>
          <a:ln w="9525">
            <a:solidFill>
              <a:schemeClr val="bg2"/>
            </a:solidFill>
            <a:miter lim="800000"/>
            <a:headEnd/>
            <a:tailEnd/>
          </a:ln>
          <a:effectLst/>
        </p:spPr>
        <p:txBody>
          <a:bodyPr wrap="square">
            <a:spAutoFit/>
          </a:bodyPr>
          <a:lstStyle/>
          <a:p>
            <a:pPr marL="342900" indent="-342900">
              <a:spcBef>
                <a:spcPct val="50000"/>
              </a:spcBef>
            </a:pPr>
            <a:r>
              <a:rPr lang="en-US" dirty="0"/>
              <a:t>This is the “Purdue” RUSLE2 database site.</a:t>
            </a:r>
          </a:p>
          <a:p>
            <a:pPr marL="342900" indent="-342900">
              <a:spcBef>
                <a:spcPct val="50000"/>
              </a:spcBef>
            </a:pPr>
            <a:r>
              <a:rPr lang="en-US" dirty="0"/>
              <a:t>Contains:</a:t>
            </a:r>
          </a:p>
          <a:p>
            <a:pPr marL="342900" indent="-342900">
              <a:spcBef>
                <a:spcPct val="50000"/>
              </a:spcBef>
              <a:buFontTx/>
              <a:buAutoNum type="arabicPeriod"/>
            </a:pPr>
            <a:r>
              <a:rPr lang="en-US" dirty="0"/>
              <a:t>Current software</a:t>
            </a:r>
          </a:p>
          <a:p>
            <a:pPr marL="342900" indent="-342900">
              <a:spcBef>
                <a:spcPct val="50000"/>
              </a:spcBef>
              <a:buFontTx/>
              <a:buAutoNum type="arabicPeriod"/>
            </a:pPr>
            <a:r>
              <a:rPr lang="en-US" dirty="0"/>
              <a:t>Current databases</a:t>
            </a:r>
          </a:p>
          <a:p>
            <a:pPr marL="342900" indent="-342900">
              <a:spcBef>
                <a:spcPct val="50000"/>
              </a:spcBef>
              <a:buFontTx/>
              <a:buAutoNum type="arabicPeriod"/>
            </a:pPr>
            <a:r>
              <a:rPr lang="en-US" dirty="0"/>
              <a:t>User Guides and Instructions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412E710C-4608-4A29-A7A5-7078A9F4A550}" type="slidenum">
              <a:rPr lang="en-US"/>
              <a:pPr/>
              <a:t>15</a:t>
            </a:fld>
            <a:endParaRPr lang="en-US"/>
          </a:p>
        </p:txBody>
      </p:sp>
      <p:sp>
        <p:nvSpPr>
          <p:cNvPr id="6" name="Footer Placeholder 3"/>
          <p:cNvSpPr>
            <a:spLocks noGrp="1"/>
          </p:cNvSpPr>
          <p:nvPr>
            <p:ph type="ftr" sz="quarter" idx="12"/>
          </p:nvPr>
        </p:nvSpPr>
        <p:spPr/>
        <p:txBody>
          <a:bodyPr/>
          <a:lstStyle/>
          <a:p>
            <a:r>
              <a:rPr lang="en-US" dirty="0"/>
              <a:t>Updated February 2022</a:t>
            </a:r>
          </a:p>
        </p:txBody>
      </p:sp>
      <p:sp>
        <p:nvSpPr>
          <p:cNvPr id="2" name="Rectangle 1"/>
          <p:cNvSpPr/>
          <p:nvPr/>
        </p:nvSpPr>
        <p:spPr>
          <a:xfrm>
            <a:off x="1066800" y="0"/>
            <a:ext cx="7772400" cy="923330"/>
          </a:xfrm>
          <a:prstGeom prst="rect">
            <a:avLst/>
          </a:prstGeom>
        </p:spPr>
        <p:txBody>
          <a:bodyPr wrap="square">
            <a:spAutoFit/>
          </a:bodyPr>
          <a:lstStyle/>
          <a:p>
            <a:r>
              <a:rPr lang="en-US" b="1" dirty="0"/>
              <a:t>NRCS Website being transitioned to: http://www.nrcs.usda.gov/wps/portal/nrcs/main/national/technical/tools/rusle2</a:t>
            </a:r>
            <a:r>
              <a:rPr lang="en-US" dirty="0"/>
              <a:t>/</a:t>
            </a:r>
          </a:p>
        </p:txBody>
      </p:sp>
      <p:pic>
        <p:nvPicPr>
          <p:cNvPr id="3" name="Picture 2"/>
          <p:cNvPicPr>
            <a:picLocks noChangeAspect="1"/>
          </p:cNvPicPr>
          <p:nvPr/>
        </p:nvPicPr>
        <p:blipFill>
          <a:blip r:embed="rId2"/>
          <a:stretch>
            <a:fillRect/>
          </a:stretch>
        </p:blipFill>
        <p:spPr>
          <a:xfrm>
            <a:off x="0" y="874931"/>
            <a:ext cx="9144000" cy="5983120"/>
          </a:xfrm>
          <a:prstGeom prst="rect">
            <a:avLst/>
          </a:prstGeom>
        </p:spPr>
      </p:pic>
    </p:spTree>
    <p:extLst>
      <p:ext uri="{BB962C8B-B14F-4D97-AF65-F5344CB8AC3E}">
        <p14:creationId xmlns:p14="http://schemas.microsoft.com/office/powerpoint/2010/main" val="136554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6" name="Slide Number Placeholder 2"/>
          <p:cNvSpPr>
            <a:spLocks noGrp="1"/>
          </p:cNvSpPr>
          <p:nvPr>
            <p:ph type="sldNum" sz="quarter" idx="11"/>
          </p:nvPr>
        </p:nvSpPr>
        <p:spPr/>
        <p:txBody>
          <a:bodyPr/>
          <a:lstStyle/>
          <a:p>
            <a:fld id="{ACBA9B38-6ED1-4509-AD00-153BB46577EC}" type="slidenum">
              <a:rPr lang="en-US"/>
              <a:pPr/>
              <a:t>16</a:t>
            </a:fld>
            <a:endParaRPr lang="en-US"/>
          </a:p>
        </p:txBody>
      </p:sp>
      <p:sp>
        <p:nvSpPr>
          <p:cNvPr id="7" name="Footer Placeholder 3"/>
          <p:cNvSpPr>
            <a:spLocks noGrp="1"/>
          </p:cNvSpPr>
          <p:nvPr>
            <p:ph type="ftr" sz="quarter" idx="12"/>
          </p:nvPr>
        </p:nvSpPr>
        <p:spPr/>
        <p:txBody>
          <a:bodyPr/>
          <a:lstStyle/>
          <a:p>
            <a:r>
              <a:rPr lang="en-US" dirty="0"/>
              <a:t>Updated February 2022</a:t>
            </a:r>
          </a:p>
        </p:txBody>
      </p:sp>
      <p:sp>
        <p:nvSpPr>
          <p:cNvPr id="8197" name="Line 5"/>
          <p:cNvSpPr>
            <a:spLocks noChangeShapeType="1"/>
          </p:cNvSpPr>
          <p:nvPr/>
        </p:nvSpPr>
        <p:spPr bwMode="auto">
          <a:xfrm>
            <a:off x="1143000" y="2362200"/>
            <a:ext cx="3276600" cy="1447800"/>
          </a:xfrm>
          <a:prstGeom prst="line">
            <a:avLst/>
          </a:prstGeom>
          <a:noFill/>
          <a:ln w="57150">
            <a:solidFill>
              <a:schemeClr val="bg2"/>
            </a:solidFill>
            <a:round/>
            <a:headEnd/>
            <a:tailEnd type="triangle" w="med" len="med"/>
          </a:ln>
          <a:effectLst/>
        </p:spPr>
        <p:txBody>
          <a:bodyPr/>
          <a:lstStyle/>
          <a:p>
            <a:endParaRPr lang="en-US"/>
          </a:p>
        </p:txBody>
      </p:sp>
      <p:sp>
        <p:nvSpPr>
          <p:cNvPr id="8198" name="AutoShape 6"/>
          <p:cNvSpPr>
            <a:spLocks noChangeArrowheads="1"/>
          </p:cNvSpPr>
          <p:nvPr/>
        </p:nvSpPr>
        <p:spPr bwMode="auto">
          <a:xfrm>
            <a:off x="3276600" y="4495799"/>
            <a:ext cx="4648200" cy="1447800"/>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US" sz="2400" b="1" dirty="0"/>
              <a:t>RUSLE2 Program + Base Database for TSPs (NRCS employees will get this from the software center).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7" name="Slide Number Placeholder 2"/>
          <p:cNvSpPr>
            <a:spLocks noGrp="1"/>
          </p:cNvSpPr>
          <p:nvPr>
            <p:ph type="sldNum" sz="quarter" idx="11"/>
          </p:nvPr>
        </p:nvSpPr>
        <p:spPr/>
        <p:txBody>
          <a:bodyPr/>
          <a:lstStyle/>
          <a:p>
            <a:fld id="{F69A3130-3D0B-4729-A079-A058FF6C9B59}" type="slidenum">
              <a:rPr lang="en-US"/>
              <a:pPr/>
              <a:t>17</a:t>
            </a:fld>
            <a:endParaRPr lang="en-US"/>
          </a:p>
        </p:txBody>
      </p:sp>
      <p:sp>
        <p:nvSpPr>
          <p:cNvPr id="8" name="Footer Placeholder 3"/>
          <p:cNvSpPr>
            <a:spLocks noGrp="1"/>
          </p:cNvSpPr>
          <p:nvPr>
            <p:ph type="ftr" sz="quarter" idx="12"/>
          </p:nvPr>
        </p:nvSpPr>
        <p:spPr/>
        <p:txBody>
          <a:bodyPr/>
          <a:lstStyle/>
          <a:p>
            <a:r>
              <a:rPr lang="en-US" dirty="0"/>
              <a:t>Updated February 2022</a:t>
            </a:r>
          </a:p>
        </p:txBody>
      </p:sp>
      <p:sp>
        <p:nvSpPr>
          <p:cNvPr id="9221" name="Line 5"/>
          <p:cNvSpPr>
            <a:spLocks noChangeShapeType="1"/>
          </p:cNvSpPr>
          <p:nvPr/>
        </p:nvSpPr>
        <p:spPr bwMode="auto">
          <a:xfrm>
            <a:off x="1143000" y="2895600"/>
            <a:ext cx="3429000" cy="685800"/>
          </a:xfrm>
          <a:prstGeom prst="line">
            <a:avLst/>
          </a:prstGeom>
          <a:noFill/>
          <a:ln w="57150">
            <a:solidFill>
              <a:schemeClr val="bg2"/>
            </a:solidFill>
            <a:round/>
            <a:headEnd/>
            <a:tailEnd type="triangle" w="med" len="med"/>
          </a:ln>
          <a:effectLst/>
        </p:spPr>
        <p:txBody>
          <a:bodyPr/>
          <a:lstStyle/>
          <a:p>
            <a:endParaRPr lang="en-US"/>
          </a:p>
        </p:txBody>
      </p:sp>
      <p:sp>
        <p:nvSpPr>
          <p:cNvPr id="9222" name="AutoShape 6"/>
          <p:cNvSpPr>
            <a:spLocks noChangeArrowheads="1"/>
          </p:cNvSpPr>
          <p:nvPr/>
        </p:nvSpPr>
        <p:spPr bwMode="auto">
          <a:xfrm>
            <a:off x="5029200" y="1981200"/>
            <a:ext cx="3505200" cy="9144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2400" b="1" u="sng" dirty="0"/>
              <a:t>Base Database</a:t>
            </a:r>
          </a:p>
          <a:p>
            <a:pPr algn="ctr"/>
            <a:r>
              <a:rPr lang="en-US" sz="2400" b="1" u="sng" dirty="0" err="1"/>
              <a:t>And/Or</a:t>
            </a:r>
            <a:r>
              <a:rPr lang="en-US" sz="2400" b="1" u="sng" dirty="0"/>
              <a:t> Updates</a:t>
            </a:r>
          </a:p>
        </p:txBody>
      </p:sp>
      <p:sp>
        <p:nvSpPr>
          <p:cNvPr id="9223" name="Text Box 7"/>
          <p:cNvSpPr txBox="1">
            <a:spLocks noChangeArrowheads="1"/>
          </p:cNvSpPr>
          <p:nvPr/>
        </p:nvSpPr>
        <p:spPr bwMode="auto">
          <a:xfrm>
            <a:off x="2895600" y="4876800"/>
            <a:ext cx="5334000" cy="1311275"/>
          </a:xfrm>
          <a:prstGeom prst="rect">
            <a:avLst/>
          </a:prstGeom>
          <a:solidFill>
            <a:schemeClr val="accent1"/>
          </a:solidFill>
          <a:ln w="9525">
            <a:noFill/>
            <a:miter lim="800000"/>
            <a:headEnd/>
            <a:tailEnd/>
          </a:ln>
          <a:effectLst/>
        </p:spPr>
        <p:txBody>
          <a:bodyPr>
            <a:spAutoFit/>
          </a:bodyPr>
          <a:lstStyle/>
          <a:p>
            <a:pPr>
              <a:spcBef>
                <a:spcPct val="50000"/>
              </a:spcBef>
            </a:pPr>
            <a:r>
              <a:rPr lang="en-US" sz="2000" b="1"/>
              <a:t>Save ALL database files in the RUSLE2 “IMPORT” Folder so you can find them easily when it comes time to actually import them into RUSLE2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6" name="Slide Number Placeholder 2"/>
          <p:cNvSpPr>
            <a:spLocks noGrp="1"/>
          </p:cNvSpPr>
          <p:nvPr>
            <p:ph type="sldNum" sz="quarter" idx="11"/>
          </p:nvPr>
        </p:nvSpPr>
        <p:spPr/>
        <p:txBody>
          <a:bodyPr/>
          <a:lstStyle/>
          <a:p>
            <a:fld id="{6548945F-6508-4157-A4EA-EDDC9157C2EB}" type="slidenum">
              <a:rPr lang="en-US"/>
              <a:pPr/>
              <a:t>18</a:t>
            </a:fld>
            <a:endParaRPr lang="en-US"/>
          </a:p>
        </p:txBody>
      </p:sp>
      <p:sp>
        <p:nvSpPr>
          <p:cNvPr id="7" name="Footer Placeholder 3"/>
          <p:cNvSpPr>
            <a:spLocks noGrp="1"/>
          </p:cNvSpPr>
          <p:nvPr>
            <p:ph type="ftr" sz="quarter" idx="12"/>
          </p:nvPr>
        </p:nvSpPr>
        <p:spPr/>
        <p:txBody>
          <a:bodyPr/>
          <a:lstStyle/>
          <a:p>
            <a:r>
              <a:rPr lang="en-US" dirty="0"/>
              <a:t>Updated February 2022</a:t>
            </a:r>
          </a:p>
        </p:txBody>
      </p:sp>
      <p:sp>
        <p:nvSpPr>
          <p:cNvPr id="36869" name="Text Box 5"/>
          <p:cNvSpPr txBox="1">
            <a:spLocks noChangeArrowheads="1"/>
          </p:cNvSpPr>
          <p:nvPr/>
        </p:nvSpPr>
        <p:spPr bwMode="auto">
          <a:xfrm>
            <a:off x="2438400" y="4876800"/>
            <a:ext cx="2895600" cy="650875"/>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b="1" dirty="0"/>
              <a:t>Open the “Latest Base Database Updates” folder</a:t>
            </a:r>
          </a:p>
        </p:txBody>
      </p:sp>
      <p:sp>
        <p:nvSpPr>
          <p:cNvPr id="36870" name="Line 6"/>
          <p:cNvSpPr>
            <a:spLocks noChangeShapeType="1"/>
          </p:cNvSpPr>
          <p:nvPr/>
        </p:nvSpPr>
        <p:spPr bwMode="auto">
          <a:xfrm flipV="1">
            <a:off x="3124200" y="3657600"/>
            <a:ext cx="1524000" cy="1219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p:cNvPicPr>
            <a:picLocks noChangeAspect="1" noChangeArrowheads="1"/>
          </p:cNvPicPr>
          <p:nvPr/>
        </p:nvPicPr>
        <p:blipFill>
          <a:blip r:embed="rId2" cstate="print"/>
          <a:srcRect b="11250"/>
          <a:stretch>
            <a:fillRect/>
          </a:stretch>
        </p:blipFill>
        <p:spPr bwMode="auto">
          <a:xfrm>
            <a:off x="73152" y="201168"/>
            <a:ext cx="8900160" cy="6319289"/>
          </a:xfrm>
          <a:prstGeom prst="rect">
            <a:avLst/>
          </a:prstGeom>
          <a:noFill/>
          <a:ln w="9525">
            <a:noFill/>
            <a:miter lim="800000"/>
            <a:headEnd/>
            <a:tailEnd/>
          </a:ln>
        </p:spPr>
      </p:pic>
      <p:sp>
        <p:nvSpPr>
          <p:cNvPr id="6" name="Slide Number Placeholder 2"/>
          <p:cNvSpPr>
            <a:spLocks noGrp="1"/>
          </p:cNvSpPr>
          <p:nvPr>
            <p:ph type="sldNum" sz="quarter" idx="11"/>
          </p:nvPr>
        </p:nvSpPr>
        <p:spPr/>
        <p:txBody>
          <a:bodyPr/>
          <a:lstStyle/>
          <a:p>
            <a:fld id="{EB84B9FF-CB08-4A22-94F2-28B7DB787584}" type="slidenum">
              <a:rPr lang="en-US"/>
              <a:pPr/>
              <a:t>19</a:t>
            </a:fld>
            <a:endParaRPr lang="en-US"/>
          </a:p>
        </p:txBody>
      </p:sp>
      <p:sp>
        <p:nvSpPr>
          <p:cNvPr id="7" name="Footer Placeholder 3"/>
          <p:cNvSpPr>
            <a:spLocks noGrp="1"/>
          </p:cNvSpPr>
          <p:nvPr>
            <p:ph type="ftr" sz="quarter" idx="12"/>
          </p:nvPr>
        </p:nvSpPr>
        <p:spPr/>
        <p:txBody>
          <a:bodyPr/>
          <a:lstStyle/>
          <a:p>
            <a:r>
              <a:rPr lang="en-US" dirty="0"/>
              <a:t>Updated February 2022</a:t>
            </a:r>
          </a:p>
        </p:txBody>
      </p:sp>
      <p:sp>
        <p:nvSpPr>
          <p:cNvPr id="13318" name="Text Box 6"/>
          <p:cNvSpPr txBox="1">
            <a:spLocks noChangeArrowheads="1"/>
          </p:cNvSpPr>
          <p:nvPr/>
        </p:nvSpPr>
        <p:spPr bwMode="auto">
          <a:xfrm>
            <a:off x="2895600" y="5334000"/>
            <a:ext cx="2895600" cy="650875"/>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b="1"/>
              <a:t>Download to the“Import” Folder</a:t>
            </a:r>
          </a:p>
        </p:txBody>
      </p:sp>
      <p:sp>
        <p:nvSpPr>
          <p:cNvPr id="13319" name="Line 7"/>
          <p:cNvSpPr>
            <a:spLocks noChangeShapeType="1"/>
          </p:cNvSpPr>
          <p:nvPr/>
        </p:nvSpPr>
        <p:spPr bwMode="auto">
          <a:xfrm>
            <a:off x="4800600" y="3505200"/>
            <a:ext cx="2209800" cy="16764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13BD-0A2A-4696-BB38-AAF3440AC0DC}" type="slidenum">
              <a:rPr lang="en-US"/>
              <a:pPr/>
              <a:t>2</a:t>
            </a:fld>
            <a:endParaRPr lang="en-US" dirty="0"/>
          </a:p>
        </p:txBody>
      </p:sp>
      <p:sp>
        <p:nvSpPr>
          <p:cNvPr id="6" name="Footer Placeholder 5"/>
          <p:cNvSpPr>
            <a:spLocks noGrp="1"/>
          </p:cNvSpPr>
          <p:nvPr>
            <p:ph type="ftr" sz="quarter" idx="12"/>
          </p:nvPr>
        </p:nvSpPr>
        <p:spPr/>
        <p:txBody>
          <a:bodyPr/>
          <a:lstStyle/>
          <a:p>
            <a:r>
              <a:rPr lang="en-US" dirty="0"/>
              <a:t>Updated February 2022</a:t>
            </a:r>
          </a:p>
        </p:txBody>
      </p:sp>
      <p:sp>
        <p:nvSpPr>
          <p:cNvPr id="35842" name="Rectangle 2"/>
          <p:cNvSpPr>
            <a:spLocks noGrp="1" noRot="1" noChangeArrowheads="1"/>
          </p:cNvSpPr>
          <p:nvPr>
            <p:ph type="title"/>
          </p:nvPr>
        </p:nvSpPr>
        <p:spPr/>
        <p:txBody>
          <a:bodyPr/>
          <a:lstStyle/>
          <a:p>
            <a:r>
              <a:rPr lang="en-US"/>
              <a:t>RUSLE 2 Database Management</a:t>
            </a:r>
          </a:p>
        </p:txBody>
      </p:sp>
      <p:sp>
        <p:nvSpPr>
          <p:cNvPr id="35843" name="Rectangle 3"/>
          <p:cNvSpPr>
            <a:spLocks noGrp="1" noChangeArrowheads="1"/>
          </p:cNvSpPr>
          <p:nvPr>
            <p:ph type="body" idx="1"/>
          </p:nvPr>
        </p:nvSpPr>
        <p:spPr>
          <a:xfrm>
            <a:off x="457200" y="1600200"/>
            <a:ext cx="8229600" cy="2666999"/>
          </a:xfrm>
        </p:spPr>
        <p:txBody>
          <a:bodyPr/>
          <a:lstStyle/>
          <a:p>
            <a:pPr marL="0" indent="0">
              <a:buNone/>
            </a:pPr>
            <a:r>
              <a:rPr lang="en-US" sz="4000" dirty="0"/>
              <a:t>This PowerPoint Presentation</a:t>
            </a:r>
            <a:r>
              <a:rPr lang="en-US" sz="2000" baseline="80000" dirty="0"/>
              <a:t>*</a:t>
            </a:r>
            <a:r>
              <a:rPr lang="en-US" sz="4000" dirty="0"/>
              <a:t> will walk you through the necessary steps to </a:t>
            </a:r>
            <a:r>
              <a:rPr lang="en-US" sz="4000" u="sng" dirty="0"/>
              <a:t>SET-UP or UPDATE your RUSLE2 database</a:t>
            </a:r>
            <a:r>
              <a:rPr lang="en-US" sz="4000" dirty="0"/>
              <a:t>.</a:t>
            </a:r>
          </a:p>
        </p:txBody>
      </p:sp>
    </p:spTree>
    <p:extLst>
      <p:ext uri="{BB962C8B-B14F-4D97-AF65-F5344CB8AC3E}">
        <p14:creationId xmlns:p14="http://schemas.microsoft.com/office/powerpoint/2010/main" val="105194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2" cstate="print"/>
          <a:srcRect b="14062"/>
          <a:stretch>
            <a:fillRect/>
          </a:stretch>
        </p:blipFill>
        <p:spPr bwMode="auto">
          <a:xfrm>
            <a:off x="73152" y="384049"/>
            <a:ext cx="8900160" cy="6119101"/>
          </a:xfrm>
          <a:prstGeom prst="rect">
            <a:avLst/>
          </a:prstGeom>
          <a:noFill/>
          <a:ln w="9525">
            <a:noFill/>
            <a:miter lim="800000"/>
            <a:headEnd/>
            <a:tailEnd/>
          </a:ln>
        </p:spPr>
      </p:pic>
      <p:sp>
        <p:nvSpPr>
          <p:cNvPr id="7" name="Slide Number Placeholder 2"/>
          <p:cNvSpPr>
            <a:spLocks noGrp="1"/>
          </p:cNvSpPr>
          <p:nvPr>
            <p:ph type="sldNum" sz="quarter" idx="11"/>
          </p:nvPr>
        </p:nvSpPr>
        <p:spPr/>
        <p:txBody>
          <a:bodyPr/>
          <a:lstStyle/>
          <a:p>
            <a:fld id="{02326463-1088-4626-88F9-673D13BAD732}" type="slidenum">
              <a:rPr lang="en-US"/>
              <a:pPr/>
              <a:t>20</a:t>
            </a:fld>
            <a:endParaRPr lang="en-US"/>
          </a:p>
        </p:txBody>
      </p:sp>
      <p:sp>
        <p:nvSpPr>
          <p:cNvPr id="8" name="Footer Placeholder 3"/>
          <p:cNvSpPr>
            <a:spLocks noGrp="1"/>
          </p:cNvSpPr>
          <p:nvPr>
            <p:ph type="ftr" sz="quarter" idx="12"/>
          </p:nvPr>
        </p:nvSpPr>
        <p:spPr/>
        <p:txBody>
          <a:bodyPr/>
          <a:lstStyle/>
          <a:p>
            <a:r>
              <a:rPr lang="en-US" dirty="0"/>
              <a:t>Updated February 2022</a:t>
            </a:r>
          </a:p>
        </p:txBody>
      </p:sp>
      <p:sp>
        <p:nvSpPr>
          <p:cNvPr id="10245" name="Line 5"/>
          <p:cNvSpPr>
            <a:spLocks noChangeShapeType="1"/>
          </p:cNvSpPr>
          <p:nvPr/>
        </p:nvSpPr>
        <p:spPr bwMode="auto">
          <a:xfrm>
            <a:off x="914400" y="3505200"/>
            <a:ext cx="3124200" cy="1295400"/>
          </a:xfrm>
          <a:prstGeom prst="line">
            <a:avLst/>
          </a:prstGeom>
          <a:noFill/>
          <a:ln w="57150">
            <a:solidFill>
              <a:schemeClr val="bg2"/>
            </a:solidFill>
            <a:round/>
            <a:headEnd/>
            <a:tailEnd type="triangle" w="med" len="med"/>
          </a:ln>
          <a:effectLst/>
        </p:spPr>
        <p:txBody>
          <a:bodyPr/>
          <a:lstStyle/>
          <a:p>
            <a:endParaRPr lang="en-US"/>
          </a:p>
        </p:txBody>
      </p:sp>
      <p:sp>
        <p:nvSpPr>
          <p:cNvPr id="10246" name="AutoShape 6"/>
          <p:cNvSpPr>
            <a:spLocks noChangeArrowheads="1"/>
          </p:cNvSpPr>
          <p:nvPr/>
        </p:nvSpPr>
        <p:spPr bwMode="auto">
          <a:xfrm>
            <a:off x="4953000" y="3810000"/>
            <a:ext cx="26670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b="1" u="sng" dirty="0"/>
              <a:t>Climate</a:t>
            </a:r>
          </a:p>
          <a:p>
            <a:pPr algn="ctr"/>
            <a:r>
              <a:rPr lang="en-US" b="1" dirty="0"/>
              <a:t>Download your</a:t>
            </a:r>
          </a:p>
          <a:p>
            <a:pPr algn="ctr"/>
            <a:r>
              <a:rPr lang="en-US" b="1" dirty="0"/>
              <a:t> state file and unzip</a:t>
            </a:r>
          </a:p>
        </p:txBody>
      </p:sp>
      <p:sp>
        <p:nvSpPr>
          <p:cNvPr id="10247" name="Oval 7"/>
          <p:cNvSpPr>
            <a:spLocks noChangeArrowheads="1"/>
          </p:cNvSpPr>
          <p:nvPr/>
        </p:nvSpPr>
        <p:spPr bwMode="auto">
          <a:xfrm>
            <a:off x="3962400" y="4648200"/>
            <a:ext cx="762000" cy="762000"/>
          </a:xfrm>
          <a:prstGeom prst="ellipse">
            <a:avLst/>
          </a:prstGeom>
          <a:noFill/>
          <a:ln w="28575">
            <a:solidFill>
              <a:schemeClr val="bg2"/>
            </a:solidFill>
            <a:round/>
            <a:headEnd/>
            <a:tailEnd/>
          </a:ln>
          <a:effec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noChangeArrowheads="1"/>
          </p:cNvPicPr>
          <p:nvPr/>
        </p:nvPicPr>
        <p:blipFill>
          <a:blip r:embed="rId2" cstate="print"/>
          <a:srcRect b="12188"/>
          <a:stretch>
            <a:fillRect/>
          </a:stretch>
        </p:blipFill>
        <p:spPr bwMode="auto">
          <a:xfrm>
            <a:off x="73152" y="201168"/>
            <a:ext cx="8900160" cy="6252536"/>
          </a:xfrm>
          <a:prstGeom prst="rect">
            <a:avLst/>
          </a:prstGeom>
          <a:noFill/>
          <a:ln w="9525">
            <a:noFill/>
            <a:miter lim="800000"/>
            <a:headEnd/>
            <a:tailEnd/>
          </a:ln>
        </p:spPr>
      </p:pic>
      <p:sp>
        <p:nvSpPr>
          <p:cNvPr id="5" name="Slide Number Placeholder 2"/>
          <p:cNvSpPr>
            <a:spLocks noGrp="1"/>
          </p:cNvSpPr>
          <p:nvPr>
            <p:ph type="sldNum" sz="quarter" idx="11"/>
          </p:nvPr>
        </p:nvSpPr>
        <p:spPr/>
        <p:txBody>
          <a:bodyPr/>
          <a:lstStyle/>
          <a:p>
            <a:fld id="{8F811DC6-9A1F-41F4-B3BB-89C1E9C1DC00}" type="slidenum">
              <a:rPr lang="en-US"/>
              <a:pPr/>
              <a:t>21</a:t>
            </a:fld>
            <a:endParaRPr lang="en-US"/>
          </a:p>
        </p:txBody>
      </p:sp>
      <p:sp>
        <p:nvSpPr>
          <p:cNvPr id="6" name="Footer Placeholder 3"/>
          <p:cNvSpPr>
            <a:spLocks noGrp="1"/>
          </p:cNvSpPr>
          <p:nvPr>
            <p:ph type="ftr" sz="quarter" idx="12"/>
          </p:nvPr>
        </p:nvSpPr>
        <p:spPr/>
        <p:txBody>
          <a:bodyPr/>
          <a:lstStyle/>
          <a:p>
            <a:r>
              <a:rPr lang="en-US" dirty="0"/>
              <a:t>Updated February 2022</a:t>
            </a:r>
          </a:p>
        </p:txBody>
      </p:sp>
      <p:sp>
        <p:nvSpPr>
          <p:cNvPr id="17413" name="Line 5"/>
          <p:cNvSpPr>
            <a:spLocks noChangeShapeType="1"/>
          </p:cNvSpPr>
          <p:nvPr/>
        </p:nvSpPr>
        <p:spPr bwMode="auto">
          <a:xfrm>
            <a:off x="1905000" y="3810000"/>
            <a:ext cx="3581400" cy="1295400"/>
          </a:xfrm>
          <a:prstGeom prst="line">
            <a:avLst/>
          </a:prstGeom>
          <a:noFill/>
          <a:ln w="57150">
            <a:solidFill>
              <a:schemeClr val="bg2"/>
            </a:solidFill>
            <a:round/>
            <a:headEnd/>
            <a:tailEnd type="triangle" w="med" len="med"/>
          </a:ln>
          <a:effectLst/>
        </p:spPr>
        <p:txBody>
          <a:bodyPr/>
          <a:lstStyle/>
          <a:p>
            <a:endParaRPr lang="en-US"/>
          </a:p>
        </p:txBody>
      </p:sp>
      <p:sp>
        <p:nvSpPr>
          <p:cNvPr id="8" name="Oval 6"/>
          <p:cNvSpPr>
            <a:spLocks noChangeArrowheads="1"/>
          </p:cNvSpPr>
          <p:nvPr/>
        </p:nvSpPr>
        <p:spPr bwMode="auto">
          <a:xfrm>
            <a:off x="5257800" y="4495800"/>
            <a:ext cx="1447800" cy="1752600"/>
          </a:xfrm>
          <a:prstGeom prst="ellipse">
            <a:avLst/>
          </a:prstGeom>
          <a:noFill/>
          <a:ln w="28575">
            <a:solidFill>
              <a:srgbClr val="FF0000"/>
            </a:solidFill>
            <a:round/>
            <a:headEnd/>
            <a:tailEnd/>
          </a:ln>
          <a:effec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10"/>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8" name="Slide Number Placeholder 2"/>
          <p:cNvSpPr>
            <a:spLocks noGrp="1"/>
          </p:cNvSpPr>
          <p:nvPr>
            <p:ph type="sldNum" sz="quarter" idx="11"/>
          </p:nvPr>
        </p:nvSpPr>
        <p:spPr/>
        <p:txBody>
          <a:bodyPr/>
          <a:lstStyle/>
          <a:p>
            <a:fld id="{0CCB77DB-1CEB-432D-96CB-F353E8CB7B1A}" type="slidenum">
              <a:rPr lang="en-US"/>
              <a:pPr/>
              <a:t>22</a:t>
            </a:fld>
            <a:endParaRPr lang="en-US"/>
          </a:p>
        </p:txBody>
      </p:sp>
      <p:sp>
        <p:nvSpPr>
          <p:cNvPr id="9" name="Footer Placeholder 3"/>
          <p:cNvSpPr>
            <a:spLocks noGrp="1"/>
          </p:cNvSpPr>
          <p:nvPr>
            <p:ph type="ftr" sz="quarter" idx="12"/>
          </p:nvPr>
        </p:nvSpPr>
        <p:spPr/>
        <p:txBody>
          <a:bodyPr/>
          <a:lstStyle/>
          <a:p>
            <a:r>
              <a:rPr lang="en-US" dirty="0"/>
              <a:t>Updated February 2022</a:t>
            </a:r>
          </a:p>
        </p:txBody>
      </p:sp>
      <p:sp>
        <p:nvSpPr>
          <p:cNvPr id="18437" name="Line 5"/>
          <p:cNvSpPr>
            <a:spLocks noChangeShapeType="1"/>
          </p:cNvSpPr>
          <p:nvPr/>
        </p:nvSpPr>
        <p:spPr bwMode="auto">
          <a:xfrm>
            <a:off x="914400" y="4114800"/>
            <a:ext cx="2971800" cy="0"/>
          </a:xfrm>
          <a:prstGeom prst="line">
            <a:avLst/>
          </a:prstGeom>
          <a:noFill/>
          <a:ln w="57150">
            <a:solidFill>
              <a:schemeClr val="bg2"/>
            </a:solidFill>
            <a:round/>
            <a:headEnd/>
            <a:tailEnd type="triangle" w="med" len="med"/>
          </a:ln>
          <a:effectLst/>
        </p:spPr>
        <p:txBody>
          <a:bodyPr/>
          <a:lstStyle/>
          <a:p>
            <a:endParaRPr lang="en-US"/>
          </a:p>
        </p:txBody>
      </p:sp>
      <p:sp>
        <p:nvSpPr>
          <p:cNvPr id="18440" name="AutoShape 8"/>
          <p:cNvSpPr>
            <a:spLocks noChangeArrowheads="1"/>
          </p:cNvSpPr>
          <p:nvPr/>
        </p:nvSpPr>
        <p:spPr bwMode="auto">
          <a:xfrm>
            <a:off x="1066800" y="1295400"/>
            <a:ext cx="4267200" cy="1524000"/>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US" b="1" u="sng" dirty="0"/>
              <a:t>Crop Management Templates</a:t>
            </a:r>
          </a:p>
          <a:p>
            <a:pPr algn="ctr"/>
            <a:r>
              <a:rPr lang="en-US" b="1" dirty="0"/>
              <a:t>Download appropriate CMZ(s) depending on your location (see map) to the “Import” folder.</a:t>
            </a:r>
          </a:p>
        </p:txBody>
      </p:sp>
      <mc:AlternateContent xmlns:mc="http://schemas.openxmlformats.org/markup-compatibility/2006" xmlns:p14="http://schemas.microsoft.com/office/powerpoint/2010/main">
        <mc:Choice Requires="p14">
          <p:contentPart p14:bwMode="auto" r:id="rId3">
            <p14:nvContentPartPr>
              <p14:cNvPr id="18443" name="Ink 11"/>
              <p14:cNvContentPartPr>
                <a14:cpLocks xmlns:a14="http://schemas.microsoft.com/office/drawing/2010/main" noRot="1" noChangeAspect="1" noEditPoints="1" noChangeArrowheads="1" noChangeShapeType="1"/>
              </p14:cNvContentPartPr>
              <p14:nvPr/>
            </p14:nvContentPartPr>
            <p14:xfrm>
              <a:off x="7572375" y="2871788"/>
              <a:ext cx="442913" cy="28575"/>
            </p14:xfrm>
          </p:contentPart>
        </mc:Choice>
        <mc:Fallback xmlns="">
          <p:pic>
            <p:nvPicPr>
              <p:cNvPr id="18443" name="Ink 11"/>
              <p:cNvPicPr>
                <a:picLocks noRot="1" noChangeAspect="1" noEditPoints="1" noChangeArrowheads="1" noChangeShapeType="1"/>
              </p:cNvPicPr>
              <p:nvPr/>
            </p:nvPicPr>
            <p:blipFill>
              <a:blip r:embed="rId4"/>
              <a:stretch>
                <a:fillRect/>
              </a:stretch>
            </p:blipFill>
            <p:spPr>
              <a:xfrm>
                <a:off x="7556557" y="2811195"/>
                <a:ext cx="474550" cy="14976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4" name="Ink 12"/>
              <p14:cNvContentPartPr>
                <a14:cpLocks xmlns:a14="http://schemas.microsoft.com/office/drawing/2010/main" noRot="1" noChangeAspect="1" noEditPoints="1" noChangeArrowheads="1" noChangeShapeType="1"/>
              </p14:cNvContentPartPr>
              <p14:nvPr/>
            </p14:nvContentPartPr>
            <p14:xfrm>
              <a:off x="7572375" y="3000375"/>
              <a:ext cx="428625" cy="7938"/>
            </p14:xfrm>
          </p:contentPart>
        </mc:Choice>
        <mc:Fallback xmlns="">
          <p:pic>
            <p:nvPicPr>
              <p:cNvPr id="18444" name="Ink 12"/>
              <p:cNvPicPr>
                <a:picLocks noRot="1" noChangeAspect="1" noEditPoints="1" noChangeArrowheads="1" noChangeShapeType="1"/>
              </p:cNvPicPr>
              <p:nvPr/>
            </p:nvPicPr>
            <p:blipFill>
              <a:blip r:embed="rId6"/>
              <a:stretch>
                <a:fillRect/>
              </a:stretch>
            </p:blipFill>
            <p:spPr>
              <a:xfrm>
                <a:off x="7556553" y="2936871"/>
                <a:ext cx="460268"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45" name="Ink 13"/>
              <p14:cNvContentPartPr>
                <a14:cpLocks xmlns:a14="http://schemas.microsoft.com/office/drawing/2010/main" noRot="1" noChangeAspect="1" noEditPoints="1" noChangeArrowheads="1" noChangeShapeType="1"/>
              </p14:cNvContentPartPr>
              <p14:nvPr/>
            </p14:nvContentPartPr>
            <p14:xfrm>
              <a:off x="7566025" y="3106738"/>
              <a:ext cx="471488" cy="15875"/>
            </p14:xfrm>
          </p:contentPart>
        </mc:Choice>
        <mc:Fallback xmlns="">
          <p:pic>
            <p:nvPicPr>
              <p:cNvPr id="18445" name="Ink 13"/>
              <p:cNvPicPr>
                <a:picLocks noRot="1" noChangeAspect="1" noEditPoints="1" noChangeArrowheads="1" noChangeShapeType="1"/>
              </p:cNvPicPr>
              <p:nvPr/>
            </p:nvPicPr>
            <p:blipFill>
              <a:blip r:embed="rId8"/>
              <a:stretch>
                <a:fillRect/>
              </a:stretch>
            </p:blipFill>
            <p:spPr>
              <a:xfrm>
                <a:off x="7549816" y="3040214"/>
                <a:ext cx="503545" cy="1489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46" name="Ink 14"/>
              <p14:cNvContentPartPr>
                <a14:cpLocks xmlns:a14="http://schemas.microsoft.com/office/drawing/2010/main" noRot="1" noChangeAspect="1" noEditPoints="1" noChangeArrowheads="1" noChangeShapeType="1"/>
              </p14:cNvContentPartPr>
              <p14:nvPr/>
            </p14:nvContentPartPr>
            <p14:xfrm>
              <a:off x="7566025" y="3171825"/>
              <a:ext cx="477838" cy="36513"/>
            </p14:xfrm>
          </p:contentPart>
        </mc:Choice>
        <mc:Fallback xmlns="">
          <p:pic>
            <p:nvPicPr>
              <p:cNvPr id="18446" name="Ink 14"/>
              <p:cNvPicPr>
                <a:picLocks noRot="1" noChangeAspect="1" noEditPoints="1" noChangeArrowheads="1" noChangeShapeType="1"/>
              </p:cNvPicPr>
              <p:nvPr/>
            </p:nvPicPr>
            <p:blipFill>
              <a:blip r:embed="rId10"/>
              <a:stretch>
                <a:fillRect/>
              </a:stretch>
            </p:blipFill>
            <p:spPr>
              <a:xfrm>
                <a:off x="7549845" y="3106544"/>
                <a:ext cx="509838" cy="16670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47" name="Ink 15"/>
              <p14:cNvContentPartPr>
                <a14:cpLocks xmlns:a14="http://schemas.microsoft.com/office/drawing/2010/main" noRot="1" noChangeAspect="1" noEditPoints="1" noChangeArrowheads="1" noChangeShapeType="1"/>
              </p14:cNvContentPartPr>
              <p14:nvPr/>
            </p14:nvContentPartPr>
            <p14:xfrm>
              <a:off x="7800975" y="2943225"/>
              <a:ext cx="200025" cy="7938"/>
            </p14:xfrm>
          </p:contentPart>
        </mc:Choice>
        <mc:Fallback xmlns="">
          <p:pic>
            <p:nvPicPr>
              <p:cNvPr id="18447" name="Ink 15"/>
              <p:cNvPicPr>
                <a:picLocks noRot="1" noChangeAspect="1" noEditPoints="1" noChangeArrowheads="1" noChangeShapeType="1"/>
              </p:cNvPicPr>
              <p:nvPr/>
            </p:nvPicPr>
            <p:blipFill>
              <a:blip r:embed="rId12"/>
              <a:stretch>
                <a:fillRect/>
              </a:stretch>
            </p:blipFill>
            <p:spPr>
              <a:xfrm>
                <a:off x="7785174" y="2896391"/>
                <a:ext cx="231627" cy="10160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48" name="Ink 16"/>
              <p14:cNvContentPartPr>
                <a14:cpLocks xmlns:a14="http://schemas.microsoft.com/office/drawing/2010/main" noRot="1" noChangeAspect="1" noEditPoints="1" noChangeArrowheads="1" noChangeShapeType="1"/>
              </p14:cNvContentPartPr>
              <p14:nvPr/>
            </p14:nvContentPartPr>
            <p14:xfrm>
              <a:off x="7543800" y="3443288"/>
              <a:ext cx="465138" cy="14287"/>
            </p14:xfrm>
          </p:contentPart>
        </mc:Choice>
        <mc:Fallback xmlns="">
          <p:pic>
            <p:nvPicPr>
              <p:cNvPr id="18448" name="Ink 16"/>
              <p:cNvPicPr>
                <a:picLocks noRot="1" noChangeAspect="1" noEditPoints="1" noChangeArrowheads="1" noChangeShapeType="1"/>
              </p:cNvPicPr>
              <p:nvPr/>
            </p:nvPicPr>
            <p:blipFill>
              <a:blip r:embed="rId14"/>
              <a:stretch>
                <a:fillRect/>
              </a:stretch>
            </p:blipFill>
            <p:spPr>
              <a:xfrm>
                <a:off x="7527947" y="3376741"/>
                <a:ext cx="496844" cy="1473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49" name="Ink 17"/>
              <p14:cNvContentPartPr>
                <a14:cpLocks xmlns:a14="http://schemas.microsoft.com/office/drawing/2010/main" noRot="1" noChangeAspect="1" noEditPoints="1" noChangeArrowheads="1" noChangeShapeType="1"/>
              </p14:cNvContentPartPr>
              <p14:nvPr/>
            </p14:nvContentPartPr>
            <p14:xfrm>
              <a:off x="7558088" y="3549650"/>
              <a:ext cx="465137" cy="15875"/>
            </p14:xfrm>
          </p:contentPart>
        </mc:Choice>
        <mc:Fallback xmlns="">
          <p:pic>
            <p:nvPicPr>
              <p:cNvPr id="18449" name="Ink 17"/>
              <p:cNvPicPr>
                <a:picLocks noRot="1" noChangeAspect="1" noEditPoints="1" noChangeArrowheads="1" noChangeShapeType="1"/>
              </p:cNvPicPr>
              <p:nvPr/>
            </p:nvPicPr>
            <p:blipFill>
              <a:blip r:embed="rId16"/>
              <a:stretch>
                <a:fillRect/>
              </a:stretch>
            </p:blipFill>
            <p:spPr>
              <a:xfrm>
                <a:off x="7542235" y="3484673"/>
                <a:ext cx="496843" cy="14582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50" name="Ink 18"/>
              <p14:cNvContentPartPr>
                <a14:cpLocks xmlns:a14="http://schemas.microsoft.com/office/drawing/2010/main" noRot="1" noChangeAspect="1" noEditPoints="1" noChangeArrowheads="1" noChangeShapeType="1"/>
              </p14:cNvContentPartPr>
              <p14:nvPr/>
            </p14:nvContentPartPr>
            <p14:xfrm>
              <a:off x="7558088" y="3643313"/>
              <a:ext cx="457200" cy="28575"/>
            </p14:xfrm>
          </p:contentPart>
        </mc:Choice>
        <mc:Fallback xmlns="">
          <p:pic>
            <p:nvPicPr>
              <p:cNvPr id="18450" name="Ink 18"/>
              <p:cNvPicPr>
                <a:picLocks noRot="1" noChangeAspect="1" noEditPoints="1" noChangeArrowheads="1" noChangeShapeType="1"/>
              </p:cNvPicPr>
              <p:nvPr/>
            </p:nvPicPr>
            <p:blipFill>
              <a:blip r:embed="rId18"/>
              <a:stretch>
                <a:fillRect/>
              </a:stretch>
            </p:blipFill>
            <p:spPr>
              <a:xfrm>
                <a:off x="7542260" y="3583442"/>
                <a:ext cx="488855" cy="14831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51" name="Ink 19"/>
              <p14:cNvContentPartPr>
                <a14:cpLocks xmlns:a14="http://schemas.microsoft.com/office/drawing/2010/main" noRot="1" noChangeAspect="1" noEditPoints="1" noChangeArrowheads="1" noChangeShapeType="1"/>
              </p14:cNvContentPartPr>
              <p14:nvPr/>
            </p14:nvContentPartPr>
            <p14:xfrm>
              <a:off x="7615238" y="3679825"/>
              <a:ext cx="400050" cy="28575"/>
            </p14:xfrm>
          </p:contentPart>
        </mc:Choice>
        <mc:Fallback xmlns="">
          <p:pic>
            <p:nvPicPr>
              <p:cNvPr id="18451" name="Ink 19"/>
              <p:cNvPicPr>
                <a:picLocks noRot="1" noChangeAspect="1" noEditPoints="1" noChangeArrowheads="1" noChangeShapeType="1"/>
              </p:cNvPicPr>
              <p:nvPr/>
            </p:nvPicPr>
            <p:blipFill>
              <a:blip r:embed="rId20"/>
              <a:stretch>
                <a:fillRect/>
              </a:stretch>
            </p:blipFill>
            <p:spPr>
              <a:xfrm>
                <a:off x="7599423" y="3617383"/>
                <a:ext cx="431680" cy="15310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52" name="Ink 20"/>
              <p14:cNvContentPartPr>
                <a14:cpLocks xmlns:a14="http://schemas.microsoft.com/office/drawing/2010/main" noRot="1" noChangeAspect="1" noEditPoints="1" noChangeArrowheads="1" noChangeShapeType="1"/>
              </p14:cNvContentPartPr>
              <p14:nvPr/>
            </p14:nvContentPartPr>
            <p14:xfrm>
              <a:off x="3957638" y="3937000"/>
              <a:ext cx="422275" cy="14288"/>
            </p14:xfrm>
          </p:contentPart>
        </mc:Choice>
        <mc:Fallback xmlns="">
          <p:pic>
            <p:nvPicPr>
              <p:cNvPr id="18452" name="Ink 20"/>
              <p:cNvPicPr>
                <a:picLocks noRot="1" noChangeAspect="1" noEditPoints="1" noChangeArrowheads="1" noChangeShapeType="1"/>
              </p:cNvPicPr>
              <p:nvPr/>
            </p:nvPicPr>
            <p:blipFill>
              <a:blip r:embed="rId22"/>
              <a:stretch>
                <a:fillRect/>
              </a:stretch>
            </p:blipFill>
            <p:spPr>
              <a:xfrm>
                <a:off x="3941785" y="3875666"/>
                <a:ext cx="453982" cy="1369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453" name="Ink 21"/>
              <p14:cNvContentPartPr>
                <a14:cpLocks xmlns:a14="http://schemas.microsoft.com/office/drawing/2010/main" noRot="1" noChangeAspect="1" noEditPoints="1" noChangeArrowheads="1" noChangeShapeType="1"/>
              </p14:cNvContentPartPr>
              <p14:nvPr/>
            </p14:nvContentPartPr>
            <p14:xfrm>
              <a:off x="3943350" y="4043363"/>
              <a:ext cx="450850" cy="28575"/>
            </p14:xfrm>
          </p:contentPart>
        </mc:Choice>
        <mc:Fallback xmlns="">
          <p:pic>
            <p:nvPicPr>
              <p:cNvPr id="18453" name="Ink 21"/>
              <p:cNvPicPr>
                <a:picLocks noRot="1" noChangeAspect="1" noEditPoints="1" noChangeArrowheads="1" noChangeShapeType="1"/>
              </p:cNvPicPr>
              <p:nvPr/>
            </p:nvPicPr>
            <p:blipFill>
              <a:blip r:embed="rId24"/>
              <a:stretch>
                <a:fillRect/>
              </a:stretch>
            </p:blipFill>
            <p:spPr>
              <a:xfrm>
                <a:off x="3927493" y="3980921"/>
                <a:ext cx="482564" cy="15310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454" name="Ink 22"/>
              <p14:cNvContentPartPr>
                <a14:cpLocks xmlns:a14="http://schemas.microsoft.com/office/drawing/2010/main" noRot="1" noChangeAspect="1" noEditPoints="1" noChangeArrowheads="1" noChangeShapeType="1"/>
              </p14:cNvContentPartPr>
              <p14:nvPr/>
            </p14:nvContentPartPr>
            <p14:xfrm>
              <a:off x="3951288" y="4171950"/>
              <a:ext cx="420687" cy="36513"/>
            </p14:xfrm>
          </p:contentPart>
        </mc:Choice>
        <mc:Fallback xmlns="">
          <p:pic>
            <p:nvPicPr>
              <p:cNvPr id="18454" name="Ink 22"/>
              <p:cNvPicPr>
                <a:picLocks noRot="1" noChangeAspect="1" noEditPoints="1" noChangeArrowheads="1" noChangeShapeType="1"/>
              </p:cNvPicPr>
              <p:nvPr/>
            </p:nvPicPr>
            <p:blipFill>
              <a:blip r:embed="rId26"/>
              <a:stretch>
                <a:fillRect/>
              </a:stretch>
            </p:blipFill>
            <p:spPr>
              <a:xfrm>
                <a:off x="3935108" y="4107962"/>
                <a:ext cx="452688" cy="16412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455" name="Ink 23"/>
              <p14:cNvContentPartPr>
                <a14:cpLocks xmlns:a14="http://schemas.microsoft.com/office/drawing/2010/main" noRot="1" noChangeAspect="1" noEditPoints="1" noChangeArrowheads="1" noChangeShapeType="1"/>
              </p14:cNvContentPartPr>
              <p14:nvPr/>
            </p14:nvContentPartPr>
            <p14:xfrm>
              <a:off x="4257675" y="4149725"/>
              <a:ext cx="122238" cy="15875"/>
            </p14:xfrm>
          </p:contentPart>
        </mc:Choice>
        <mc:Fallback xmlns="">
          <p:pic>
            <p:nvPicPr>
              <p:cNvPr id="18455" name="Ink 23"/>
              <p:cNvPicPr>
                <a:picLocks noRot="1" noChangeAspect="1" noEditPoints="1" noChangeArrowheads="1" noChangeShapeType="1"/>
              </p:cNvPicPr>
              <p:nvPr/>
            </p:nvPicPr>
            <p:blipFill>
              <a:blip r:embed="rId28"/>
              <a:stretch>
                <a:fillRect/>
              </a:stretch>
            </p:blipFill>
            <p:spPr>
              <a:xfrm>
                <a:off x="4241762" y="4083201"/>
                <a:ext cx="154063" cy="14892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456" name="Ink 24"/>
              <p14:cNvContentPartPr>
                <a14:cpLocks xmlns:a14="http://schemas.microsoft.com/office/drawing/2010/main" noRot="1" noChangeAspect="1" noEditPoints="1" noChangeArrowheads="1" noChangeShapeType="1"/>
              </p14:cNvContentPartPr>
              <p14:nvPr/>
            </p14:nvContentPartPr>
            <p14:xfrm>
              <a:off x="3943350" y="4235450"/>
              <a:ext cx="393700" cy="30163"/>
            </p14:xfrm>
          </p:contentPart>
        </mc:Choice>
        <mc:Fallback xmlns="">
          <p:pic>
            <p:nvPicPr>
              <p:cNvPr id="18456" name="Ink 24"/>
              <p:cNvPicPr>
                <a:picLocks noRot="1" noChangeAspect="1" noEditPoints="1" noChangeArrowheads="1" noChangeShapeType="1"/>
              </p:cNvPicPr>
              <p:nvPr/>
            </p:nvPicPr>
            <p:blipFill>
              <a:blip r:embed="rId30"/>
              <a:stretch>
                <a:fillRect/>
              </a:stretch>
            </p:blipFill>
            <p:spPr>
              <a:xfrm>
                <a:off x="3927487" y="4171490"/>
                <a:ext cx="425427" cy="15808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457" name="Ink 25"/>
              <p14:cNvContentPartPr>
                <a14:cpLocks xmlns:a14="http://schemas.microsoft.com/office/drawing/2010/main" noRot="1" noChangeAspect="1" noEditPoints="1" noChangeArrowheads="1" noChangeShapeType="1"/>
              </p14:cNvContentPartPr>
              <p14:nvPr/>
            </p14:nvContentPartPr>
            <p14:xfrm>
              <a:off x="6008688" y="3929063"/>
              <a:ext cx="2514600" cy="57150"/>
            </p14:xfrm>
          </p:contentPart>
        </mc:Choice>
        <mc:Fallback xmlns="">
          <p:pic>
            <p:nvPicPr>
              <p:cNvPr id="18457" name="Ink 25"/>
              <p:cNvPicPr>
                <a:picLocks noRot="1" noChangeAspect="1" noEditPoints="1" noChangeArrowheads="1" noChangeShapeType="1"/>
              </p:cNvPicPr>
              <p:nvPr/>
            </p:nvPicPr>
            <p:blipFill>
              <a:blip r:embed="rId32"/>
              <a:stretch>
                <a:fillRect/>
              </a:stretch>
            </p:blipFill>
            <p:spPr>
              <a:xfrm>
                <a:off x="5992488" y="3868833"/>
                <a:ext cx="2546640" cy="17761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458" name="Ink 26"/>
              <p14:cNvContentPartPr>
                <a14:cpLocks xmlns:a14="http://schemas.microsoft.com/office/drawing/2010/main" noRot="1" noChangeAspect="1" noEditPoints="1" noChangeArrowheads="1" noChangeShapeType="1"/>
              </p14:cNvContentPartPr>
              <p14:nvPr/>
            </p14:nvContentPartPr>
            <p14:xfrm>
              <a:off x="5994400" y="4049713"/>
              <a:ext cx="2520950" cy="30162"/>
            </p14:xfrm>
          </p:contentPart>
        </mc:Choice>
        <mc:Fallback xmlns="">
          <p:pic>
            <p:nvPicPr>
              <p:cNvPr id="18458" name="Ink 26"/>
              <p:cNvPicPr>
                <a:picLocks noRot="1" noChangeAspect="1" noEditPoints="1" noChangeArrowheads="1" noChangeShapeType="1"/>
              </p:cNvPicPr>
              <p:nvPr/>
            </p:nvPicPr>
            <p:blipFill>
              <a:blip r:embed="rId34"/>
              <a:stretch>
                <a:fillRect/>
              </a:stretch>
            </p:blipFill>
            <p:spPr>
              <a:xfrm>
                <a:off x="5978568" y="4007245"/>
                <a:ext cx="2552615" cy="11509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459" name="Ink 27"/>
              <p14:cNvContentPartPr>
                <a14:cpLocks xmlns:a14="http://schemas.microsoft.com/office/drawing/2010/main" noRot="1" noChangeAspect="1" noEditPoints="1" noChangeArrowheads="1" noChangeShapeType="1"/>
              </p14:cNvContentPartPr>
              <p14:nvPr/>
            </p14:nvContentPartPr>
            <p14:xfrm>
              <a:off x="5986463" y="4129088"/>
              <a:ext cx="2593975" cy="42862"/>
            </p14:xfrm>
          </p:contentPart>
        </mc:Choice>
        <mc:Fallback xmlns="">
          <p:pic>
            <p:nvPicPr>
              <p:cNvPr id="18459" name="Ink 27"/>
              <p:cNvPicPr>
                <a:picLocks noRot="1" noChangeAspect="1" noEditPoints="1" noChangeArrowheads="1" noChangeShapeType="1"/>
              </p:cNvPicPr>
              <p:nvPr/>
            </p:nvPicPr>
            <p:blipFill>
              <a:blip r:embed="rId36"/>
              <a:stretch>
                <a:fillRect/>
              </a:stretch>
            </p:blipFill>
            <p:spPr>
              <a:xfrm>
                <a:off x="5970620" y="4078511"/>
                <a:ext cx="2625662" cy="14373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460" name="Ink 28"/>
              <p14:cNvContentPartPr>
                <a14:cpLocks xmlns:a14="http://schemas.microsoft.com/office/drawing/2010/main" noRot="1" noChangeAspect="1" noEditPoints="1" noChangeArrowheads="1" noChangeShapeType="1"/>
              </p14:cNvContentPartPr>
              <p14:nvPr/>
            </p14:nvContentPartPr>
            <p14:xfrm>
              <a:off x="5978525" y="4200525"/>
              <a:ext cx="2608263" cy="65088"/>
            </p14:xfrm>
          </p:contentPart>
        </mc:Choice>
        <mc:Fallback xmlns="">
          <p:pic>
            <p:nvPicPr>
              <p:cNvPr id="18460" name="Ink 28"/>
              <p:cNvPicPr>
                <a:picLocks noRot="1" noChangeAspect="1" noEditPoints="1" noChangeArrowheads="1" noChangeShapeType="1"/>
              </p:cNvPicPr>
              <p:nvPr/>
            </p:nvPicPr>
            <p:blipFill>
              <a:blip r:embed="rId38"/>
              <a:stretch>
                <a:fillRect/>
              </a:stretch>
            </p:blipFill>
            <p:spPr>
              <a:xfrm>
                <a:off x="5962682" y="4140861"/>
                <a:ext cx="2639948" cy="18441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461" name="Ink 29"/>
              <p14:cNvContentPartPr>
                <a14:cpLocks xmlns:a14="http://schemas.microsoft.com/office/drawing/2010/main" noRot="1" noChangeAspect="1" noEditPoints="1" noChangeArrowheads="1" noChangeShapeType="1"/>
              </p14:cNvContentPartPr>
              <p14:nvPr/>
            </p14:nvContentPartPr>
            <p14:xfrm>
              <a:off x="6008688" y="3908425"/>
              <a:ext cx="2200275" cy="77788"/>
            </p14:xfrm>
          </p:contentPart>
        </mc:Choice>
        <mc:Fallback xmlns="">
          <p:pic>
            <p:nvPicPr>
              <p:cNvPr id="18461" name="Ink 29"/>
              <p:cNvPicPr>
                <a:picLocks noRot="1" noChangeAspect="1" noEditPoints="1" noChangeArrowheads="1" noChangeShapeType="1"/>
              </p:cNvPicPr>
              <p:nvPr/>
            </p:nvPicPr>
            <p:blipFill>
              <a:blip r:embed="rId40"/>
              <a:stretch>
                <a:fillRect/>
              </a:stretch>
            </p:blipFill>
            <p:spPr>
              <a:xfrm>
                <a:off x="5992483" y="3849585"/>
                <a:ext cx="2232685" cy="19513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462" name="Ink 30"/>
              <p14:cNvContentPartPr>
                <a14:cpLocks xmlns:a14="http://schemas.microsoft.com/office/drawing/2010/main" noRot="1" noChangeAspect="1" noEditPoints="1" noChangeArrowheads="1" noChangeShapeType="1"/>
              </p14:cNvContentPartPr>
              <p14:nvPr/>
            </p14:nvContentPartPr>
            <p14:xfrm>
              <a:off x="6521450" y="4457700"/>
              <a:ext cx="958850" cy="28575"/>
            </p14:xfrm>
          </p:contentPart>
        </mc:Choice>
        <mc:Fallback xmlns="">
          <p:pic>
            <p:nvPicPr>
              <p:cNvPr id="18462" name="Ink 30"/>
              <p:cNvPicPr>
                <a:picLocks noRot="1" noChangeAspect="1" noEditPoints="1" noChangeArrowheads="1" noChangeShapeType="1"/>
              </p:cNvPicPr>
              <p:nvPr/>
            </p:nvPicPr>
            <p:blipFill>
              <a:blip r:embed="rId42"/>
              <a:stretch>
                <a:fillRect/>
              </a:stretch>
            </p:blipFill>
            <p:spPr>
              <a:xfrm>
                <a:off x="6505583" y="4406090"/>
                <a:ext cx="990944" cy="131503"/>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463" name="Ink 31"/>
              <p14:cNvContentPartPr>
                <a14:cpLocks xmlns:a14="http://schemas.microsoft.com/office/drawing/2010/main" noRot="1" noChangeAspect="1" noEditPoints="1" noChangeArrowheads="1" noChangeShapeType="1"/>
              </p14:cNvContentPartPr>
              <p14:nvPr/>
            </p14:nvContentPartPr>
            <p14:xfrm>
              <a:off x="6515100" y="4564063"/>
              <a:ext cx="979488" cy="15875"/>
            </p14:xfrm>
          </p:contentPart>
        </mc:Choice>
        <mc:Fallback xmlns="">
          <p:pic>
            <p:nvPicPr>
              <p:cNvPr id="18463" name="Ink 31"/>
              <p:cNvPicPr>
                <a:picLocks noRot="1" noChangeAspect="1" noEditPoints="1" noChangeArrowheads="1" noChangeShapeType="1"/>
              </p:cNvPicPr>
              <p:nvPr/>
            </p:nvPicPr>
            <p:blipFill>
              <a:blip r:embed="rId44"/>
              <a:stretch>
                <a:fillRect/>
              </a:stretch>
            </p:blipFill>
            <p:spPr>
              <a:xfrm>
                <a:off x="6499255" y="4505855"/>
                <a:ext cx="1011177" cy="13229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464" name="Ink 32"/>
              <p14:cNvContentPartPr>
                <a14:cpLocks xmlns:a14="http://schemas.microsoft.com/office/drawing/2010/main" noRot="1" noChangeAspect="1" noEditPoints="1" noChangeArrowheads="1" noChangeShapeType="1"/>
              </p14:cNvContentPartPr>
              <p14:nvPr/>
            </p14:nvContentPartPr>
            <p14:xfrm>
              <a:off x="6515100" y="4643438"/>
              <a:ext cx="1014413" cy="28575"/>
            </p14:xfrm>
          </p:contentPart>
        </mc:Choice>
        <mc:Fallback xmlns="">
          <p:pic>
            <p:nvPicPr>
              <p:cNvPr id="18464" name="Ink 32"/>
              <p:cNvPicPr>
                <a:picLocks noRot="1" noChangeAspect="1" noEditPoints="1" noChangeArrowheads="1" noChangeShapeType="1"/>
              </p:cNvPicPr>
              <p:nvPr/>
            </p:nvPicPr>
            <p:blipFill>
              <a:blip r:embed="rId46"/>
              <a:stretch>
                <a:fillRect/>
              </a:stretch>
            </p:blipFill>
            <p:spPr>
              <a:xfrm>
                <a:off x="6499267" y="4601528"/>
                <a:ext cx="1046080" cy="11239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465" name="Ink 33"/>
              <p14:cNvContentPartPr>
                <a14:cpLocks xmlns:a14="http://schemas.microsoft.com/office/drawing/2010/main" noRot="1" noChangeAspect="1" noEditPoints="1" noChangeArrowheads="1" noChangeShapeType="1"/>
              </p14:cNvContentPartPr>
              <p14:nvPr/>
            </p14:nvContentPartPr>
            <p14:xfrm>
              <a:off x="6529388" y="4743450"/>
              <a:ext cx="1022350" cy="7938"/>
            </p14:xfrm>
          </p:contentPart>
        </mc:Choice>
        <mc:Fallback xmlns="">
          <p:pic>
            <p:nvPicPr>
              <p:cNvPr id="18465" name="Ink 33"/>
              <p:cNvPicPr>
                <a:picLocks noRot="1" noChangeAspect="1" noEditPoints="1" noChangeArrowheads="1" noChangeShapeType="1"/>
              </p:cNvPicPr>
              <p:nvPr/>
            </p:nvPicPr>
            <p:blipFill>
              <a:blip r:embed="rId48"/>
              <a:stretch>
                <a:fillRect/>
              </a:stretch>
            </p:blipFill>
            <p:spPr>
              <a:xfrm>
                <a:off x="6513543" y="4685238"/>
                <a:ext cx="1054040" cy="12436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466" name="Ink 34"/>
              <p14:cNvContentPartPr>
                <a14:cpLocks xmlns:a14="http://schemas.microsoft.com/office/drawing/2010/main" noRot="1" noChangeAspect="1" noEditPoints="1" noChangeArrowheads="1" noChangeShapeType="1"/>
              </p14:cNvContentPartPr>
              <p14:nvPr/>
            </p14:nvContentPartPr>
            <p14:xfrm>
              <a:off x="3937000" y="4994275"/>
              <a:ext cx="414338" cy="1588"/>
            </p14:xfrm>
          </p:contentPart>
        </mc:Choice>
        <mc:Fallback xmlns="">
          <p:pic>
            <p:nvPicPr>
              <p:cNvPr id="18466" name="Ink 34"/>
              <p:cNvPicPr>
                <a:picLocks noRot="1" noChangeAspect="1" noEditPoints="1" noChangeArrowheads="1" noChangeShapeType="1"/>
              </p:cNvPicPr>
              <p:nvPr/>
            </p:nvPicPr>
            <p:blipFill>
              <a:blip r:embed="rId50"/>
              <a:stretch>
                <a:fillRect/>
              </a:stretch>
            </p:blipFill>
            <p:spPr>
              <a:xfrm>
                <a:off x="0" y="0"/>
                <a:ext cx="414720" cy="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8467" name="Ink 35"/>
              <p14:cNvContentPartPr>
                <a14:cpLocks xmlns:a14="http://schemas.microsoft.com/office/drawing/2010/main" noRot="1" noChangeAspect="1" noEditPoints="1" noChangeArrowheads="1" noChangeShapeType="1"/>
              </p14:cNvContentPartPr>
              <p14:nvPr/>
            </p14:nvContentPartPr>
            <p14:xfrm>
              <a:off x="3929063" y="5086350"/>
              <a:ext cx="436562" cy="7938"/>
            </p14:xfrm>
          </p:contentPart>
        </mc:Choice>
        <mc:Fallback xmlns="">
          <p:pic>
            <p:nvPicPr>
              <p:cNvPr id="18467" name="Ink 35"/>
              <p:cNvPicPr>
                <a:picLocks noRot="1" noChangeAspect="1" noEditPoints="1" noChangeArrowheads="1" noChangeShapeType="1"/>
              </p:cNvPicPr>
              <p:nvPr/>
            </p:nvPicPr>
            <p:blipFill>
              <a:blip r:embed="rId52"/>
              <a:stretch>
                <a:fillRect/>
              </a:stretch>
            </p:blipFill>
            <p:spPr>
              <a:xfrm>
                <a:off x="3913214" y="5022485"/>
                <a:ext cx="468260"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468" name="Ink 36"/>
              <p14:cNvContentPartPr>
                <a14:cpLocks xmlns:a14="http://schemas.microsoft.com/office/drawing/2010/main" noRot="1" noChangeAspect="1" noEditPoints="1" noChangeArrowheads="1" noChangeShapeType="1"/>
              </p14:cNvContentPartPr>
              <p14:nvPr/>
            </p14:nvContentPartPr>
            <p14:xfrm>
              <a:off x="3914775" y="5200650"/>
              <a:ext cx="465138" cy="14288"/>
            </p14:xfrm>
          </p:contentPart>
        </mc:Choice>
        <mc:Fallback xmlns="">
          <p:pic>
            <p:nvPicPr>
              <p:cNvPr id="18468" name="Ink 36"/>
              <p:cNvPicPr>
                <a:picLocks noRot="1" noChangeAspect="1" noEditPoints="1" noChangeArrowheads="1" noChangeShapeType="1"/>
              </p:cNvPicPr>
              <p:nvPr/>
            </p:nvPicPr>
            <p:blipFill>
              <a:blip r:embed="rId54"/>
              <a:stretch>
                <a:fillRect/>
              </a:stretch>
            </p:blipFill>
            <p:spPr>
              <a:xfrm>
                <a:off x="3898922" y="5144768"/>
                <a:ext cx="496844" cy="126052"/>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469" name="Ink 37"/>
              <p14:cNvContentPartPr>
                <a14:cpLocks xmlns:a14="http://schemas.microsoft.com/office/drawing/2010/main" noRot="1" noChangeAspect="1" noEditPoints="1" noChangeArrowheads="1" noChangeShapeType="1"/>
              </p14:cNvContentPartPr>
              <p14:nvPr/>
            </p14:nvContentPartPr>
            <p14:xfrm>
              <a:off x="3943350" y="5280025"/>
              <a:ext cx="407988" cy="14288"/>
            </p14:xfrm>
          </p:contentPart>
        </mc:Choice>
        <mc:Fallback xmlns="">
          <p:pic>
            <p:nvPicPr>
              <p:cNvPr id="18469" name="Ink 37"/>
              <p:cNvPicPr>
                <a:picLocks noRot="1" noChangeAspect="1" noEditPoints="1" noChangeArrowheads="1" noChangeShapeType="1"/>
              </p:cNvPicPr>
              <p:nvPr/>
            </p:nvPicPr>
            <p:blipFill>
              <a:blip r:embed="rId56"/>
              <a:stretch>
                <a:fillRect/>
              </a:stretch>
            </p:blipFill>
            <p:spPr>
              <a:xfrm>
                <a:off x="3927492" y="5216801"/>
                <a:ext cx="439704" cy="140737"/>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9CEDC9-88F8-490A-89D4-8EB90A5198B7}"/>
              </a:ext>
            </a:extLst>
          </p:cNvPr>
          <p:cNvPicPr>
            <a:picLocks noChangeAspect="1"/>
          </p:cNvPicPr>
          <p:nvPr/>
        </p:nvPicPr>
        <p:blipFill>
          <a:blip r:embed="rId2"/>
          <a:stretch>
            <a:fillRect/>
          </a:stretch>
        </p:blipFill>
        <p:spPr>
          <a:xfrm>
            <a:off x="0" y="639501"/>
            <a:ext cx="9144000" cy="5578997"/>
          </a:xfrm>
          <a:prstGeom prst="rect">
            <a:avLst/>
          </a:prstGeom>
        </p:spPr>
      </p:pic>
      <p:sp>
        <p:nvSpPr>
          <p:cNvPr id="6" name="Slide Number Placeholder 2"/>
          <p:cNvSpPr>
            <a:spLocks noGrp="1"/>
          </p:cNvSpPr>
          <p:nvPr>
            <p:ph type="sldNum" sz="quarter" idx="11"/>
          </p:nvPr>
        </p:nvSpPr>
        <p:spPr/>
        <p:txBody>
          <a:bodyPr/>
          <a:lstStyle/>
          <a:p>
            <a:fld id="{6AD0CD09-B4BA-4826-B4FB-A592B90B102E}" type="slidenum">
              <a:rPr lang="en-US"/>
              <a:pPr/>
              <a:t>23</a:t>
            </a:fld>
            <a:endParaRPr lang="en-US"/>
          </a:p>
        </p:txBody>
      </p:sp>
      <p:sp>
        <p:nvSpPr>
          <p:cNvPr id="7" name="Footer Placeholder 3"/>
          <p:cNvSpPr>
            <a:spLocks noGrp="1"/>
          </p:cNvSpPr>
          <p:nvPr>
            <p:ph type="ftr" sz="quarter" idx="12"/>
          </p:nvPr>
        </p:nvSpPr>
        <p:spPr/>
        <p:txBody>
          <a:bodyPr/>
          <a:lstStyle/>
          <a:p>
            <a:r>
              <a:rPr lang="en-US" dirty="0"/>
              <a:t>Updated February 2022</a:t>
            </a:r>
          </a:p>
        </p:txBody>
      </p:sp>
      <p:sp>
        <p:nvSpPr>
          <p:cNvPr id="11269" name="Line 5"/>
          <p:cNvSpPr>
            <a:spLocks noChangeShapeType="1"/>
          </p:cNvSpPr>
          <p:nvPr/>
        </p:nvSpPr>
        <p:spPr bwMode="auto">
          <a:xfrm flipV="1">
            <a:off x="838200" y="1447800"/>
            <a:ext cx="1828800" cy="2895600"/>
          </a:xfrm>
          <a:prstGeom prst="line">
            <a:avLst/>
          </a:prstGeom>
          <a:noFill/>
          <a:ln w="57150">
            <a:solidFill>
              <a:schemeClr val="bg2"/>
            </a:solidFill>
            <a:round/>
            <a:headEnd/>
            <a:tailEnd type="triangle" w="med" len="med"/>
          </a:ln>
          <a:effectLst/>
        </p:spPr>
        <p:txBody>
          <a:bodyPr/>
          <a:lstStyle/>
          <a:p>
            <a:endParaRPr lang="en-US"/>
          </a:p>
        </p:txBody>
      </p:sp>
      <p:sp>
        <p:nvSpPr>
          <p:cNvPr id="11271" name="AutoShape 7"/>
          <p:cNvSpPr>
            <a:spLocks noChangeArrowheads="1"/>
          </p:cNvSpPr>
          <p:nvPr/>
        </p:nvSpPr>
        <p:spPr bwMode="auto">
          <a:xfrm>
            <a:off x="3276600" y="3200400"/>
            <a:ext cx="4495800" cy="914400"/>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US" b="1" u="sng" dirty="0"/>
              <a:t>Soils</a:t>
            </a:r>
          </a:p>
          <a:p>
            <a:pPr algn="ctr"/>
            <a:r>
              <a:rPr lang="en-US" b="1" dirty="0"/>
              <a:t>Soils are no longer posted to the website</a:t>
            </a:r>
          </a:p>
        </p:txBody>
      </p:sp>
      <p:sp>
        <p:nvSpPr>
          <p:cNvPr id="4" name="Callout: Left Arrow 3">
            <a:extLst>
              <a:ext uri="{FF2B5EF4-FFF2-40B4-BE49-F238E27FC236}">
                <a16:creationId xmlns:a16="http://schemas.microsoft.com/office/drawing/2014/main" id="{56EF0178-FE34-452B-9A72-82762D8F83A2}"/>
              </a:ext>
            </a:extLst>
          </p:cNvPr>
          <p:cNvSpPr/>
          <p:nvPr/>
        </p:nvSpPr>
        <p:spPr bwMode="auto">
          <a:xfrm>
            <a:off x="4267200" y="1752600"/>
            <a:ext cx="2971800" cy="609600"/>
          </a:xfrm>
          <a:prstGeom prst="leftArrowCallout">
            <a:avLst>
              <a:gd name="adj1" fmla="val 25000"/>
              <a:gd name="adj2" fmla="val 25000"/>
              <a:gd name="adj3" fmla="val 25000"/>
              <a:gd name="adj4" fmla="val 6590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aramond" pitchFamily="18" charset="0"/>
              </a:rPr>
              <a:t>Click on the link to view the video.</a:t>
            </a:r>
          </a:p>
        </p:txBody>
      </p:sp>
      <p:sp>
        <p:nvSpPr>
          <p:cNvPr id="10" name="Oval 5">
            <a:extLst>
              <a:ext uri="{FF2B5EF4-FFF2-40B4-BE49-F238E27FC236}">
                <a16:creationId xmlns:a16="http://schemas.microsoft.com/office/drawing/2014/main" id="{559AE817-630C-4041-BEF3-98B73AD3328F}"/>
              </a:ext>
            </a:extLst>
          </p:cNvPr>
          <p:cNvSpPr>
            <a:spLocks noChangeArrowheads="1"/>
          </p:cNvSpPr>
          <p:nvPr/>
        </p:nvSpPr>
        <p:spPr bwMode="auto">
          <a:xfrm>
            <a:off x="152400" y="4244050"/>
            <a:ext cx="762000" cy="251749"/>
          </a:xfrm>
          <a:prstGeom prst="ellipse">
            <a:avLst/>
          </a:prstGeom>
          <a:noFill/>
          <a:ln w="9525">
            <a:solidFill>
              <a:schemeClr val="bg2"/>
            </a:solidFill>
            <a:round/>
            <a:headEnd/>
            <a:tailEnd/>
          </a:ln>
          <a:effec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2E5A8-7372-4DC7-93E2-A91547B58B7C}"/>
              </a:ext>
            </a:extLst>
          </p:cNvPr>
          <p:cNvPicPr>
            <a:picLocks noChangeAspect="1"/>
          </p:cNvPicPr>
          <p:nvPr/>
        </p:nvPicPr>
        <p:blipFill>
          <a:blip r:embed="rId2"/>
          <a:stretch>
            <a:fillRect/>
          </a:stretch>
        </p:blipFill>
        <p:spPr>
          <a:xfrm>
            <a:off x="0" y="605662"/>
            <a:ext cx="9144000" cy="5646675"/>
          </a:xfrm>
          <a:prstGeom prst="rect">
            <a:avLst/>
          </a:prstGeom>
        </p:spPr>
      </p:pic>
      <p:sp>
        <p:nvSpPr>
          <p:cNvPr id="7" name="Slide Number Placeholder 2"/>
          <p:cNvSpPr>
            <a:spLocks noGrp="1"/>
          </p:cNvSpPr>
          <p:nvPr>
            <p:ph type="sldNum" sz="quarter" idx="11"/>
          </p:nvPr>
        </p:nvSpPr>
        <p:spPr/>
        <p:txBody>
          <a:bodyPr/>
          <a:lstStyle/>
          <a:p>
            <a:fld id="{0A5F1058-EE31-43E0-B463-968B81A11D42}" type="slidenum">
              <a:rPr lang="en-US"/>
              <a:pPr/>
              <a:t>24</a:t>
            </a:fld>
            <a:endParaRPr lang="en-US"/>
          </a:p>
        </p:txBody>
      </p:sp>
      <p:sp>
        <p:nvSpPr>
          <p:cNvPr id="8" name="Footer Placeholder 3"/>
          <p:cNvSpPr>
            <a:spLocks noGrp="1"/>
          </p:cNvSpPr>
          <p:nvPr>
            <p:ph type="ftr" sz="quarter" idx="12"/>
          </p:nvPr>
        </p:nvSpPr>
        <p:spPr/>
        <p:txBody>
          <a:bodyPr/>
          <a:lstStyle/>
          <a:p>
            <a:r>
              <a:rPr lang="en-US" dirty="0"/>
              <a:t>Updated February 2022</a:t>
            </a:r>
          </a:p>
        </p:txBody>
      </p:sp>
      <p:sp>
        <p:nvSpPr>
          <p:cNvPr id="12294" name="Text Box 6"/>
          <p:cNvSpPr txBox="1">
            <a:spLocks noChangeArrowheads="1"/>
          </p:cNvSpPr>
          <p:nvPr/>
        </p:nvSpPr>
        <p:spPr bwMode="auto">
          <a:xfrm>
            <a:off x="1524000" y="5181600"/>
            <a:ext cx="6629400" cy="1138773"/>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b="1" dirty="0"/>
              <a:t>Watch the video to learn how to download soils information directly into the RUSLE2 program at </a:t>
            </a:r>
            <a:r>
              <a:rPr lang="en-US" sz="1400" dirty="0">
                <a:hlinkClick r:id="rId3"/>
              </a:rPr>
              <a:t>https://fargo.nserl.purdue.edu/RUSLE2_ftp/NRCS_Base_Database/RUSLE2 Instructional Material/Training Presentations/Importing Soils into RUSLE2 v 2.5.9.0.mp4</a:t>
            </a:r>
            <a:r>
              <a:rPr lang="en-US"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207496CC-F583-4C3F-9150-CA2891D0CB1F}" type="slidenum">
              <a:rPr lang="en-US"/>
              <a:pPr/>
              <a:t>25</a:t>
            </a:fld>
            <a:endParaRPr lang="en-US"/>
          </a:p>
        </p:txBody>
      </p:sp>
      <p:sp>
        <p:nvSpPr>
          <p:cNvPr id="7" name="Footer Placeholder 3"/>
          <p:cNvSpPr>
            <a:spLocks noGrp="1"/>
          </p:cNvSpPr>
          <p:nvPr>
            <p:ph type="ftr" sz="quarter" idx="12"/>
          </p:nvPr>
        </p:nvSpPr>
        <p:spPr/>
        <p:txBody>
          <a:bodyPr/>
          <a:lstStyle/>
          <a:p>
            <a:r>
              <a:rPr lang="en-US" dirty="0"/>
              <a:t>Updated February 2022</a:t>
            </a:r>
          </a:p>
        </p:txBody>
      </p:sp>
      <p:pic>
        <p:nvPicPr>
          <p:cNvPr id="14340" name="Picture 4"/>
          <p:cNvPicPr>
            <a:picLocks noChangeAspect="1" noChangeArrowheads="1"/>
          </p:cNvPicPr>
          <p:nvPr/>
        </p:nvPicPr>
        <p:blipFill>
          <a:blip r:embed="rId2" cstate="print"/>
          <a:srcRect t="3419" b="4274"/>
          <a:stretch>
            <a:fillRect/>
          </a:stretch>
        </p:blipFill>
        <p:spPr bwMode="auto">
          <a:xfrm>
            <a:off x="152400" y="381000"/>
            <a:ext cx="8915400" cy="6172200"/>
          </a:xfrm>
          <a:prstGeom prst="rect">
            <a:avLst/>
          </a:prstGeom>
          <a:noFill/>
          <a:ln w="9525">
            <a:noFill/>
            <a:miter lim="800000"/>
            <a:headEnd/>
            <a:tailEnd/>
          </a:ln>
          <a:effectLst/>
        </p:spPr>
      </p:pic>
      <p:sp>
        <p:nvSpPr>
          <p:cNvPr id="14341" name="Text Box 5"/>
          <p:cNvSpPr txBox="1">
            <a:spLocks noChangeArrowheads="1"/>
          </p:cNvSpPr>
          <p:nvPr/>
        </p:nvSpPr>
        <p:spPr bwMode="auto">
          <a:xfrm>
            <a:off x="3048000" y="3962400"/>
            <a:ext cx="4953000" cy="466725"/>
          </a:xfrm>
          <a:prstGeom prst="rect">
            <a:avLst/>
          </a:prstGeom>
          <a:solidFill>
            <a:schemeClr val="accent1"/>
          </a:solidFill>
          <a:ln w="9525">
            <a:solidFill>
              <a:schemeClr val="bg2"/>
            </a:solidFill>
            <a:miter lim="800000"/>
            <a:headEnd/>
            <a:tailEnd/>
          </a:ln>
          <a:effectLst/>
        </p:spPr>
        <p:txBody>
          <a:bodyPr>
            <a:spAutoFit/>
          </a:bodyPr>
          <a:lstStyle/>
          <a:p>
            <a:pPr algn="ctr">
              <a:spcBef>
                <a:spcPct val="50000"/>
              </a:spcBef>
            </a:pPr>
            <a:r>
              <a:rPr lang="en-US" sz="2400" b="1"/>
              <a:t>RUSLE2 User’s Guide</a:t>
            </a:r>
          </a:p>
        </p:txBody>
      </p:sp>
      <p:sp>
        <p:nvSpPr>
          <p:cNvPr id="14342" name="Line 6"/>
          <p:cNvSpPr>
            <a:spLocks noChangeShapeType="1"/>
          </p:cNvSpPr>
          <p:nvPr/>
        </p:nvSpPr>
        <p:spPr bwMode="auto">
          <a:xfrm flipV="1">
            <a:off x="1828800" y="3200400"/>
            <a:ext cx="1600200" cy="3124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1A39268-7970-42C3-974A-A8C9090B280A}" type="slidenum">
              <a:rPr lang="en-US"/>
              <a:pPr/>
              <a:t>26</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15364" name="Rectangle 4"/>
          <p:cNvSpPr>
            <a:spLocks noGrp="1" noRot="1" noChangeArrowheads="1"/>
          </p:cNvSpPr>
          <p:nvPr>
            <p:ph type="title"/>
          </p:nvPr>
        </p:nvSpPr>
        <p:spPr/>
        <p:txBody>
          <a:bodyPr/>
          <a:lstStyle/>
          <a:p>
            <a:r>
              <a:rPr lang="en-US" dirty="0"/>
              <a:t>RUSLE2 File Importing</a:t>
            </a:r>
          </a:p>
        </p:txBody>
      </p:sp>
      <p:sp>
        <p:nvSpPr>
          <p:cNvPr id="15369" name="Rectangle 9"/>
          <p:cNvSpPr>
            <a:spLocks noGrp="1" noChangeArrowheads="1"/>
          </p:cNvSpPr>
          <p:nvPr>
            <p:ph type="body" idx="1"/>
          </p:nvPr>
        </p:nvSpPr>
        <p:spPr>
          <a:noFill/>
          <a:ln/>
        </p:spPr>
        <p:txBody>
          <a:bodyPr/>
          <a:lstStyle/>
          <a:p>
            <a:pPr>
              <a:buFont typeface="Wingdings" pitchFamily="2" charset="2"/>
              <a:buNone/>
            </a:pPr>
            <a:r>
              <a:rPr lang="en-US" sz="4000" u="sng" dirty="0"/>
              <a:t>Topic			        		    Slides</a:t>
            </a:r>
          </a:p>
          <a:p>
            <a:pPr>
              <a:buFont typeface="Wingdings" pitchFamily="2" charset="2"/>
              <a:buNone/>
            </a:pPr>
            <a:r>
              <a:rPr lang="en-US" sz="2400" dirty="0"/>
              <a:t>Importing the latest Base Database Updates			27-29</a:t>
            </a:r>
          </a:p>
          <a:p>
            <a:pPr>
              <a:buFont typeface="Wingdings" pitchFamily="2" charset="2"/>
              <a:buNone/>
            </a:pPr>
            <a:r>
              <a:rPr lang="en-US" sz="2400" dirty="0"/>
              <a:t>Importing the Crop Management Zone Database		30-31</a:t>
            </a:r>
          </a:p>
          <a:p>
            <a:pPr>
              <a:buFont typeface="Wingdings" pitchFamily="2" charset="2"/>
              <a:buNone/>
            </a:pPr>
            <a:r>
              <a:rPr lang="en-US" sz="2400" dirty="0"/>
              <a:t>Importing the Climate Database				32-33</a:t>
            </a:r>
          </a:p>
          <a:p>
            <a:pPr>
              <a:buFont typeface="Wingdings" pitchFamily="2" charset="2"/>
              <a:buNone/>
            </a:pPr>
            <a:r>
              <a:rPr lang="en-US" sz="2400" dirty="0"/>
              <a:t>Importing the Soil Database					34-35</a:t>
            </a:r>
          </a:p>
          <a:p>
            <a:pPr>
              <a:buFont typeface="Wingdings" pitchFamily="2" charset="2"/>
              <a:buNone/>
            </a:pPr>
            <a:r>
              <a:rPr lang="en-US" sz="2400" dirty="0"/>
              <a:t>Database integrity check (i.e. </a:t>
            </a:r>
            <a:r>
              <a:rPr lang="en-US" sz="2400" i="1" dirty="0"/>
              <a:t>Check consistency</a:t>
            </a:r>
            <a:r>
              <a:rPr lang="en-US" sz="2400" dirty="0"/>
              <a:t>)			36-39</a:t>
            </a:r>
            <a:endParaRPr lang="en-US" sz="1600" dirty="0"/>
          </a:p>
          <a:p>
            <a:pPr>
              <a:buFont typeface="Wingdings" pitchFamily="2" charset="2"/>
              <a:buNone/>
            </a:pP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371901" y="152400"/>
            <a:ext cx="8305800" cy="6477000"/>
          </a:xfrm>
          <a:prstGeom prst="rect">
            <a:avLst/>
          </a:prstGeom>
        </p:spPr>
      </p:pic>
      <p:sp>
        <p:nvSpPr>
          <p:cNvPr id="5" name="Slide Number Placeholder 2"/>
          <p:cNvSpPr>
            <a:spLocks noGrp="1"/>
          </p:cNvSpPr>
          <p:nvPr>
            <p:ph type="sldNum" sz="quarter" idx="11"/>
          </p:nvPr>
        </p:nvSpPr>
        <p:spPr/>
        <p:txBody>
          <a:bodyPr/>
          <a:lstStyle/>
          <a:p>
            <a:fld id="{3819431F-D4D0-473F-B913-A987162B1949}" type="slidenum">
              <a:rPr lang="en-US"/>
              <a:pPr/>
              <a:t>27</a:t>
            </a:fld>
            <a:endParaRPr lang="en-US"/>
          </a:p>
        </p:txBody>
      </p:sp>
      <p:sp>
        <p:nvSpPr>
          <p:cNvPr id="6" name="Footer Placeholder 3"/>
          <p:cNvSpPr>
            <a:spLocks noGrp="1"/>
          </p:cNvSpPr>
          <p:nvPr>
            <p:ph type="ftr" sz="quarter" idx="12"/>
          </p:nvPr>
        </p:nvSpPr>
        <p:spPr/>
        <p:txBody>
          <a:bodyPr/>
          <a:lstStyle/>
          <a:p>
            <a:r>
              <a:rPr lang="en-US" dirty="0"/>
              <a:t>Updated February 2022</a:t>
            </a:r>
          </a:p>
        </p:txBody>
      </p:sp>
      <p:sp>
        <p:nvSpPr>
          <p:cNvPr id="19461" name="AutoShape 5"/>
          <p:cNvSpPr>
            <a:spLocks/>
          </p:cNvSpPr>
          <p:nvPr/>
        </p:nvSpPr>
        <p:spPr bwMode="auto">
          <a:xfrm>
            <a:off x="3048000" y="1524000"/>
            <a:ext cx="4478338" cy="914400"/>
          </a:xfrm>
          <a:prstGeom prst="borderCallout1">
            <a:avLst>
              <a:gd name="adj1" fmla="val -8333"/>
              <a:gd name="adj2" fmla="val 97449"/>
              <a:gd name="adj3" fmla="val -8333"/>
              <a:gd name="adj4" fmla="val -19921"/>
            </a:avLst>
          </a:prstGeom>
          <a:solidFill>
            <a:schemeClr val="accent1"/>
          </a:solidFill>
          <a:ln w="57150">
            <a:solidFill>
              <a:schemeClr val="tx1"/>
            </a:solidFill>
            <a:miter lim="800000"/>
            <a:headEnd type="triangle" w="med" len="med"/>
            <a:tailEnd/>
          </a:ln>
          <a:effectLst/>
        </p:spPr>
        <p:txBody>
          <a:bodyPr/>
          <a:lstStyle/>
          <a:p>
            <a:pPr algn="ctr"/>
            <a:r>
              <a:rPr lang="en-US" sz="2400" b="1" dirty="0"/>
              <a:t>Select </a:t>
            </a:r>
          </a:p>
          <a:p>
            <a:pPr algn="ctr"/>
            <a:r>
              <a:rPr lang="en-US" sz="2400" b="1" dirty="0"/>
              <a:t>“Import RUSLE2 database”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114300" y="66674"/>
            <a:ext cx="8915400" cy="6724650"/>
          </a:xfrm>
          <a:prstGeom prst="rect">
            <a:avLst/>
          </a:prstGeom>
        </p:spPr>
      </p:pic>
      <p:sp>
        <p:nvSpPr>
          <p:cNvPr id="8" name="Slide Number Placeholder 2"/>
          <p:cNvSpPr>
            <a:spLocks noGrp="1"/>
          </p:cNvSpPr>
          <p:nvPr>
            <p:ph type="sldNum" sz="quarter" idx="11"/>
          </p:nvPr>
        </p:nvSpPr>
        <p:spPr/>
        <p:txBody>
          <a:bodyPr/>
          <a:lstStyle/>
          <a:p>
            <a:fld id="{0915F287-9AED-4FB7-90E0-8BF96D065E5F}" type="slidenum">
              <a:rPr lang="en-US"/>
              <a:pPr/>
              <a:t>28</a:t>
            </a:fld>
            <a:endParaRPr lang="en-US"/>
          </a:p>
        </p:txBody>
      </p:sp>
      <p:sp>
        <p:nvSpPr>
          <p:cNvPr id="9" name="Footer Placeholder 3"/>
          <p:cNvSpPr>
            <a:spLocks noGrp="1"/>
          </p:cNvSpPr>
          <p:nvPr>
            <p:ph type="ftr" sz="quarter" idx="12"/>
          </p:nvPr>
        </p:nvSpPr>
        <p:spPr/>
        <p:txBody>
          <a:bodyPr/>
          <a:lstStyle/>
          <a:p>
            <a:r>
              <a:rPr lang="en-US" dirty="0"/>
              <a:t>Updated February 2022</a:t>
            </a:r>
          </a:p>
        </p:txBody>
      </p:sp>
      <p:sp>
        <p:nvSpPr>
          <p:cNvPr id="20485" name="Text Box 5"/>
          <p:cNvSpPr txBox="1">
            <a:spLocks noChangeArrowheads="1"/>
          </p:cNvSpPr>
          <p:nvPr/>
        </p:nvSpPr>
        <p:spPr bwMode="auto">
          <a:xfrm>
            <a:off x="3786116" y="2897187"/>
            <a:ext cx="4648200" cy="1061829"/>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b="1" dirty="0"/>
              <a:t>Select Database to Import</a:t>
            </a:r>
          </a:p>
          <a:p>
            <a:pPr>
              <a:spcBef>
                <a:spcPct val="50000"/>
              </a:spcBef>
            </a:pPr>
            <a:r>
              <a:rPr lang="en-US" b="1" dirty="0"/>
              <a:t>Ex. NRCS_Moses_updates_030104to01292015.gdb</a:t>
            </a:r>
          </a:p>
        </p:txBody>
      </p:sp>
      <p:sp>
        <p:nvSpPr>
          <p:cNvPr id="20486" name="Line 6"/>
          <p:cNvSpPr>
            <a:spLocks noChangeShapeType="1"/>
          </p:cNvSpPr>
          <p:nvPr/>
        </p:nvSpPr>
        <p:spPr bwMode="auto">
          <a:xfrm flipH="1" flipV="1">
            <a:off x="4381500" y="2438399"/>
            <a:ext cx="571500" cy="458788"/>
          </a:xfrm>
          <a:prstGeom prst="line">
            <a:avLst/>
          </a:prstGeom>
          <a:noFill/>
          <a:ln w="57150">
            <a:solidFill>
              <a:schemeClr val="bg2"/>
            </a:solidFill>
            <a:round/>
            <a:headEnd/>
            <a:tailEnd type="triangle" w="med" len="med"/>
          </a:ln>
          <a:effectLst/>
        </p:spPr>
        <p:txBody>
          <a:bodyPr/>
          <a:lstStyle/>
          <a:p>
            <a:endParaRPr lang="en-US"/>
          </a:p>
        </p:txBody>
      </p:sp>
      <p:sp>
        <p:nvSpPr>
          <p:cNvPr id="20487" name="Text Box 7"/>
          <p:cNvSpPr txBox="1">
            <a:spLocks noChangeArrowheads="1"/>
          </p:cNvSpPr>
          <p:nvPr/>
        </p:nvSpPr>
        <p:spPr bwMode="auto">
          <a:xfrm>
            <a:off x="6114765" y="4265944"/>
            <a:ext cx="2362200" cy="376238"/>
          </a:xfrm>
          <a:prstGeom prst="rect">
            <a:avLst/>
          </a:prstGeom>
          <a:solidFill>
            <a:schemeClr val="accent1"/>
          </a:solidFill>
          <a:ln w="9525">
            <a:solidFill>
              <a:schemeClr val="bg2"/>
            </a:solidFill>
            <a:miter lim="800000"/>
            <a:headEnd/>
            <a:tailEnd/>
          </a:ln>
          <a:effectLst/>
        </p:spPr>
        <p:txBody>
          <a:bodyPr wrap="square">
            <a:spAutoFit/>
          </a:bodyPr>
          <a:lstStyle/>
          <a:p>
            <a:pPr algn="ctr">
              <a:spcBef>
                <a:spcPct val="50000"/>
              </a:spcBef>
            </a:pPr>
            <a:r>
              <a:rPr lang="en-US" b="1" dirty="0"/>
              <a:t>Click OPEN</a:t>
            </a:r>
          </a:p>
        </p:txBody>
      </p:sp>
      <p:sp>
        <p:nvSpPr>
          <p:cNvPr id="20488" name="Line 8"/>
          <p:cNvSpPr>
            <a:spLocks noChangeShapeType="1"/>
          </p:cNvSpPr>
          <p:nvPr/>
        </p:nvSpPr>
        <p:spPr bwMode="auto">
          <a:xfrm>
            <a:off x="6781800" y="4642182"/>
            <a:ext cx="457200" cy="615618"/>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28433" y="25021"/>
            <a:ext cx="9144000" cy="6858000"/>
          </a:xfrm>
          <a:prstGeom prst="rect">
            <a:avLst/>
          </a:prstGeom>
        </p:spPr>
      </p:pic>
      <p:sp>
        <p:nvSpPr>
          <p:cNvPr id="12" name="Slide Number Placeholder 2"/>
          <p:cNvSpPr>
            <a:spLocks noGrp="1"/>
          </p:cNvSpPr>
          <p:nvPr>
            <p:ph type="sldNum" sz="quarter" idx="11"/>
          </p:nvPr>
        </p:nvSpPr>
        <p:spPr/>
        <p:txBody>
          <a:bodyPr/>
          <a:lstStyle/>
          <a:p>
            <a:fld id="{3DF64935-ABDA-451A-A437-1547F139C9F1}" type="slidenum">
              <a:rPr lang="en-US"/>
              <a:pPr/>
              <a:t>29</a:t>
            </a:fld>
            <a:endParaRPr lang="en-US"/>
          </a:p>
        </p:txBody>
      </p:sp>
      <p:sp>
        <p:nvSpPr>
          <p:cNvPr id="13" name="Footer Placeholder 3"/>
          <p:cNvSpPr>
            <a:spLocks noGrp="1"/>
          </p:cNvSpPr>
          <p:nvPr>
            <p:ph type="ftr" sz="quarter" idx="12"/>
          </p:nvPr>
        </p:nvSpPr>
        <p:spPr/>
        <p:txBody>
          <a:bodyPr/>
          <a:lstStyle/>
          <a:p>
            <a:r>
              <a:rPr lang="en-US" dirty="0"/>
              <a:t>Updated February 2022</a:t>
            </a:r>
          </a:p>
        </p:txBody>
      </p:sp>
      <p:sp>
        <p:nvSpPr>
          <p:cNvPr id="21509" name="Text Box 5"/>
          <p:cNvSpPr txBox="1">
            <a:spLocks noChangeArrowheads="1"/>
          </p:cNvSpPr>
          <p:nvPr/>
        </p:nvSpPr>
        <p:spPr bwMode="auto">
          <a:xfrm>
            <a:off x="5715000" y="914400"/>
            <a:ext cx="3200400" cy="1200150"/>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1</a:t>
            </a:r>
            <a:r>
              <a:rPr lang="en-US" baseline="30000"/>
              <a:t>st</a:t>
            </a:r>
            <a:r>
              <a:rPr lang="en-US"/>
              <a:t> - When importing a “Base database Updates CHECK ALL BOXES in the “Import Database” side.</a:t>
            </a:r>
          </a:p>
        </p:txBody>
      </p:sp>
      <p:sp>
        <p:nvSpPr>
          <p:cNvPr id="21510" name="Freeform 6"/>
          <p:cNvSpPr>
            <a:spLocks/>
          </p:cNvSpPr>
          <p:nvPr/>
        </p:nvSpPr>
        <p:spPr bwMode="auto">
          <a:xfrm>
            <a:off x="1066800" y="1040263"/>
            <a:ext cx="4953000" cy="673100"/>
          </a:xfrm>
          <a:custGeom>
            <a:avLst/>
            <a:gdLst/>
            <a:ahLst/>
            <a:cxnLst>
              <a:cxn ang="0">
                <a:pos x="3120" y="184"/>
              </a:cxn>
              <a:cxn ang="0">
                <a:pos x="1680" y="40"/>
              </a:cxn>
              <a:cxn ang="0">
                <a:pos x="0" y="424"/>
              </a:cxn>
            </a:cxnLst>
            <a:rect l="0" t="0" r="r" b="b"/>
            <a:pathLst>
              <a:path w="3120" h="424">
                <a:moveTo>
                  <a:pt x="3120" y="184"/>
                </a:moveTo>
                <a:cubicBezTo>
                  <a:pt x="2660" y="92"/>
                  <a:pt x="2200" y="0"/>
                  <a:pt x="1680" y="40"/>
                </a:cubicBezTo>
                <a:cubicBezTo>
                  <a:pt x="1160" y="80"/>
                  <a:pt x="280" y="360"/>
                  <a:pt x="0" y="424"/>
                </a:cubicBezTo>
              </a:path>
            </a:pathLst>
          </a:custGeom>
          <a:noFill/>
          <a:ln w="57150" cmpd="sng">
            <a:solidFill>
              <a:schemeClr val="bg2"/>
            </a:solidFill>
            <a:round/>
            <a:headEnd type="none" w="med" len="med"/>
            <a:tailEnd type="triangle" w="med" len="med"/>
          </a:ln>
          <a:effectLst/>
        </p:spPr>
        <p:txBody>
          <a:bodyPr/>
          <a:lstStyle/>
          <a:p>
            <a:endParaRPr lang="en-US"/>
          </a:p>
        </p:txBody>
      </p:sp>
      <p:sp>
        <p:nvSpPr>
          <p:cNvPr id="21511" name="Text Box 7"/>
          <p:cNvSpPr txBox="1">
            <a:spLocks noChangeArrowheads="1"/>
          </p:cNvSpPr>
          <p:nvPr/>
        </p:nvSpPr>
        <p:spPr bwMode="auto">
          <a:xfrm>
            <a:off x="2209801" y="5333999"/>
            <a:ext cx="14478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Check “NONE”</a:t>
            </a:r>
          </a:p>
        </p:txBody>
      </p:sp>
      <p:sp>
        <p:nvSpPr>
          <p:cNvPr id="21512" name="Line 8"/>
          <p:cNvSpPr>
            <a:spLocks noChangeShapeType="1"/>
          </p:cNvSpPr>
          <p:nvPr/>
        </p:nvSpPr>
        <p:spPr bwMode="auto">
          <a:xfrm flipH="1">
            <a:off x="1905000" y="5392643"/>
            <a:ext cx="304801" cy="310688"/>
          </a:xfrm>
          <a:prstGeom prst="line">
            <a:avLst/>
          </a:prstGeom>
          <a:noFill/>
          <a:ln w="57150">
            <a:solidFill>
              <a:schemeClr val="bg2"/>
            </a:solidFill>
            <a:round/>
            <a:headEnd/>
            <a:tailEnd type="triangle" w="med" len="med"/>
          </a:ln>
          <a:effectLst/>
        </p:spPr>
        <p:txBody>
          <a:bodyPr/>
          <a:lstStyle/>
          <a:p>
            <a:endParaRPr lang="en-US"/>
          </a:p>
        </p:txBody>
      </p:sp>
      <p:sp>
        <p:nvSpPr>
          <p:cNvPr id="21513" name="Text Box 9"/>
          <p:cNvSpPr txBox="1">
            <a:spLocks noChangeArrowheads="1"/>
          </p:cNvSpPr>
          <p:nvPr/>
        </p:nvSpPr>
        <p:spPr bwMode="auto">
          <a:xfrm>
            <a:off x="4876800" y="3657600"/>
            <a:ext cx="35814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3</a:t>
            </a:r>
            <a:r>
              <a:rPr lang="en-US" baseline="30000"/>
              <a:t>rd</a:t>
            </a:r>
            <a:r>
              <a:rPr lang="en-US"/>
              <a:t> - Select – “Import to same folder”</a:t>
            </a:r>
          </a:p>
        </p:txBody>
      </p:sp>
      <p:sp>
        <p:nvSpPr>
          <p:cNvPr id="21514" name="Line 10"/>
          <p:cNvSpPr>
            <a:spLocks noChangeShapeType="1"/>
          </p:cNvSpPr>
          <p:nvPr/>
        </p:nvSpPr>
        <p:spPr bwMode="auto">
          <a:xfrm flipH="1">
            <a:off x="4038600" y="4033838"/>
            <a:ext cx="1524000" cy="1358805"/>
          </a:xfrm>
          <a:prstGeom prst="line">
            <a:avLst/>
          </a:prstGeom>
          <a:noFill/>
          <a:ln w="38100">
            <a:solidFill>
              <a:schemeClr val="bg2"/>
            </a:solidFill>
            <a:round/>
            <a:headEnd/>
            <a:tailEnd type="triangle" w="med" len="med"/>
          </a:ln>
          <a:effectLst/>
        </p:spPr>
        <p:txBody>
          <a:bodyPr/>
          <a:lstStyle/>
          <a:p>
            <a:endParaRPr lang="en-US"/>
          </a:p>
        </p:txBody>
      </p:sp>
      <p:sp>
        <p:nvSpPr>
          <p:cNvPr id="21515" name="Text Box 11"/>
          <p:cNvSpPr txBox="1">
            <a:spLocks noChangeArrowheads="1"/>
          </p:cNvSpPr>
          <p:nvPr/>
        </p:nvSpPr>
        <p:spPr bwMode="auto">
          <a:xfrm>
            <a:off x="6633381" y="5257800"/>
            <a:ext cx="2362200" cy="830997"/>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sz="2400" b="1" dirty="0"/>
              <a:t>4</a:t>
            </a:r>
            <a:r>
              <a:rPr lang="en-US" sz="2400" b="1" baseline="30000" dirty="0"/>
              <a:t>th</a:t>
            </a:r>
            <a:r>
              <a:rPr lang="en-US" sz="2400" b="1" dirty="0"/>
              <a:t> - Click on “Import”</a:t>
            </a:r>
          </a:p>
        </p:txBody>
      </p:sp>
      <p:sp>
        <p:nvSpPr>
          <p:cNvPr id="21516" name="Line 12"/>
          <p:cNvSpPr>
            <a:spLocks noChangeShapeType="1"/>
          </p:cNvSpPr>
          <p:nvPr/>
        </p:nvSpPr>
        <p:spPr bwMode="auto">
          <a:xfrm flipH="1">
            <a:off x="6248400" y="5333999"/>
            <a:ext cx="419100" cy="369332"/>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3</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2053" name="Rectangle 5"/>
          <p:cNvSpPr>
            <a:spLocks noGrp="1" noRot="1" noChangeArrowheads="1"/>
          </p:cNvSpPr>
          <p:nvPr>
            <p:ph type="title"/>
          </p:nvPr>
        </p:nvSpPr>
        <p:spPr>
          <a:xfrm>
            <a:off x="457200" y="381000"/>
            <a:ext cx="8229600" cy="1143000"/>
          </a:xfrm>
        </p:spPr>
        <p:txBody>
          <a:bodyPr/>
          <a:lstStyle/>
          <a:p>
            <a:r>
              <a:rPr lang="en-US" dirty="0"/>
              <a:t>RUSLE2 Database Maintenance</a:t>
            </a:r>
          </a:p>
        </p:txBody>
      </p:sp>
      <p:sp>
        <p:nvSpPr>
          <p:cNvPr id="2051" name="Rectangle 3"/>
          <p:cNvSpPr>
            <a:spLocks noGrp="1" noChangeArrowheads="1"/>
          </p:cNvSpPr>
          <p:nvPr>
            <p:ph type="body" idx="1"/>
          </p:nvPr>
        </p:nvSpPr>
        <p:spPr>
          <a:xfrm>
            <a:off x="457200" y="1981200"/>
            <a:ext cx="8229600" cy="4419600"/>
          </a:xfrm>
        </p:spPr>
        <p:txBody>
          <a:bodyPr/>
          <a:lstStyle/>
          <a:p>
            <a:pPr>
              <a:lnSpc>
                <a:spcPct val="90000"/>
              </a:lnSpc>
              <a:buFont typeface="Wingdings" pitchFamily="2" charset="2"/>
              <a:buNone/>
            </a:pPr>
            <a:r>
              <a:rPr lang="en-US" sz="4000" u="sng" dirty="0"/>
              <a:t>Topic			        		    Slides</a:t>
            </a:r>
          </a:p>
          <a:p>
            <a:pPr>
              <a:lnSpc>
                <a:spcPct val="90000"/>
              </a:lnSpc>
              <a:buFont typeface="Wingdings" pitchFamily="2" charset="2"/>
              <a:buNone/>
            </a:pPr>
            <a:r>
              <a:rPr lang="en-US" sz="2400" dirty="0"/>
              <a:t>Frequency of Database Maintenance Schedule			4</a:t>
            </a:r>
          </a:p>
          <a:p>
            <a:pPr>
              <a:lnSpc>
                <a:spcPct val="90000"/>
              </a:lnSpc>
              <a:buFont typeface="Wingdings" pitchFamily="2" charset="2"/>
              <a:buNone/>
            </a:pPr>
            <a:r>
              <a:rPr lang="en-US" sz="2400" dirty="0"/>
              <a:t>Archiving Database Schedule and Locations			5</a:t>
            </a:r>
          </a:p>
          <a:p>
            <a:pPr>
              <a:lnSpc>
                <a:spcPct val="90000"/>
              </a:lnSpc>
              <a:buNone/>
            </a:pPr>
            <a:r>
              <a:rPr lang="en-US" sz="2400" dirty="0"/>
              <a:t>Archiving Database Instructions				6</a:t>
            </a:r>
          </a:p>
          <a:p>
            <a:pPr>
              <a:lnSpc>
                <a:spcPct val="90000"/>
              </a:lnSpc>
              <a:buNone/>
            </a:pPr>
            <a:r>
              <a:rPr lang="en-US" sz="2400" dirty="0"/>
              <a:t>Where Version Loaded and Reconnecting Working </a:t>
            </a:r>
          </a:p>
          <a:p>
            <a:pPr>
              <a:lnSpc>
                <a:spcPct val="90000"/>
              </a:lnSpc>
              <a:buNone/>
            </a:pPr>
            <a:r>
              <a:rPr lang="en-US" sz="2400" dirty="0"/>
              <a:t>	Moses Database                                                              7-12</a:t>
            </a:r>
          </a:p>
          <a:p>
            <a:pPr>
              <a:lnSpc>
                <a:spcPct val="90000"/>
              </a:lnSpc>
              <a:buFont typeface="Wingdings" pitchFamily="2" charset="2"/>
              <a:buNone/>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0" y="73925"/>
            <a:ext cx="9144000" cy="6724650"/>
          </a:xfrm>
          <a:prstGeom prst="rect">
            <a:avLst/>
          </a:prstGeom>
        </p:spPr>
      </p:pic>
      <p:sp>
        <p:nvSpPr>
          <p:cNvPr id="8" name="Slide Number Placeholder 2"/>
          <p:cNvSpPr>
            <a:spLocks noGrp="1"/>
          </p:cNvSpPr>
          <p:nvPr>
            <p:ph type="sldNum" sz="quarter" idx="11"/>
          </p:nvPr>
        </p:nvSpPr>
        <p:spPr/>
        <p:txBody>
          <a:bodyPr/>
          <a:lstStyle/>
          <a:p>
            <a:fld id="{4BE82BDC-2DC0-4CDA-9D55-935B53A0DA97}" type="slidenum">
              <a:rPr lang="en-US"/>
              <a:pPr/>
              <a:t>30</a:t>
            </a:fld>
            <a:endParaRPr lang="en-US"/>
          </a:p>
        </p:txBody>
      </p:sp>
      <p:sp>
        <p:nvSpPr>
          <p:cNvPr id="9" name="Footer Placeholder 3"/>
          <p:cNvSpPr>
            <a:spLocks noGrp="1"/>
          </p:cNvSpPr>
          <p:nvPr>
            <p:ph type="ftr" sz="quarter" idx="12"/>
          </p:nvPr>
        </p:nvSpPr>
        <p:spPr/>
        <p:txBody>
          <a:bodyPr/>
          <a:lstStyle/>
          <a:p>
            <a:r>
              <a:rPr lang="en-US" dirty="0"/>
              <a:t>Updated February 2022</a:t>
            </a:r>
          </a:p>
        </p:txBody>
      </p:sp>
      <p:sp>
        <p:nvSpPr>
          <p:cNvPr id="22533" name="Text Box 5"/>
          <p:cNvSpPr txBox="1">
            <a:spLocks noChangeArrowheads="1"/>
          </p:cNvSpPr>
          <p:nvPr/>
        </p:nvSpPr>
        <p:spPr bwMode="auto">
          <a:xfrm>
            <a:off x="4724400" y="2514600"/>
            <a:ext cx="37338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b="1" dirty="0"/>
              <a:t>Importing a Crop Management Zone Database  Ex. CMZ 04</a:t>
            </a:r>
          </a:p>
        </p:txBody>
      </p:sp>
      <p:sp>
        <p:nvSpPr>
          <p:cNvPr id="22534" name="Line 6"/>
          <p:cNvSpPr>
            <a:spLocks noChangeShapeType="1"/>
          </p:cNvSpPr>
          <p:nvPr/>
        </p:nvSpPr>
        <p:spPr bwMode="auto">
          <a:xfrm flipH="1" flipV="1">
            <a:off x="3276600" y="2097775"/>
            <a:ext cx="1524000" cy="685800"/>
          </a:xfrm>
          <a:prstGeom prst="line">
            <a:avLst/>
          </a:prstGeom>
          <a:noFill/>
          <a:ln w="57150">
            <a:solidFill>
              <a:schemeClr val="bg2"/>
            </a:solidFill>
            <a:round/>
            <a:headEnd/>
            <a:tailEnd type="triangle" w="med" len="med"/>
          </a:ln>
          <a:effectLst/>
        </p:spPr>
        <p:txBody>
          <a:bodyPr/>
          <a:lstStyle/>
          <a:p>
            <a:endParaRPr lang="en-US"/>
          </a:p>
        </p:txBody>
      </p:sp>
      <p:sp>
        <p:nvSpPr>
          <p:cNvPr id="22535" name="Text Box 7"/>
          <p:cNvSpPr txBox="1">
            <a:spLocks noChangeArrowheads="1"/>
          </p:cNvSpPr>
          <p:nvPr/>
        </p:nvSpPr>
        <p:spPr bwMode="auto">
          <a:xfrm>
            <a:off x="6705600" y="4114800"/>
            <a:ext cx="2057400" cy="369332"/>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b="1" dirty="0"/>
              <a:t>Click OPEN</a:t>
            </a:r>
          </a:p>
        </p:txBody>
      </p:sp>
      <p:sp>
        <p:nvSpPr>
          <p:cNvPr id="22536" name="Line 8"/>
          <p:cNvSpPr>
            <a:spLocks noChangeShapeType="1"/>
          </p:cNvSpPr>
          <p:nvPr/>
        </p:nvSpPr>
        <p:spPr bwMode="auto">
          <a:xfrm>
            <a:off x="6934200" y="4537080"/>
            <a:ext cx="284328" cy="476260"/>
          </a:xfrm>
          <a:prstGeom prst="line">
            <a:avLst/>
          </a:prstGeom>
          <a:noFill/>
          <a:ln w="38100">
            <a:solidFill>
              <a:schemeClr val="bg2"/>
            </a:solidFill>
            <a:round/>
            <a:headEnd/>
            <a:tailEnd type="triangle" w="med" len="med"/>
          </a:ln>
          <a:effec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0" y="0"/>
            <a:ext cx="9144000" cy="6858000"/>
          </a:xfrm>
          <a:prstGeom prst="rect">
            <a:avLst/>
          </a:prstGeom>
        </p:spPr>
      </p:pic>
      <p:sp>
        <p:nvSpPr>
          <p:cNvPr id="12" name="Slide Number Placeholder 2"/>
          <p:cNvSpPr>
            <a:spLocks noGrp="1"/>
          </p:cNvSpPr>
          <p:nvPr>
            <p:ph type="sldNum" sz="quarter" idx="11"/>
          </p:nvPr>
        </p:nvSpPr>
        <p:spPr/>
        <p:txBody>
          <a:bodyPr/>
          <a:lstStyle/>
          <a:p>
            <a:fld id="{1764354F-6CAF-420A-BE53-DBA154144DF8}" type="slidenum">
              <a:rPr lang="en-US"/>
              <a:pPr/>
              <a:t>31</a:t>
            </a:fld>
            <a:endParaRPr lang="en-US"/>
          </a:p>
        </p:txBody>
      </p:sp>
      <p:sp>
        <p:nvSpPr>
          <p:cNvPr id="13" name="Footer Placeholder 3"/>
          <p:cNvSpPr>
            <a:spLocks noGrp="1"/>
          </p:cNvSpPr>
          <p:nvPr>
            <p:ph type="ftr" sz="quarter" idx="12"/>
          </p:nvPr>
        </p:nvSpPr>
        <p:spPr/>
        <p:txBody>
          <a:bodyPr/>
          <a:lstStyle/>
          <a:p>
            <a:r>
              <a:rPr lang="en-US" dirty="0"/>
              <a:t>Updated February 2022</a:t>
            </a:r>
          </a:p>
        </p:txBody>
      </p:sp>
      <p:sp>
        <p:nvSpPr>
          <p:cNvPr id="23557" name="Text Box 5"/>
          <p:cNvSpPr txBox="1">
            <a:spLocks noChangeArrowheads="1"/>
          </p:cNvSpPr>
          <p:nvPr/>
        </p:nvSpPr>
        <p:spPr bwMode="auto">
          <a:xfrm>
            <a:off x="6172200" y="1994068"/>
            <a:ext cx="2781300" cy="9233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1</a:t>
            </a:r>
            <a:r>
              <a:rPr lang="en-US" baseline="30000" dirty="0"/>
              <a:t>st</a:t>
            </a:r>
            <a:r>
              <a:rPr lang="en-US" dirty="0"/>
              <a:t> - For CMZ “Management” databases Select “Managements”</a:t>
            </a:r>
          </a:p>
        </p:txBody>
      </p:sp>
      <p:sp>
        <p:nvSpPr>
          <p:cNvPr id="23558" name="Freeform 6"/>
          <p:cNvSpPr>
            <a:spLocks/>
          </p:cNvSpPr>
          <p:nvPr/>
        </p:nvSpPr>
        <p:spPr bwMode="auto">
          <a:xfrm rot="539819">
            <a:off x="2645929" y="516141"/>
            <a:ext cx="4423641" cy="3002156"/>
          </a:xfrm>
          <a:custGeom>
            <a:avLst/>
            <a:gdLst/>
            <a:ahLst/>
            <a:cxnLst>
              <a:cxn ang="0">
                <a:pos x="3120" y="352"/>
              </a:cxn>
              <a:cxn ang="0">
                <a:pos x="1872" y="112"/>
              </a:cxn>
              <a:cxn ang="0">
                <a:pos x="0" y="1024"/>
              </a:cxn>
            </a:cxnLst>
            <a:rect l="0" t="0" r="r" b="b"/>
            <a:pathLst>
              <a:path w="3120" h="1024">
                <a:moveTo>
                  <a:pt x="3120" y="352"/>
                </a:moveTo>
                <a:cubicBezTo>
                  <a:pt x="2756" y="176"/>
                  <a:pt x="2392" y="0"/>
                  <a:pt x="1872" y="112"/>
                </a:cubicBezTo>
                <a:cubicBezTo>
                  <a:pt x="1352" y="224"/>
                  <a:pt x="312" y="872"/>
                  <a:pt x="0" y="1024"/>
                </a:cubicBezTo>
              </a:path>
            </a:pathLst>
          </a:custGeom>
          <a:noFill/>
          <a:ln w="57150" cmpd="sng">
            <a:solidFill>
              <a:schemeClr val="bg2"/>
            </a:solidFill>
            <a:round/>
            <a:headEnd type="none" w="med" len="med"/>
            <a:tailEnd type="triangle" w="med" len="med"/>
          </a:ln>
          <a:effectLst/>
        </p:spPr>
        <p:txBody>
          <a:bodyPr/>
          <a:lstStyle/>
          <a:p>
            <a:endParaRPr lang="en-US"/>
          </a:p>
        </p:txBody>
      </p:sp>
      <p:sp>
        <p:nvSpPr>
          <p:cNvPr id="23559" name="Text Box 7"/>
          <p:cNvSpPr txBox="1">
            <a:spLocks noChangeArrowheads="1"/>
          </p:cNvSpPr>
          <p:nvPr/>
        </p:nvSpPr>
        <p:spPr bwMode="auto">
          <a:xfrm>
            <a:off x="1219200" y="5638798"/>
            <a:ext cx="20574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Select “NONE”</a:t>
            </a:r>
          </a:p>
        </p:txBody>
      </p:sp>
      <p:sp>
        <p:nvSpPr>
          <p:cNvPr id="23560" name="Line 8"/>
          <p:cNvSpPr>
            <a:spLocks noChangeShapeType="1"/>
          </p:cNvSpPr>
          <p:nvPr/>
        </p:nvSpPr>
        <p:spPr bwMode="auto">
          <a:xfrm flipV="1">
            <a:off x="1828800" y="5486400"/>
            <a:ext cx="1066800" cy="152398"/>
          </a:xfrm>
          <a:prstGeom prst="line">
            <a:avLst/>
          </a:prstGeom>
          <a:noFill/>
          <a:ln w="57150">
            <a:solidFill>
              <a:schemeClr val="bg2"/>
            </a:solidFill>
            <a:round/>
            <a:headEnd/>
            <a:tailEnd type="triangle" w="med" len="med"/>
          </a:ln>
          <a:effectLst/>
        </p:spPr>
        <p:txBody>
          <a:bodyPr/>
          <a:lstStyle/>
          <a:p>
            <a:endParaRPr lang="en-US"/>
          </a:p>
        </p:txBody>
      </p:sp>
      <p:sp>
        <p:nvSpPr>
          <p:cNvPr id="23561" name="Text Box 9"/>
          <p:cNvSpPr txBox="1">
            <a:spLocks noChangeArrowheads="1"/>
          </p:cNvSpPr>
          <p:nvPr/>
        </p:nvSpPr>
        <p:spPr bwMode="auto">
          <a:xfrm>
            <a:off x="4572000" y="3733800"/>
            <a:ext cx="28956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3</a:t>
            </a:r>
            <a:r>
              <a:rPr lang="en-US" baseline="30000"/>
              <a:t>rd</a:t>
            </a:r>
            <a:r>
              <a:rPr lang="en-US"/>
              <a:t> - Import to same folder</a:t>
            </a:r>
          </a:p>
        </p:txBody>
      </p:sp>
      <p:sp>
        <p:nvSpPr>
          <p:cNvPr id="23562" name="Line 10"/>
          <p:cNvSpPr>
            <a:spLocks noChangeShapeType="1"/>
          </p:cNvSpPr>
          <p:nvPr/>
        </p:nvSpPr>
        <p:spPr bwMode="auto">
          <a:xfrm flipH="1">
            <a:off x="3657600" y="4114800"/>
            <a:ext cx="914400" cy="985838"/>
          </a:xfrm>
          <a:prstGeom prst="line">
            <a:avLst/>
          </a:prstGeom>
          <a:noFill/>
          <a:ln w="57150">
            <a:solidFill>
              <a:schemeClr val="bg2"/>
            </a:solidFill>
            <a:round/>
            <a:headEnd/>
            <a:tailEnd type="triangle" w="med" len="med"/>
          </a:ln>
          <a:effectLst/>
        </p:spPr>
        <p:txBody>
          <a:bodyPr/>
          <a:lstStyle/>
          <a:p>
            <a:endParaRPr lang="en-US"/>
          </a:p>
        </p:txBody>
      </p:sp>
      <p:sp>
        <p:nvSpPr>
          <p:cNvPr id="23563" name="Text Box 11"/>
          <p:cNvSpPr txBox="1">
            <a:spLocks noChangeArrowheads="1"/>
          </p:cNvSpPr>
          <p:nvPr/>
        </p:nvSpPr>
        <p:spPr bwMode="auto">
          <a:xfrm>
            <a:off x="5486400" y="5486400"/>
            <a:ext cx="2362200" cy="376238"/>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4</a:t>
            </a:r>
            <a:r>
              <a:rPr lang="en-US" baseline="30000" dirty="0"/>
              <a:t>th</a:t>
            </a:r>
            <a:r>
              <a:rPr lang="en-US" dirty="0"/>
              <a:t> - Click on IMPORT</a:t>
            </a:r>
          </a:p>
        </p:txBody>
      </p:sp>
      <p:sp>
        <p:nvSpPr>
          <p:cNvPr id="23564" name="Line 12"/>
          <p:cNvSpPr>
            <a:spLocks noChangeShapeType="1"/>
          </p:cNvSpPr>
          <p:nvPr/>
        </p:nvSpPr>
        <p:spPr bwMode="auto">
          <a:xfrm flipH="1" flipV="1">
            <a:off x="4572000" y="5638799"/>
            <a:ext cx="1066800" cy="182562"/>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0" y="0"/>
            <a:ext cx="9144000" cy="6858000"/>
          </a:xfrm>
          <a:prstGeom prst="rect">
            <a:avLst/>
          </a:prstGeom>
        </p:spPr>
      </p:pic>
      <p:sp>
        <p:nvSpPr>
          <p:cNvPr id="8" name="Slide Number Placeholder 2"/>
          <p:cNvSpPr>
            <a:spLocks noGrp="1"/>
          </p:cNvSpPr>
          <p:nvPr>
            <p:ph type="sldNum" sz="quarter" idx="11"/>
          </p:nvPr>
        </p:nvSpPr>
        <p:spPr/>
        <p:txBody>
          <a:bodyPr/>
          <a:lstStyle/>
          <a:p>
            <a:fld id="{0ED84116-0207-4E78-ACD0-37F0A7B05199}" type="slidenum">
              <a:rPr lang="en-US"/>
              <a:pPr/>
              <a:t>32</a:t>
            </a:fld>
            <a:endParaRPr lang="en-US"/>
          </a:p>
        </p:txBody>
      </p:sp>
      <p:sp>
        <p:nvSpPr>
          <p:cNvPr id="9" name="Footer Placeholder 3"/>
          <p:cNvSpPr>
            <a:spLocks noGrp="1"/>
          </p:cNvSpPr>
          <p:nvPr>
            <p:ph type="ftr" sz="quarter" idx="12"/>
          </p:nvPr>
        </p:nvSpPr>
        <p:spPr/>
        <p:txBody>
          <a:bodyPr/>
          <a:lstStyle/>
          <a:p>
            <a:r>
              <a:rPr lang="en-US" dirty="0"/>
              <a:t>Updated February 2022</a:t>
            </a:r>
          </a:p>
        </p:txBody>
      </p:sp>
      <p:sp>
        <p:nvSpPr>
          <p:cNvPr id="24581" name="Text Box 5"/>
          <p:cNvSpPr txBox="1">
            <a:spLocks noChangeArrowheads="1"/>
          </p:cNvSpPr>
          <p:nvPr/>
        </p:nvSpPr>
        <p:spPr bwMode="auto">
          <a:xfrm>
            <a:off x="4419600" y="1828800"/>
            <a:ext cx="32004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dirty="0"/>
              <a:t>Importing NE Climate Database</a:t>
            </a:r>
          </a:p>
        </p:txBody>
      </p:sp>
      <p:sp>
        <p:nvSpPr>
          <p:cNvPr id="24582" name="Line 6"/>
          <p:cNvSpPr>
            <a:spLocks noChangeShapeType="1"/>
          </p:cNvSpPr>
          <p:nvPr/>
        </p:nvSpPr>
        <p:spPr bwMode="auto">
          <a:xfrm flipH="1">
            <a:off x="3505200" y="2205038"/>
            <a:ext cx="2514600" cy="593037"/>
          </a:xfrm>
          <a:prstGeom prst="line">
            <a:avLst/>
          </a:prstGeom>
          <a:noFill/>
          <a:ln w="57150">
            <a:solidFill>
              <a:schemeClr val="bg2"/>
            </a:solidFill>
            <a:round/>
            <a:headEnd/>
            <a:tailEnd type="triangle" w="med" len="med"/>
          </a:ln>
          <a:effectLst/>
        </p:spPr>
        <p:txBody>
          <a:bodyPr/>
          <a:lstStyle/>
          <a:p>
            <a:endParaRPr lang="en-US"/>
          </a:p>
        </p:txBody>
      </p:sp>
      <p:sp>
        <p:nvSpPr>
          <p:cNvPr id="24583" name="Text Box 7"/>
          <p:cNvSpPr txBox="1">
            <a:spLocks noChangeArrowheads="1"/>
          </p:cNvSpPr>
          <p:nvPr/>
        </p:nvSpPr>
        <p:spPr bwMode="auto">
          <a:xfrm>
            <a:off x="5791200" y="4191000"/>
            <a:ext cx="13716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Click OPEN</a:t>
            </a:r>
          </a:p>
        </p:txBody>
      </p:sp>
      <p:sp>
        <p:nvSpPr>
          <p:cNvPr id="24584" name="Line 8"/>
          <p:cNvSpPr>
            <a:spLocks noChangeShapeType="1"/>
          </p:cNvSpPr>
          <p:nvPr/>
        </p:nvSpPr>
        <p:spPr bwMode="auto">
          <a:xfrm>
            <a:off x="7162800" y="4567238"/>
            <a:ext cx="0" cy="5334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0" y="0"/>
            <a:ext cx="9144000" cy="6858000"/>
          </a:xfrm>
          <a:prstGeom prst="rect">
            <a:avLst/>
          </a:prstGeom>
        </p:spPr>
      </p:pic>
      <p:sp>
        <p:nvSpPr>
          <p:cNvPr id="10" name="Slide Number Placeholder 2"/>
          <p:cNvSpPr>
            <a:spLocks noGrp="1"/>
          </p:cNvSpPr>
          <p:nvPr>
            <p:ph type="sldNum" sz="quarter" idx="11"/>
          </p:nvPr>
        </p:nvSpPr>
        <p:spPr/>
        <p:txBody>
          <a:bodyPr/>
          <a:lstStyle/>
          <a:p>
            <a:fld id="{D15CD95E-E131-44CE-B574-5CC9B8ADA284}" type="slidenum">
              <a:rPr lang="en-US"/>
              <a:pPr/>
              <a:t>33</a:t>
            </a:fld>
            <a:endParaRPr lang="en-US"/>
          </a:p>
        </p:txBody>
      </p:sp>
      <p:sp>
        <p:nvSpPr>
          <p:cNvPr id="11" name="Footer Placeholder 3"/>
          <p:cNvSpPr>
            <a:spLocks noGrp="1"/>
          </p:cNvSpPr>
          <p:nvPr>
            <p:ph type="ftr" sz="quarter" idx="12"/>
          </p:nvPr>
        </p:nvSpPr>
        <p:spPr/>
        <p:txBody>
          <a:bodyPr/>
          <a:lstStyle/>
          <a:p>
            <a:r>
              <a:rPr lang="en-US" dirty="0"/>
              <a:t>Updated February 2022</a:t>
            </a:r>
          </a:p>
        </p:txBody>
      </p:sp>
      <p:sp>
        <p:nvSpPr>
          <p:cNvPr id="25605" name="Text Box 5"/>
          <p:cNvSpPr txBox="1">
            <a:spLocks noChangeArrowheads="1"/>
          </p:cNvSpPr>
          <p:nvPr/>
        </p:nvSpPr>
        <p:spPr bwMode="auto">
          <a:xfrm>
            <a:off x="5791200" y="1981200"/>
            <a:ext cx="3048000" cy="1754326"/>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1</a:t>
            </a:r>
            <a:r>
              <a:rPr lang="en-US" baseline="30000" dirty="0"/>
              <a:t>st</a:t>
            </a:r>
            <a:r>
              <a:rPr lang="en-US" dirty="0"/>
              <a:t>  - When importing Climate databases Check “Climate and State” and you can even drill into the individual county or counties that you want, excluding unwanted counties.</a:t>
            </a:r>
          </a:p>
        </p:txBody>
      </p:sp>
      <p:sp>
        <p:nvSpPr>
          <p:cNvPr id="25606" name="Freeform 6"/>
          <p:cNvSpPr>
            <a:spLocks/>
          </p:cNvSpPr>
          <p:nvPr/>
        </p:nvSpPr>
        <p:spPr bwMode="auto">
          <a:xfrm>
            <a:off x="3429000" y="1238935"/>
            <a:ext cx="4953000" cy="874931"/>
          </a:xfrm>
          <a:custGeom>
            <a:avLst/>
            <a:gdLst/>
            <a:ahLst/>
            <a:cxnLst>
              <a:cxn ang="0">
                <a:pos x="2880" y="216"/>
              </a:cxn>
              <a:cxn ang="0">
                <a:pos x="1872" y="24"/>
              </a:cxn>
              <a:cxn ang="0">
                <a:pos x="960" y="72"/>
              </a:cxn>
              <a:cxn ang="0">
                <a:pos x="0" y="312"/>
              </a:cxn>
            </a:cxnLst>
            <a:rect l="0" t="0" r="r" b="b"/>
            <a:pathLst>
              <a:path w="2880" h="312">
                <a:moveTo>
                  <a:pt x="2880" y="216"/>
                </a:moveTo>
                <a:cubicBezTo>
                  <a:pt x="2536" y="132"/>
                  <a:pt x="2192" y="48"/>
                  <a:pt x="1872" y="24"/>
                </a:cubicBezTo>
                <a:cubicBezTo>
                  <a:pt x="1552" y="0"/>
                  <a:pt x="1272" y="24"/>
                  <a:pt x="960" y="72"/>
                </a:cubicBezTo>
                <a:cubicBezTo>
                  <a:pt x="648" y="120"/>
                  <a:pt x="324" y="216"/>
                  <a:pt x="0" y="312"/>
                </a:cubicBezTo>
              </a:path>
            </a:pathLst>
          </a:custGeom>
          <a:noFill/>
          <a:ln w="38100" cmpd="sng">
            <a:solidFill>
              <a:schemeClr val="bg2"/>
            </a:solidFill>
            <a:round/>
            <a:headEnd type="none" w="med" len="med"/>
            <a:tailEnd type="triangle" w="med" len="med"/>
          </a:ln>
          <a:effectLst/>
        </p:spPr>
        <p:txBody>
          <a:bodyPr/>
          <a:lstStyle/>
          <a:p>
            <a:endParaRPr lang="en-US"/>
          </a:p>
        </p:txBody>
      </p:sp>
      <p:sp>
        <p:nvSpPr>
          <p:cNvPr id="25607" name="Text Box 7"/>
          <p:cNvSpPr txBox="1">
            <a:spLocks noChangeArrowheads="1"/>
          </p:cNvSpPr>
          <p:nvPr/>
        </p:nvSpPr>
        <p:spPr bwMode="auto">
          <a:xfrm>
            <a:off x="3124200" y="5334000"/>
            <a:ext cx="17526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Check  NONE</a:t>
            </a:r>
          </a:p>
        </p:txBody>
      </p:sp>
      <p:sp>
        <p:nvSpPr>
          <p:cNvPr id="25608" name="Line 8"/>
          <p:cNvSpPr>
            <a:spLocks noChangeShapeType="1"/>
          </p:cNvSpPr>
          <p:nvPr/>
        </p:nvSpPr>
        <p:spPr bwMode="auto">
          <a:xfrm flipV="1">
            <a:off x="3886200" y="4800600"/>
            <a:ext cx="0" cy="533400"/>
          </a:xfrm>
          <a:prstGeom prst="line">
            <a:avLst/>
          </a:prstGeom>
          <a:noFill/>
          <a:ln w="57150">
            <a:solidFill>
              <a:schemeClr val="bg2"/>
            </a:solidFill>
            <a:round/>
            <a:headEnd/>
            <a:tailEnd type="triangle" w="med" len="med"/>
          </a:ln>
          <a:effectLst/>
        </p:spPr>
        <p:txBody>
          <a:bodyPr/>
          <a:lstStyle/>
          <a:p>
            <a:endParaRPr lang="en-US"/>
          </a:p>
        </p:txBody>
      </p:sp>
      <p:sp>
        <p:nvSpPr>
          <p:cNvPr id="25609" name="Text Box 9"/>
          <p:cNvSpPr txBox="1">
            <a:spLocks noChangeArrowheads="1"/>
          </p:cNvSpPr>
          <p:nvPr/>
        </p:nvSpPr>
        <p:spPr bwMode="auto">
          <a:xfrm>
            <a:off x="5562598" y="5334000"/>
            <a:ext cx="1447801"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3</a:t>
            </a:r>
            <a:r>
              <a:rPr lang="en-US" baseline="30000" dirty="0"/>
              <a:t>rd</a:t>
            </a:r>
            <a:r>
              <a:rPr lang="en-US" dirty="0"/>
              <a:t> - Click on IMPORT</a:t>
            </a:r>
          </a:p>
        </p:txBody>
      </p:sp>
      <p:sp>
        <p:nvSpPr>
          <p:cNvPr id="25610" name="Line 10"/>
          <p:cNvSpPr>
            <a:spLocks noChangeShapeType="1"/>
          </p:cNvSpPr>
          <p:nvPr/>
        </p:nvSpPr>
        <p:spPr bwMode="auto">
          <a:xfrm flipV="1">
            <a:off x="5562598" y="4953000"/>
            <a:ext cx="0" cy="3810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B80FE6-011A-432C-BC91-F7344DFAA832}"/>
              </a:ext>
            </a:extLst>
          </p:cNvPr>
          <p:cNvSpPr>
            <a:spLocks noGrp="1"/>
          </p:cNvSpPr>
          <p:nvPr>
            <p:ph type="sldNum" sz="quarter" idx="11"/>
          </p:nvPr>
        </p:nvSpPr>
        <p:spPr/>
        <p:txBody>
          <a:bodyPr/>
          <a:lstStyle/>
          <a:p>
            <a:fld id="{211675FA-6B9B-4B60-9F6E-30E5D493822F}" type="slidenum">
              <a:rPr lang="en-US" smtClean="0"/>
              <a:pPr/>
              <a:t>34</a:t>
            </a:fld>
            <a:endParaRPr lang="en-US"/>
          </a:p>
        </p:txBody>
      </p:sp>
      <p:sp>
        <p:nvSpPr>
          <p:cNvPr id="3" name="Footer Placeholder 2">
            <a:extLst>
              <a:ext uri="{FF2B5EF4-FFF2-40B4-BE49-F238E27FC236}">
                <a16:creationId xmlns:a16="http://schemas.microsoft.com/office/drawing/2014/main" id="{98F4A83B-0F57-435A-BDA2-C84BD3C6EF47}"/>
              </a:ext>
            </a:extLst>
          </p:cNvPr>
          <p:cNvSpPr>
            <a:spLocks noGrp="1"/>
          </p:cNvSpPr>
          <p:nvPr>
            <p:ph type="ftr" sz="quarter" idx="12"/>
          </p:nvPr>
        </p:nvSpPr>
        <p:spPr/>
        <p:txBody>
          <a:bodyPr/>
          <a:lstStyle/>
          <a:p>
            <a:r>
              <a:rPr lang="en-US"/>
              <a:t>Updated February 2022</a:t>
            </a:r>
            <a:endParaRPr lang="en-US" dirty="0"/>
          </a:p>
        </p:txBody>
      </p:sp>
      <p:pic>
        <p:nvPicPr>
          <p:cNvPr id="7" name="Picture 6">
            <a:extLst>
              <a:ext uri="{FF2B5EF4-FFF2-40B4-BE49-F238E27FC236}">
                <a16:creationId xmlns:a16="http://schemas.microsoft.com/office/drawing/2014/main" id="{2C3F512B-E3A0-4C12-BE81-3AE1B3B3C5CB}"/>
              </a:ext>
            </a:extLst>
          </p:cNvPr>
          <p:cNvPicPr>
            <a:picLocks noChangeAspect="1"/>
          </p:cNvPicPr>
          <p:nvPr/>
        </p:nvPicPr>
        <p:blipFill>
          <a:blip r:embed="rId2"/>
          <a:stretch>
            <a:fillRect/>
          </a:stretch>
        </p:blipFill>
        <p:spPr>
          <a:xfrm>
            <a:off x="4395666" y="2133600"/>
            <a:ext cx="4042145" cy="3395977"/>
          </a:xfrm>
          <a:prstGeom prst="rect">
            <a:avLst/>
          </a:prstGeom>
        </p:spPr>
      </p:pic>
      <p:sp>
        <p:nvSpPr>
          <p:cNvPr id="8" name="TextBox 7">
            <a:extLst>
              <a:ext uri="{FF2B5EF4-FFF2-40B4-BE49-F238E27FC236}">
                <a16:creationId xmlns:a16="http://schemas.microsoft.com/office/drawing/2014/main" id="{30641EBE-3DA2-49C3-89C0-CDFFBDEDC6E3}"/>
              </a:ext>
            </a:extLst>
          </p:cNvPr>
          <p:cNvSpPr txBox="1"/>
          <p:nvPr/>
        </p:nvSpPr>
        <p:spPr>
          <a:xfrm>
            <a:off x="533400" y="1905000"/>
            <a:ext cx="3810000" cy="1754326"/>
          </a:xfrm>
          <a:prstGeom prst="rect">
            <a:avLst/>
          </a:prstGeom>
          <a:noFill/>
        </p:spPr>
        <p:txBody>
          <a:bodyPr wrap="square" rtlCol="0">
            <a:spAutoFit/>
          </a:bodyPr>
          <a:lstStyle/>
          <a:p>
            <a:pPr marL="342900" indent="-342900">
              <a:buFont typeface="+mj-lt"/>
              <a:buAutoNum type="arabicPeriod"/>
            </a:pPr>
            <a:r>
              <a:rPr lang="en-US" dirty="0"/>
              <a:t>Begin by deleting the old soil folder from the current database from the “</a:t>
            </a:r>
            <a:r>
              <a:rPr lang="en-US" i="1" dirty="0"/>
              <a:t>Rearrange...”</a:t>
            </a:r>
            <a:r>
              <a:rPr lang="en-US" dirty="0"/>
              <a:t> option in the </a:t>
            </a:r>
            <a:r>
              <a:rPr lang="en-US" i="1" dirty="0"/>
              <a:t>Database</a:t>
            </a:r>
            <a:r>
              <a:rPr lang="en-US" dirty="0"/>
              <a:t> menu.  Select the old soil folder, right-click to display action menu and select </a:t>
            </a:r>
            <a:r>
              <a:rPr lang="en-US" i="1" dirty="0"/>
              <a:t>Delete</a:t>
            </a:r>
            <a:r>
              <a:rPr lang="en-US" dirty="0"/>
              <a:t>.  </a:t>
            </a:r>
          </a:p>
        </p:txBody>
      </p:sp>
      <p:sp>
        <p:nvSpPr>
          <p:cNvPr id="9" name="TextBox 8">
            <a:extLst>
              <a:ext uri="{FF2B5EF4-FFF2-40B4-BE49-F238E27FC236}">
                <a16:creationId xmlns:a16="http://schemas.microsoft.com/office/drawing/2014/main" id="{FC85D97A-5194-48CF-8A26-AF3F926299A8}"/>
              </a:ext>
            </a:extLst>
          </p:cNvPr>
          <p:cNvSpPr txBox="1"/>
          <p:nvPr/>
        </p:nvSpPr>
        <p:spPr>
          <a:xfrm>
            <a:off x="2593698" y="304800"/>
            <a:ext cx="3603935" cy="584775"/>
          </a:xfrm>
          <a:prstGeom prst="rect">
            <a:avLst/>
          </a:prstGeom>
          <a:noFill/>
        </p:spPr>
        <p:txBody>
          <a:bodyPr wrap="none" rtlCol="0">
            <a:spAutoFit/>
          </a:bodyPr>
          <a:lstStyle/>
          <a:p>
            <a:r>
              <a:rPr lang="en-US" sz="3200" b="1" dirty="0">
                <a:effectLst>
                  <a:outerShdw blurRad="38100" dist="38100" dir="2700000" algn="tl">
                    <a:srgbClr val="000000">
                      <a:alpha val="43137"/>
                    </a:srgbClr>
                  </a:outerShdw>
                </a:effectLst>
              </a:rPr>
              <a:t>Soil Import Process</a:t>
            </a:r>
          </a:p>
        </p:txBody>
      </p:sp>
      <p:sp>
        <p:nvSpPr>
          <p:cNvPr id="11" name="Line 10">
            <a:extLst>
              <a:ext uri="{FF2B5EF4-FFF2-40B4-BE49-F238E27FC236}">
                <a16:creationId xmlns:a16="http://schemas.microsoft.com/office/drawing/2014/main" id="{2D62E653-A376-4D1D-BCF6-F9B0DC8FB3BA}"/>
              </a:ext>
            </a:extLst>
          </p:cNvPr>
          <p:cNvSpPr>
            <a:spLocks noChangeShapeType="1"/>
          </p:cNvSpPr>
          <p:nvPr/>
        </p:nvSpPr>
        <p:spPr bwMode="auto">
          <a:xfrm flipV="1">
            <a:off x="1981200" y="2743200"/>
            <a:ext cx="2667000" cy="1828800"/>
          </a:xfrm>
          <a:prstGeom prst="line">
            <a:avLst/>
          </a:prstGeom>
          <a:noFill/>
          <a:ln w="57150">
            <a:solidFill>
              <a:schemeClr val="bg2"/>
            </a:solidFill>
            <a:round/>
            <a:headEnd/>
            <a:tailEnd type="triangle" w="med" len="med"/>
          </a:ln>
          <a:effectLst/>
        </p:spPr>
        <p:txBody>
          <a:bodyPr/>
          <a:lstStyle/>
          <a:p>
            <a:endParaRPr lang="en-US"/>
          </a:p>
        </p:txBody>
      </p:sp>
      <p:sp>
        <p:nvSpPr>
          <p:cNvPr id="12" name="Line 10">
            <a:extLst>
              <a:ext uri="{FF2B5EF4-FFF2-40B4-BE49-F238E27FC236}">
                <a16:creationId xmlns:a16="http://schemas.microsoft.com/office/drawing/2014/main" id="{99821009-1F96-4F13-9137-2F33906B6589}"/>
              </a:ext>
            </a:extLst>
          </p:cNvPr>
          <p:cNvSpPr>
            <a:spLocks noChangeShapeType="1"/>
          </p:cNvSpPr>
          <p:nvPr/>
        </p:nvSpPr>
        <p:spPr bwMode="auto">
          <a:xfrm flipV="1">
            <a:off x="3352800" y="4800599"/>
            <a:ext cx="1371600" cy="102751"/>
          </a:xfrm>
          <a:prstGeom prst="line">
            <a:avLst/>
          </a:prstGeom>
          <a:noFill/>
          <a:ln w="57150">
            <a:solidFill>
              <a:schemeClr val="bg2"/>
            </a:solidFill>
            <a:round/>
            <a:headEnd/>
            <a:tailEnd type="triangle" w="med" len="med"/>
          </a:ln>
          <a:effectLst/>
        </p:spPr>
        <p:txBody>
          <a:bodyPr/>
          <a:lstStyle/>
          <a:p>
            <a:endParaRPr lang="en-US"/>
          </a:p>
        </p:txBody>
      </p:sp>
      <p:sp>
        <p:nvSpPr>
          <p:cNvPr id="10" name="TextBox 9">
            <a:extLst>
              <a:ext uri="{FF2B5EF4-FFF2-40B4-BE49-F238E27FC236}">
                <a16:creationId xmlns:a16="http://schemas.microsoft.com/office/drawing/2014/main" id="{9E9B9891-60CA-4969-9752-AE34E7548BBA}"/>
              </a:ext>
            </a:extLst>
          </p:cNvPr>
          <p:cNvSpPr txBox="1"/>
          <p:nvPr/>
        </p:nvSpPr>
        <p:spPr>
          <a:xfrm>
            <a:off x="609600" y="4190999"/>
            <a:ext cx="3581400" cy="1477328"/>
          </a:xfrm>
          <a:prstGeom prst="rect">
            <a:avLst/>
          </a:prstGeom>
          <a:noFill/>
        </p:spPr>
        <p:txBody>
          <a:bodyPr wrap="square" rtlCol="0">
            <a:spAutoFit/>
          </a:bodyPr>
          <a:lstStyle/>
          <a:p>
            <a:r>
              <a:rPr lang="en-US" dirty="0"/>
              <a:t>Note: Your soils could be located under the </a:t>
            </a:r>
            <a:r>
              <a:rPr lang="en-US" i="1" dirty="0"/>
              <a:t>soils</a:t>
            </a:r>
            <a:r>
              <a:rPr lang="en-US" dirty="0"/>
              <a:t> “folder”, or they could be in the </a:t>
            </a:r>
            <a:r>
              <a:rPr lang="en-US" i="1" dirty="0"/>
              <a:t>SSURGO</a:t>
            </a:r>
            <a:r>
              <a:rPr lang="en-US" dirty="0"/>
              <a:t> subfolder depending on how long ago you downloaded your current soils data.</a:t>
            </a:r>
          </a:p>
        </p:txBody>
      </p:sp>
    </p:spTree>
    <p:extLst>
      <p:ext uri="{BB962C8B-B14F-4D97-AF65-F5344CB8AC3E}">
        <p14:creationId xmlns:p14="http://schemas.microsoft.com/office/powerpoint/2010/main" val="4283367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B80FE6-011A-432C-BC91-F7344DFAA832}"/>
              </a:ext>
            </a:extLst>
          </p:cNvPr>
          <p:cNvSpPr>
            <a:spLocks noGrp="1"/>
          </p:cNvSpPr>
          <p:nvPr>
            <p:ph type="sldNum" sz="quarter" idx="11"/>
          </p:nvPr>
        </p:nvSpPr>
        <p:spPr/>
        <p:txBody>
          <a:bodyPr/>
          <a:lstStyle/>
          <a:p>
            <a:fld id="{211675FA-6B9B-4B60-9F6E-30E5D493822F}" type="slidenum">
              <a:rPr lang="en-US" smtClean="0"/>
              <a:pPr/>
              <a:t>35</a:t>
            </a:fld>
            <a:endParaRPr lang="en-US"/>
          </a:p>
        </p:txBody>
      </p:sp>
      <p:sp>
        <p:nvSpPr>
          <p:cNvPr id="3" name="Footer Placeholder 2">
            <a:extLst>
              <a:ext uri="{FF2B5EF4-FFF2-40B4-BE49-F238E27FC236}">
                <a16:creationId xmlns:a16="http://schemas.microsoft.com/office/drawing/2014/main" id="{98F4A83B-0F57-435A-BDA2-C84BD3C6EF47}"/>
              </a:ext>
            </a:extLst>
          </p:cNvPr>
          <p:cNvSpPr>
            <a:spLocks noGrp="1"/>
          </p:cNvSpPr>
          <p:nvPr>
            <p:ph type="ftr" sz="quarter" idx="12"/>
          </p:nvPr>
        </p:nvSpPr>
        <p:spPr/>
        <p:txBody>
          <a:bodyPr/>
          <a:lstStyle/>
          <a:p>
            <a:r>
              <a:rPr lang="en-US"/>
              <a:t>Updated February 2022</a:t>
            </a:r>
            <a:endParaRPr lang="en-US" dirty="0"/>
          </a:p>
        </p:txBody>
      </p:sp>
      <p:sp>
        <p:nvSpPr>
          <p:cNvPr id="8" name="TextBox 7">
            <a:extLst>
              <a:ext uri="{FF2B5EF4-FFF2-40B4-BE49-F238E27FC236}">
                <a16:creationId xmlns:a16="http://schemas.microsoft.com/office/drawing/2014/main" id="{30641EBE-3DA2-49C3-89C0-CDFFBDEDC6E3}"/>
              </a:ext>
            </a:extLst>
          </p:cNvPr>
          <p:cNvSpPr txBox="1"/>
          <p:nvPr/>
        </p:nvSpPr>
        <p:spPr>
          <a:xfrm>
            <a:off x="533400" y="1066800"/>
            <a:ext cx="3810000" cy="3970318"/>
          </a:xfrm>
          <a:prstGeom prst="rect">
            <a:avLst/>
          </a:prstGeom>
          <a:noFill/>
        </p:spPr>
        <p:txBody>
          <a:bodyPr wrap="square" rtlCol="0">
            <a:spAutoFit/>
          </a:bodyPr>
          <a:lstStyle/>
          <a:p>
            <a:pPr marL="342900" indent="-342900">
              <a:buFont typeface="+mj-lt"/>
              <a:buAutoNum type="arabicPeriod" startAt="2"/>
            </a:pPr>
            <a:r>
              <a:rPr lang="en-US" dirty="0"/>
              <a:t>From the </a:t>
            </a:r>
            <a:r>
              <a:rPr lang="en-US" i="1" dirty="0"/>
              <a:t>File</a:t>
            </a:r>
            <a:r>
              <a:rPr lang="en-US" dirty="0"/>
              <a:t> menu, select </a:t>
            </a:r>
            <a:r>
              <a:rPr lang="en-US" i="1" dirty="0"/>
              <a:t>Import</a:t>
            </a:r>
            <a:r>
              <a:rPr lang="en-US" dirty="0"/>
              <a:t> and then, “</a:t>
            </a:r>
            <a:r>
              <a:rPr lang="en-US" i="1" dirty="0"/>
              <a:t>SSURGO Soil database…</a:t>
            </a:r>
            <a:r>
              <a:rPr lang="en-US" dirty="0"/>
              <a:t>”.  </a:t>
            </a:r>
          </a:p>
          <a:p>
            <a:pPr marL="342900" indent="-342900">
              <a:buFont typeface="+mj-lt"/>
              <a:buAutoNum type="arabicPeriod" startAt="2"/>
            </a:pPr>
            <a:r>
              <a:rPr lang="en-US" dirty="0"/>
              <a:t>A new window will open and give you a choice of states and territories to select from.  Click the plus sign next to the state, then county, and then soil survey area(s) you want to download and then click “OK” at the bottom right-hand corner.</a:t>
            </a:r>
          </a:p>
          <a:p>
            <a:pPr marL="342900" indent="-342900">
              <a:buFont typeface="+mj-lt"/>
              <a:buAutoNum type="arabicPeriod" startAt="2"/>
            </a:pPr>
            <a:r>
              <a:rPr lang="en-US" dirty="0"/>
              <a:t>Once the soil import is finished, the progress bars at the top of the window will be all blue.  Click “OK” at the bottom right-hand corner.</a:t>
            </a:r>
          </a:p>
        </p:txBody>
      </p:sp>
      <p:sp>
        <p:nvSpPr>
          <p:cNvPr id="9" name="TextBox 8">
            <a:extLst>
              <a:ext uri="{FF2B5EF4-FFF2-40B4-BE49-F238E27FC236}">
                <a16:creationId xmlns:a16="http://schemas.microsoft.com/office/drawing/2014/main" id="{FC85D97A-5194-48CF-8A26-AF3F926299A8}"/>
              </a:ext>
            </a:extLst>
          </p:cNvPr>
          <p:cNvSpPr txBox="1"/>
          <p:nvPr/>
        </p:nvSpPr>
        <p:spPr>
          <a:xfrm>
            <a:off x="2593698" y="304800"/>
            <a:ext cx="3603935" cy="584775"/>
          </a:xfrm>
          <a:prstGeom prst="rect">
            <a:avLst/>
          </a:prstGeom>
          <a:noFill/>
        </p:spPr>
        <p:txBody>
          <a:bodyPr wrap="none" rtlCol="0">
            <a:spAutoFit/>
          </a:bodyPr>
          <a:lstStyle/>
          <a:p>
            <a:r>
              <a:rPr lang="en-US" sz="3200" b="1" dirty="0">
                <a:effectLst>
                  <a:outerShdw blurRad="38100" dist="38100" dir="2700000" algn="tl">
                    <a:srgbClr val="000000">
                      <a:alpha val="43137"/>
                    </a:srgbClr>
                  </a:outerShdw>
                </a:effectLst>
              </a:rPr>
              <a:t>Soil Import Process</a:t>
            </a:r>
          </a:p>
        </p:txBody>
      </p:sp>
      <p:sp>
        <p:nvSpPr>
          <p:cNvPr id="11" name="Line 10">
            <a:extLst>
              <a:ext uri="{FF2B5EF4-FFF2-40B4-BE49-F238E27FC236}">
                <a16:creationId xmlns:a16="http://schemas.microsoft.com/office/drawing/2014/main" id="{2D62E653-A376-4D1D-BCF6-F9B0DC8FB3BA}"/>
              </a:ext>
            </a:extLst>
          </p:cNvPr>
          <p:cNvSpPr>
            <a:spLocks noChangeShapeType="1"/>
          </p:cNvSpPr>
          <p:nvPr/>
        </p:nvSpPr>
        <p:spPr bwMode="auto">
          <a:xfrm flipV="1">
            <a:off x="3962401" y="1219200"/>
            <a:ext cx="990600" cy="1"/>
          </a:xfrm>
          <a:prstGeom prst="line">
            <a:avLst/>
          </a:prstGeom>
          <a:noFill/>
          <a:ln w="57150">
            <a:solidFill>
              <a:schemeClr val="bg2"/>
            </a:solidFill>
            <a:round/>
            <a:headEnd/>
            <a:tailEnd type="triangle" w="med" len="med"/>
          </a:ln>
          <a:effectLst/>
        </p:spPr>
        <p:txBody>
          <a:bodyPr/>
          <a:lstStyle/>
          <a:p>
            <a:endParaRPr lang="en-US"/>
          </a:p>
        </p:txBody>
      </p:sp>
      <p:sp>
        <p:nvSpPr>
          <p:cNvPr id="12" name="Line 10">
            <a:extLst>
              <a:ext uri="{FF2B5EF4-FFF2-40B4-BE49-F238E27FC236}">
                <a16:creationId xmlns:a16="http://schemas.microsoft.com/office/drawing/2014/main" id="{99821009-1F96-4F13-9137-2F33906B6589}"/>
              </a:ext>
            </a:extLst>
          </p:cNvPr>
          <p:cNvSpPr>
            <a:spLocks noChangeShapeType="1"/>
          </p:cNvSpPr>
          <p:nvPr/>
        </p:nvSpPr>
        <p:spPr bwMode="auto">
          <a:xfrm>
            <a:off x="4080164" y="2971801"/>
            <a:ext cx="2372096" cy="454230"/>
          </a:xfrm>
          <a:prstGeom prst="line">
            <a:avLst/>
          </a:prstGeom>
          <a:noFill/>
          <a:ln w="57150">
            <a:solidFill>
              <a:schemeClr val="bg2"/>
            </a:solidFill>
            <a:round/>
            <a:headEnd/>
            <a:tailEnd type="triangle" w="med" len="med"/>
          </a:ln>
          <a:effectLst/>
        </p:spPr>
        <p:txBody>
          <a:bodyPr/>
          <a:lstStyle/>
          <a:p>
            <a:endParaRPr lang="en-US"/>
          </a:p>
        </p:txBody>
      </p:sp>
      <p:sp>
        <p:nvSpPr>
          <p:cNvPr id="10" name="TextBox 9">
            <a:extLst>
              <a:ext uri="{FF2B5EF4-FFF2-40B4-BE49-F238E27FC236}">
                <a16:creationId xmlns:a16="http://schemas.microsoft.com/office/drawing/2014/main" id="{9E9B9891-60CA-4969-9752-AE34E7548BBA}"/>
              </a:ext>
            </a:extLst>
          </p:cNvPr>
          <p:cNvSpPr txBox="1"/>
          <p:nvPr/>
        </p:nvSpPr>
        <p:spPr>
          <a:xfrm>
            <a:off x="762000" y="5276671"/>
            <a:ext cx="3581400" cy="1200329"/>
          </a:xfrm>
          <a:prstGeom prst="rect">
            <a:avLst/>
          </a:prstGeom>
          <a:noFill/>
        </p:spPr>
        <p:txBody>
          <a:bodyPr wrap="square" rtlCol="0">
            <a:spAutoFit/>
          </a:bodyPr>
          <a:lstStyle/>
          <a:p>
            <a:r>
              <a:rPr lang="en-US" dirty="0"/>
              <a:t>Note: If you do not see a plus sign next to the county name, left-click on the county name for a display of the soil surveys in that county.</a:t>
            </a:r>
          </a:p>
        </p:txBody>
      </p:sp>
      <p:pic>
        <p:nvPicPr>
          <p:cNvPr id="5" name="Picture 4">
            <a:extLst>
              <a:ext uri="{FF2B5EF4-FFF2-40B4-BE49-F238E27FC236}">
                <a16:creationId xmlns:a16="http://schemas.microsoft.com/office/drawing/2014/main" id="{856BC327-5C71-4579-A120-237088099F41}"/>
              </a:ext>
            </a:extLst>
          </p:cNvPr>
          <p:cNvPicPr>
            <a:picLocks noChangeAspect="1"/>
          </p:cNvPicPr>
          <p:nvPr/>
        </p:nvPicPr>
        <p:blipFill rotWithShape="1">
          <a:blip r:embed="rId2"/>
          <a:srcRect r="31223" b="18406"/>
          <a:stretch/>
        </p:blipFill>
        <p:spPr>
          <a:xfrm>
            <a:off x="4946073" y="924212"/>
            <a:ext cx="2521527" cy="1955658"/>
          </a:xfrm>
          <a:prstGeom prst="rect">
            <a:avLst/>
          </a:prstGeom>
        </p:spPr>
      </p:pic>
      <p:pic>
        <p:nvPicPr>
          <p:cNvPr id="13" name="Picture 12">
            <a:extLst>
              <a:ext uri="{FF2B5EF4-FFF2-40B4-BE49-F238E27FC236}">
                <a16:creationId xmlns:a16="http://schemas.microsoft.com/office/drawing/2014/main" id="{5EDFF684-F736-4828-9B94-8A0C6B30AD79}"/>
              </a:ext>
            </a:extLst>
          </p:cNvPr>
          <p:cNvPicPr>
            <a:picLocks noChangeAspect="1"/>
          </p:cNvPicPr>
          <p:nvPr/>
        </p:nvPicPr>
        <p:blipFill>
          <a:blip r:embed="rId3"/>
          <a:stretch>
            <a:fillRect/>
          </a:stretch>
        </p:blipFill>
        <p:spPr>
          <a:xfrm>
            <a:off x="6452260" y="2438400"/>
            <a:ext cx="1701140" cy="2074632"/>
          </a:xfrm>
          <a:prstGeom prst="rect">
            <a:avLst/>
          </a:prstGeom>
        </p:spPr>
      </p:pic>
      <p:pic>
        <p:nvPicPr>
          <p:cNvPr id="15" name="Picture 14">
            <a:extLst>
              <a:ext uri="{FF2B5EF4-FFF2-40B4-BE49-F238E27FC236}">
                <a16:creationId xmlns:a16="http://schemas.microsoft.com/office/drawing/2014/main" id="{E1FBECFE-ED8B-43D4-BB6B-8941B65F89D8}"/>
              </a:ext>
            </a:extLst>
          </p:cNvPr>
          <p:cNvPicPr>
            <a:picLocks noChangeAspect="1"/>
          </p:cNvPicPr>
          <p:nvPr/>
        </p:nvPicPr>
        <p:blipFill>
          <a:blip r:embed="rId4"/>
          <a:stretch>
            <a:fillRect/>
          </a:stretch>
        </p:blipFill>
        <p:spPr>
          <a:xfrm>
            <a:off x="4958937" y="4536958"/>
            <a:ext cx="3423063" cy="1899904"/>
          </a:xfrm>
          <a:prstGeom prst="rect">
            <a:avLst/>
          </a:prstGeom>
        </p:spPr>
      </p:pic>
      <p:sp>
        <p:nvSpPr>
          <p:cNvPr id="17" name="Line 8">
            <a:extLst>
              <a:ext uri="{FF2B5EF4-FFF2-40B4-BE49-F238E27FC236}">
                <a16:creationId xmlns:a16="http://schemas.microsoft.com/office/drawing/2014/main" id="{F0584B7A-A257-4F64-B0EC-C0C053C4FCE6}"/>
              </a:ext>
            </a:extLst>
          </p:cNvPr>
          <p:cNvSpPr>
            <a:spLocks noChangeShapeType="1"/>
          </p:cNvSpPr>
          <p:nvPr/>
        </p:nvSpPr>
        <p:spPr bwMode="auto">
          <a:xfrm flipH="1">
            <a:off x="7772399" y="3810001"/>
            <a:ext cx="762000" cy="609599"/>
          </a:xfrm>
          <a:prstGeom prst="line">
            <a:avLst/>
          </a:prstGeom>
          <a:noFill/>
          <a:ln w="38100">
            <a:solidFill>
              <a:schemeClr val="bg2"/>
            </a:solidFill>
            <a:round/>
            <a:headEnd/>
            <a:tailEnd type="triangle" w="med" len="med"/>
          </a:ln>
          <a:effectLst/>
        </p:spPr>
        <p:txBody>
          <a:bodyPr/>
          <a:lstStyle/>
          <a:p>
            <a:endParaRPr lang="en-US"/>
          </a:p>
        </p:txBody>
      </p:sp>
      <p:sp>
        <p:nvSpPr>
          <p:cNvPr id="16" name="Text Box 7">
            <a:extLst>
              <a:ext uri="{FF2B5EF4-FFF2-40B4-BE49-F238E27FC236}">
                <a16:creationId xmlns:a16="http://schemas.microsoft.com/office/drawing/2014/main" id="{607159D8-A15F-4C01-9559-BF6064913480}"/>
              </a:ext>
            </a:extLst>
          </p:cNvPr>
          <p:cNvSpPr txBox="1">
            <a:spLocks noChangeArrowheads="1"/>
          </p:cNvSpPr>
          <p:nvPr/>
        </p:nvSpPr>
        <p:spPr bwMode="auto">
          <a:xfrm>
            <a:off x="7883237" y="3568729"/>
            <a:ext cx="1143000" cy="369332"/>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b="1" dirty="0"/>
              <a:t>Click OK</a:t>
            </a:r>
          </a:p>
        </p:txBody>
      </p:sp>
      <p:sp>
        <p:nvSpPr>
          <p:cNvPr id="18" name="Line 8">
            <a:extLst>
              <a:ext uri="{FF2B5EF4-FFF2-40B4-BE49-F238E27FC236}">
                <a16:creationId xmlns:a16="http://schemas.microsoft.com/office/drawing/2014/main" id="{2D204FBE-4A91-41ED-86FE-3228AE3D3AAB}"/>
              </a:ext>
            </a:extLst>
          </p:cNvPr>
          <p:cNvSpPr>
            <a:spLocks noChangeShapeType="1"/>
          </p:cNvSpPr>
          <p:nvPr/>
        </p:nvSpPr>
        <p:spPr bwMode="auto">
          <a:xfrm flipH="1">
            <a:off x="7543799" y="5562810"/>
            <a:ext cx="990599" cy="837990"/>
          </a:xfrm>
          <a:prstGeom prst="line">
            <a:avLst/>
          </a:prstGeom>
          <a:noFill/>
          <a:ln w="38100">
            <a:solidFill>
              <a:schemeClr val="bg2"/>
            </a:solidFill>
            <a:round/>
            <a:headEnd/>
            <a:tailEnd type="triangle" w="med" len="med"/>
          </a:ln>
          <a:effectLst/>
        </p:spPr>
        <p:txBody>
          <a:bodyPr/>
          <a:lstStyle/>
          <a:p>
            <a:endParaRPr lang="en-US"/>
          </a:p>
        </p:txBody>
      </p:sp>
      <p:sp>
        <p:nvSpPr>
          <p:cNvPr id="19" name="Text Box 7">
            <a:extLst>
              <a:ext uri="{FF2B5EF4-FFF2-40B4-BE49-F238E27FC236}">
                <a16:creationId xmlns:a16="http://schemas.microsoft.com/office/drawing/2014/main" id="{30C9DAA2-132D-4767-B7F3-CBB90A604215}"/>
              </a:ext>
            </a:extLst>
          </p:cNvPr>
          <p:cNvSpPr txBox="1">
            <a:spLocks noChangeArrowheads="1"/>
          </p:cNvSpPr>
          <p:nvPr/>
        </p:nvSpPr>
        <p:spPr bwMode="auto">
          <a:xfrm>
            <a:off x="7883237" y="5321538"/>
            <a:ext cx="1143000" cy="369332"/>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b="1" dirty="0"/>
              <a:t>Click OK</a:t>
            </a:r>
          </a:p>
        </p:txBody>
      </p:sp>
      <p:sp>
        <p:nvSpPr>
          <p:cNvPr id="20" name="Line 10">
            <a:extLst>
              <a:ext uri="{FF2B5EF4-FFF2-40B4-BE49-F238E27FC236}">
                <a16:creationId xmlns:a16="http://schemas.microsoft.com/office/drawing/2014/main" id="{4FCD9F81-991D-4F07-AC10-4065CD635E73}"/>
              </a:ext>
            </a:extLst>
          </p:cNvPr>
          <p:cNvSpPr>
            <a:spLocks noChangeShapeType="1"/>
          </p:cNvSpPr>
          <p:nvPr/>
        </p:nvSpPr>
        <p:spPr bwMode="auto">
          <a:xfrm>
            <a:off x="4080164" y="4334495"/>
            <a:ext cx="878774" cy="253226"/>
          </a:xfrm>
          <a:prstGeom prst="line">
            <a:avLst/>
          </a:prstGeom>
          <a:noFill/>
          <a:ln w="57150">
            <a:solidFill>
              <a:schemeClr val="bg2"/>
            </a:solidFill>
            <a:round/>
            <a:headEnd/>
            <a:tailEnd type="triangle" w="med" len="med"/>
          </a:ln>
          <a:effectLst/>
        </p:spPr>
        <p:txBody>
          <a:bodyPr/>
          <a:lstStyle/>
          <a:p>
            <a:endParaRPr lang="en-US"/>
          </a:p>
        </p:txBody>
      </p:sp>
    </p:spTree>
    <p:extLst>
      <p:ext uri="{BB962C8B-B14F-4D97-AF65-F5344CB8AC3E}">
        <p14:creationId xmlns:p14="http://schemas.microsoft.com/office/powerpoint/2010/main" val="467208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0" y="102358"/>
            <a:ext cx="9144000" cy="6781800"/>
          </a:xfrm>
          <a:prstGeom prst="rect">
            <a:avLst/>
          </a:prstGeom>
        </p:spPr>
      </p:pic>
      <p:sp>
        <p:nvSpPr>
          <p:cNvPr id="10" name="Slide Number Placeholder 2"/>
          <p:cNvSpPr>
            <a:spLocks noGrp="1"/>
          </p:cNvSpPr>
          <p:nvPr>
            <p:ph type="sldNum" sz="quarter" idx="11"/>
          </p:nvPr>
        </p:nvSpPr>
        <p:spPr/>
        <p:txBody>
          <a:bodyPr/>
          <a:lstStyle/>
          <a:p>
            <a:fld id="{D15CD95E-E131-44CE-B574-5CC9B8ADA284}" type="slidenum">
              <a:rPr lang="en-US"/>
              <a:pPr/>
              <a:t>36</a:t>
            </a:fld>
            <a:endParaRPr lang="en-US"/>
          </a:p>
        </p:txBody>
      </p:sp>
      <p:sp>
        <p:nvSpPr>
          <p:cNvPr id="11" name="Footer Placeholder 3"/>
          <p:cNvSpPr>
            <a:spLocks noGrp="1"/>
          </p:cNvSpPr>
          <p:nvPr>
            <p:ph type="ftr" sz="quarter" idx="12"/>
          </p:nvPr>
        </p:nvSpPr>
        <p:spPr/>
        <p:txBody>
          <a:bodyPr/>
          <a:lstStyle/>
          <a:p>
            <a:r>
              <a:rPr lang="en-US" dirty="0"/>
              <a:t>Updated February 2022</a:t>
            </a:r>
          </a:p>
        </p:txBody>
      </p:sp>
      <p:sp>
        <p:nvSpPr>
          <p:cNvPr id="25605" name="Text Box 5"/>
          <p:cNvSpPr txBox="1">
            <a:spLocks noChangeArrowheads="1"/>
          </p:cNvSpPr>
          <p:nvPr/>
        </p:nvSpPr>
        <p:spPr bwMode="auto">
          <a:xfrm>
            <a:off x="3657600" y="1981200"/>
            <a:ext cx="5181600" cy="9233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Do a check consistency to make sure there are no broken links especially after importing local c folder managements, profiles, worksheets, and plans. </a:t>
            </a:r>
          </a:p>
        </p:txBody>
      </p:sp>
      <p:sp>
        <p:nvSpPr>
          <p:cNvPr id="25606" name="Freeform 6"/>
          <p:cNvSpPr>
            <a:spLocks/>
          </p:cNvSpPr>
          <p:nvPr/>
        </p:nvSpPr>
        <p:spPr bwMode="auto">
          <a:xfrm rot="748024">
            <a:off x="1066800" y="990600"/>
            <a:ext cx="6707875" cy="297313"/>
          </a:xfrm>
          <a:custGeom>
            <a:avLst/>
            <a:gdLst/>
            <a:ahLst/>
            <a:cxnLst>
              <a:cxn ang="0">
                <a:pos x="2880" y="216"/>
              </a:cxn>
              <a:cxn ang="0">
                <a:pos x="1872" y="24"/>
              </a:cxn>
              <a:cxn ang="0">
                <a:pos x="960" y="72"/>
              </a:cxn>
              <a:cxn ang="0">
                <a:pos x="0" y="312"/>
              </a:cxn>
            </a:cxnLst>
            <a:rect l="0" t="0" r="r" b="b"/>
            <a:pathLst>
              <a:path w="2880" h="312">
                <a:moveTo>
                  <a:pt x="2880" y="216"/>
                </a:moveTo>
                <a:cubicBezTo>
                  <a:pt x="2536" y="132"/>
                  <a:pt x="2192" y="48"/>
                  <a:pt x="1872" y="24"/>
                </a:cubicBezTo>
                <a:cubicBezTo>
                  <a:pt x="1552" y="0"/>
                  <a:pt x="1272" y="24"/>
                  <a:pt x="960" y="72"/>
                </a:cubicBezTo>
                <a:cubicBezTo>
                  <a:pt x="648" y="120"/>
                  <a:pt x="324" y="216"/>
                  <a:pt x="0" y="312"/>
                </a:cubicBezTo>
              </a:path>
            </a:pathLst>
          </a:custGeom>
          <a:noFill/>
          <a:ln w="38100" cmpd="sng">
            <a:solidFill>
              <a:schemeClr val="bg2"/>
            </a:solidFill>
            <a:round/>
            <a:headEnd type="none" w="med" len="med"/>
            <a:tailEnd type="triangle" w="med" len="med"/>
          </a:ln>
          <a:effectLst/>
        </p:spPr>
        <p:txBody>
          <a:bodyPr/>
          <a:lstStyle/>
          <a:p>
            <a:endParaRPr lang="en-US"/>
          </a:p>
        </p:txBody>
      </p:sp>
    </p:spTree>
    <p:extLst>
      <p:ext uri="{BB962C8B-B14F-4D97-AF65-F5344CB8AC3E}">
        <p14:creationId xmlns:p14="http://schemas.microsoft.com/office/powerpoint/2010/main" val="1749009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15CD95E-E131-44CE-B574-5CC9B8ADA284}" type="slidenum">
              <a:rPr lang="en-US"/>
              <a:pPr/>
              <a:t>37</a:t>
            </a:fld>
            <a:endParaRPr lang="en-US"/>
          </a:p>
        </p:txBody>
      </p:sp>
      <p:sp>
        <p:nvSpPr>
          <p:cNvPr id="11" name="Footer Placeholder 3"/>
          <p:cNvSpPr>
            <a:spLocks noGrp="1"/>
          </p:cNvSpPr>
          <p:nvPr>
            <p:ph type="ftr" sz="quarter" idx="12"/>
          </p:nvPr>
        </p:nvSpPr>
        <p:spPr/>
        <p:txBody>
          <a:bodyPr/>
          <a:lstStyle/>
          <a:p>
            <a:r>
              <a:rPr lang="en-US" dirty="0"/>
              <a:t>Updated February 2022</a:t>
            </a:r>
          </a:p>
        </p:txBody>
      </p:sp>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6075244" cy="5791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28600" y="2109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5"/>
          <p:cNvSpPr txBox="1">
            <a:spLocks noChangeArrowheads="1"/>
          </p:cNvSpPr>
          <p:nvPr/>
        </p:nvSpPr>
        <p:spPr bwMode="auto">
          <a:xfrm>
            <a:off x="685801" y="2895601"/>
            <a:ext cx="4571999" cy="1692771"/>
          </a:xfrm>
          <a:prstGeom prst="rect">
            <a:avLst/>
          </a:prstGeom>
          <a:solidFill>
            <a:schemeClr val="accent1"/>
          </a:solidFill>
          <a:ln w="9525">
            <a:solidFill>
              <a:schemeClr val="bg2"/>
            </a:solidFill>
            <a:miter lim="800000"/>
            <a:headEnd/>
            <a:tailEnd/>
          </a:ln>
          <a:effectLst/>
        </p:spPr>
        <p:txBody>
          <a:bodyPr wrap="square">
            <a:spAutoFit/>
          </a:bodyPr>
          <a:lstStyle/>
          <a:p>
            <a:pPr lvl="0"/>
            <a:r>
              <a:rPr lang="en-US" altLang="en-US" dirty="0">
                <a:latin typeface="Calibri" panose="020F0502020204030204" pitchFamily="34" charset="0"/>
                <a:ea typeface="Calibri" panose="020F0502020204030204" pitchFamily="34" charset="0"/>
                <a:cs typeface="Times New Roman" panose="02020603050405020304" pitchFamily="18" charset="0"/>
              </a:rPr>
              <a:t>You could get a warning that a record that depended on another record can no longer find that record.  RUSLE2 will ask you to fix the “broken” links.</a:t>
            </a:r>
            <a:endParaRPr lang="en-US" altLang="en-US" sz="1100" dirty="0"/>
          </a:p>
          <a:p>
            <a:pPr lvl="0"/>
            <a:endParaRPr lang="en-US" altLang="en-US" sz="3200" dirty="0">
              <a:latin typeface="Arial" panose="020B0604020202020204" pitchFamily="34" charset="0"/>
            </a:endParaRPr>
          </a:p>
        </p:txBody>
      </p:sp>
    </p:spTree>
    <p:extLst>
      <p:ext uri="{BB962C8B-B14F-4D97-AF65-F5344CB8AC3E}">
        <p14:creationId xmlns:p14="http://schemas.microsoft.com/office/powerpoint/2010/main" val="1602909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15CD95E-E131-44CE-B574-5CC9B8ADA284}" type="slidenum">
              <a:rPr lang="en-US"/>
              <a:pPr/>
              <a:t>38</a:t>
            </a:fld>
            <a:endParaRPr lang="en-US"/>
          </a:p>
        </p:txBody>
      </p:sp>
      <p:sp>
        <p:nvSpPr>
          <p:cNvPr id="11" name="Footer Placeholder 3"/>
          <p:cNvSpPr>
            <a:spLocks noGrp="1"/>
          </p:cNvSpPr>
          <p:nvPr>
            <p:ph type="ftr" sz="quarter" idx="12"/>
          </p:nvPr>
        </p:nvSpPr>
        <p:spPr/>
        <p:txBody>
          <a:bodyPr/>
          <a:lstStyle/>
          <a:p>
            <a:r>
              <a:rPr lang="en-US" dirty="0"/>
              <a:t>Updated February 2022</a:t>
            </a:r>
          </a:p>
        </p:txBody>
      </p:sp>
      <p:sp>
        <p:nvSpPr>
          <p:cNvPr id="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28600" y="2109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5"/>
          <p:cNvSpPr txBox="1">
            <a:spLocks noChangeArrowheads="1"/>
          </p:cNvSpPr>
          <p:nvPr/>
        </p:nvSpPr>
        <p:spPr bwMode="auto">
          <a:xfrm>
            <a:off x="809625" y="4085627"/>
            <a:ext cx="4571999" cy="2031325"/>
          </a:xfrm>
          <a:prstGeom prst="rect">
            <a:avLst/>
          </a:prstGeom>
          <a:solidFill>
            <a:schemeClr val="accent1"/>
          </a:solidFill>
          <a:ln w="9525">
            <a:solidFill>
              <a:schemeClr val="bg2"/>
            </a:solidFill>
            <a:miter lim="800000"/>
            <a:headEnd/>
            <a:tailEnd/>
          </a:ln>
          <a:effectLst/>
        </p:spPr>
        <p:txBody>
          <a:bodyPr wrap="square">
            <a:spAutoFit/>
          </a:bodyPr>
          <a:lstStyle/>
          <a:p>
            <a:pPr lvl="0"/>
            <a:r>
              <a:rPr lang="en-US" altLang="en-US" dirty="0">
                <a:latin typeface="Calibri" panose="020F0502020204030204" pitchFamily="34" charset="0"/>
                <a:ea typeface="Calibri" panose="020F0502020204030204" pitchFamily="34" charset="0"/>
                <a:cs typeface="Times New Roman" panose="02020603050405020304" pitchFamily="18" charset="0"/>
              </a:rPr>
              <a:t>You must manually reconnect the renamed record to the dependent record by selecting the new record in the database, choosing the “Change all like this” option so that all records looking for the old, deleted record will be replaced with the new, renamed record and then click “Continue”.</a:t>
            </a:r>
            <a:endParaRPr lang="en-US" altLang="en-US" sz="1100" dirty="0"/>
          </a:p>
        </p:txBody>
      </p:sp>
      <p:pic>
        <p:nvPicPr>
          <p:cNvPr id="30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393" y="588648"/>
            <a:ext cx="3497263" cy="3333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2705100" y="787818"/>
            <a:ext cx="3371850" cy="3038475"/>
            <a:chOff x="5700" y="7620"/>
            <a:chExt cx="5310" cy="4785"/>
          </a:xfrm>
        </p:grpSpPr>
        <p:sp>
          <p:nvSpPr>
            <p:cNvPr id="9" name="Rectangle 8"/>
            <p:cNvSpPr>
              <a:spLocks noChangeArrowheads="1"/>
            </p:cNvSpPr>
            <p:nvPr/>
          </p:nvSpPr>
          <p:spPr bwMode="auto">
            <a:xfrm>
              <a:off x="5700" y="7620"/>
              <a:ext cx="5310" cy="8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700" y="8535"/>
              <a:ext cx="4230" cy="2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6375" y="9975"/>
              <a:ext cx="2130" cy="2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p:cNvSpPr>
              <a:spLocks noChangeArrowheads="1"/>
            </p:cNvSpPr>
            <p:nvPr/>
          </p:nvSpPr>
          <p:spPr bwMode="auto">
            <a:xfrm rot="1604492">
              <a:off x="9435" y="11324"/>
              <a:ext cx="690" cy="870"/>
            </a:xfrm>
            <a:prstGeom prst="downArrow">
              <a:avLst>
                <a:gd name="adj1" fmla="val 50000"/>
                <a:gd name="adj2" fmla="val 3152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4"/>
            <p:cNvSpPr>
              <a:spLocks noChangeShapeType="1"/>
            </p:cNvSpPr>
            <p:nvPr/>
          </p:nvSpPr>
          <p:spPr bwMode="auto">
            <a:xfrm flipV="1">
              <a:off x="8505" y="8790"/>
              <a:ext cx="1245" cy="1185"/>
            </a:xfrm>
            <a:prstGeom prst="straightConnector1">
              <a:avLst/>
            </a:prstGeom>
            <a:noFill/>
            <a:ln w="25400">
              <a:solidFill>
                <a:srgbClr val="FF0000"/>
              </a:solidFill>
              <a:round/>
              <a:headEnd type="oval" w="sm" len="sm"/>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3"/>
            <p:cNvSpPr>
              <a:spLocks noChangeArrowheads="1"/>
            </p:cNvSpPr>
            <p:nvPr/>
          </p:nvSpPr>
          <p:spPr bwMode="auto">
            <a:xfrm>
              <a:off x="7005" y="12090"/>
              <a:ext cx="1410" cy="31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7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15CD95E-E131-44CE-B574-5CC9B8ADA284}" type="slidenum">
              <a:rPr lang="en-US"/>
              <a:pPr/>
              <a:t>39</a:t>
            </a:fld>
            <a:endParaRPr lang="en-US"/>
          </a:p>
        </p:txBody>
      </p:sp>
      <p:sp>
        <p:nvSpPr>
          <p:cNvPr id="11" name="Footer Placeholder 3"/>
          <p:cNvSpPr>
            <a:spLocks noGrp="1"/>
          </p:cNvSpPr>
          <p:nvPr>
            <p:ph type="ftr" sz="quarter" idx="12"/>
          </p:nvPr>
        </p:nvSpPr>
        <p:spPr/>
        <p:txBody>
          <a:bodyPr/>
          <a:lstStyle/>
          <a:p>
            <a:r>
              <a:rPr lang="en-US" dirty="0"/>
              <a:t>Updated February 2022</a:t>
            </a:r>
          </a:p>
        </p:txBody>
      </p:sp>
      <p:sp>
        <p:nvSpPr>
          <p:cNvPr id="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28600" y="2109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5"/>
          <p:cNvSpPr txBox="1">
            <a:spLocks noChangeArrowheads="1"/>
          </p:cNvSpPr>
          <p:nvPr/>
        </p:nvSpPr>
        <p:spPr bwMode="auto">
          <a:xfrm>
            <a:off x="809625" y="4085627"/>
            <a:ext cx="4571999" cy="2031325"/>
          </a:xfrm>
          <a:prstGeom prst="rect">
            <a:avLst/>
          </a:prstGeom>
          <a:solidFill>
            <a:schemeClr val="accent1"/>
          </a:solidFill>
          <a:ln w="9525">
            <a:solidFill>
              <a:schemeClr val="bg2"/>
            </a:solidFill>
            <a:miter lim="800000"/>
            <a:headEnd/>
            <a:tailEnd/>
          </a:ln>
          <a:effectLst/>
        </p:spPr>
        <p:txBody>
          <a:bodyPr wrap="square">
            <a:spAutoFit/>
          </a:bodyPr>
          <a:lstStyle/>
          <a:p>
            <a:pPr lvl="0"/>
            <a:r>
              <a:rPr lang="en-US" dirty="0"/>
              <a:t>Make sure that EVERY broken link is reconnected to an appropriate replacement record.  If you are unsure how to correct a broken link, click “stop checking” at the bottom of the window and call a RUSLE2 support staff or the state agronomist to help you fix the broken links BEFORE ever using RUSLE2.</a:t>
            </a:r>
          </a:p>
        </p:txBody>
      </p:sp>
      <p:pic>
        <p:nvPicPr>
          <p:cNvPr id="30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393" y="590627"/>
            <a:ext cx="3497263" cy="3333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2705100" y="787818"/>
            <a:ext cx="3371850" cy="3038475"/>
            <a:chOff x="5700" y="7620"/>
            <a:chExt cx="5310" cy="4785"/>
          </a:xfrm>
        </p:grpSpPr>
        <p:sp>
          <p:nvSpPr>
            <p:cNvPr id="9" name="Rectangle 8"/>
            <p:cNvSpPr>
              <a:spLocks noChangeArrowheads="1"/>
            </p:cNvSpPr>
            <p:nvPr/>
          </p:nvSpPr>
          <p:spPr bwMode="auto">
            <a:xfrm>
              <a:off x="5700" y="7620"/>
              <a:ext cx="5310" cy="8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700" y="8535"/>
              <a:ext cx="4230" cy="2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6375" y="9975"/>
              <a:ext cx="2130" cy="2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p:cNvSpPr>
              <a:spLocks noChangeArrowheads="1"/>
            </p:cNvSpPr>
            <p:nvPr/>
          </p:nvSpPr>
          <p:spPr bwMode="auto">
            <a:xfrm rot="1604492">
              <a:off x="9435" y="11324"/>
              <a:ext cx="690" cy="870"/>
            </a:xfrm>
            <a:prstGeom prst="downArrow">
              <a:avLst>
                <a:gd name="adj1" fmla="val 50000"/>
                <a:gd name="adj2" fmla="val 3152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4"/>
            <p:cNvSpPr>
              <a:spLocks noChangeShapeType="1"/>
            </p:cNvSpPr>
            <p:nvPr/>
          </p:nvSpPr>
          <p:spPr bwMode="auto">
            <a:xfrm flipV="1">
              <a:off x="8505" y="8790"/>
              <a:ext cx="1245" cy="1185"/>
            </a:xfrm>
            <a:prstGeom prst="straightConnector1">
              <a:avLst/>
            </a:prstGeom>
            <a:noFill/>
            <a:ln w="25400">
              <a:solidFill>
                <a:srgbClr val="FF0000"/>
              </a:solidFill>
              <a:round/>
              <a:headEnd type="oval" w="sm" len="sm"/>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3"/>
            <p:cNvSpPr>
              <a:spLocks noChangeArrowheads="1"/>
            </p:cNvSpPr>
            <p:nvPr/>
          </p:nvSpPr>
          <p:spPr bwMode="auto">
            <a:xfrm>
              <a:off x="7005" y="12090"/>
              <a:ext cx="1410" cy="31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777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4"/>
          <p:cNvSpPr>
            <a:spLocks noGrp="1"/>
          </p:cNvSpPr>
          <p:nvPr>
            <p:ph type="sldNum" sz="quarter" idx="11"/>
          </p:nvPr>
        </p:nvSpPr>
        <p:spPr/>
        <p:txBody>
          <a:bodyPr/>
          <a:lstStyle/>
          <a:p>
            <a:fld id="{033F7700-56DF-49D5-B112-AC8240932E59}" type="slidenum">
              <a:rPr lang="en-US"/>
              <a:pPr/>
              <a:t>4</a:t>
            </a:fld>
            <a:endParaRPr lang="en-US"/>
          </a:p>
        </p:txBody>
      </p:sp>
      <p:sp>
        <p:nvSpPr>
          <p:cNvPr id="80" name="Footer Placeholder 5"/>
          <p:cNvSpPr>
            <a:spLocks noGrp="1"/>
          </p:cNvSpPr>
          <p:nvPr>
            <p:ph type="ftr" sz="quarter" idx="12"/>
          </p:nvPr>
        </p:nvSpPr>
        <p:spPr/>
        <p:txBody>
          <a:bodyPr/>
          <a:lstStyle/>
          <a:p>
            <a:r>
              <a:rPr lang="en-US" dirty="0"/>
              <a:t>Updated February 2022</a:t>
            </a:r>
          </a:p>
        </p:txBody>
      </p:sp>
      <p:graphicFrame>
        <p:nvGraphicFramePr>
          <p:cNvPr id="38054" name="Group 166"/>
          <p:cNvGraphicFramePr>
            <a:graphicFrameLocks noGrp="1"/>
          </p:cNvGraphicFramePr>
          <p:nvPr>
            <p:extLst>
              <p:ext uri="{D42A27DB-BD31-4B8C-83A1-F6EECF244321}">
                <p14:modId xmlns:p14="http://schemas.microsoft.com/office/powerpoint/2010/main" val="1851462495"/>
              </p:ext>
            </p:extLst>
          </p:nvPr>
        </p:nvGraphicFramePr>
        <p:xfrm>
          <a:off x="152400" y="304800"/>
          <a:ext cx="8686800" cy="5793423"/>
        </p:xfrm>
        <a:graphic>
          <a:graphicData uri="http://schemas.openxmlformats.org/drawingml/2006/table">
            <a:tbl>
              <a:tblPr/>
              <a:tblGrid>
                <a:gridCol w="1516063">
                  <a:extLst>
                    <a:ext uri="{9D8B030D-6E8A-4147-A177-3AD203B41FA5}">
                      <a16:colId xmlns:a16="http://schemas.microsoft.com/office/drawing/2014/main" val="20000"/>
                    </a:ext>
                  </a:extLst>
                </a:gridCol>
                <a:gridCol w="1227137">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2074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Program/</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Database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Install during </a:t>
                      </a:r>
                      <a:r>
                        <a:rPr kumimoji="0" lang="en-US" sz="2000" b="1" i="0" u="none" strike="noStrike" cap="none" normalizeH="0" baseline="0">
                          <a:ln>
                            <a:noFill/>
                          </a:ln>
                          <a:solidFill>
                            <a:schemeClr val="tx1"/>
                          </a:solidFill>
                          <a:effectLst>
                            <a:outerShdw blurRad="38100" dist="38100" dir="2700000" algn="tl">
                              <a:srgbClr val="000000"/>
                            </a:outerShdw>
                          </a:effectLst>
                          <a:latin typeface="Garamond" pitchFamily="18" charset="0"/>
                        </a:rPr>
                        <a:t>first time use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Check for new update </a:t>
                      </a:r>
                      <a:r>
                        <a:rPr kumimoji="0" lang="en-US" sz="2000" b="1" i="0" u="none" strike="noStrike" cap="none" normalizeH="0" baseline="0">
                          <a:ln>
                            <a:noFill/>
                          </a:ln>
                          <a:solidFill>
                            <a:schemeClr val="tx1"/>
                          </a:solidFill>
                          <a:effectLst>
                            <a:outerShdw blurRad="38100" dist="38100" dir="2700000" algn="tl">
                              <a:srgbClr val="000000"/>
                            </a:outerShdw>
                          </a:effectLst>
                          <a:latin typeface="Garamond" pitchFamily="18" charset="0"/>
                        </a:rPr>
                        <a:t>monthly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Check for new update </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every 6-12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Check for new update if a </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special request</a:t>
                      </a: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was made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Update when instructed to do so </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rPr>
                        <a:t>by the State </a:t>
                      </a:r>
                      <a:r>
                        <a:rPr kumimoji="0" lang="en-US" sz="20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Agronomist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7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RUSLE2 Program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Base Database Updates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Crop Management Zone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Climate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dirty="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dirty="0">
                        <a:ln>
                          <a:noFill/>
                        </a:ln>
                        <a:solidFill>
                          <a:schemeClr val="tx1"/>
                        </a:solidFill>
                        <a:effectLst>
                          <a:outerShdw blurRad="38100" dist="38100" dir="2700000" algn="tl">
                            <a:srgbClr val="000000"/>
                          </a:outerShdw>
                        </a:effectLst>
                        <a:latin typeface="Garamond" pitchFamily="18" charset="0"/>
                        <a:sym typeface="Wingdings 2"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9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Soil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dirty="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055" name="Text Box 167"/>
          <p:cNvSpPr txBox="1">
            <a:spLocks noChangeArrowheads="1"/>
          </p:cNvSpPr>
          <p:nvPr/>
        </p:nvSpPr>
        <p:spPr bwMode="auto">
          <a:xfrm>
            <a:off x="304800" y="6172200"/>
            <a:ext cx="3733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8056" name="Text Box 168"/>
          <p:cNvSpPr txBox="1">
            <a:spLocks noChangeArrowheads="1"/>
          </p:cNvSpPr>
          <p:nvPr/>
        </p:nvSpPr>
        <p:spPr bwMode="auto">
          <a:xfrm>
            <a:off x="228600" y="6172200"/>
            <a:ext cx="8153400" cy="461665"/>
          </a:xfrm>
          <a:prstGeom prst="rect">
            <a:avLst/>
          </a:prstGeom>
          <a:noFill/>
          <a:ln w="9525">
            <a:noFill/>
            <a:miter lim="800000"/>
            <a:headEnd/>
            <a:tailEnd/>
          </a:ln>
          <a:effectLst/>
        </p:spPr>
        <p:txBody>
          <a:bodyPr wrap="square">
            <a:spAutoFit/>
          </a:bodyPr>
          <a:lstStyle/>
          <a:p>
            <a:pPr>
              <a:spcBef>
                <a:spcPct val="50000"/>
              </a:spcBef>
            </a:pPr>
            <a:r>
              <a:rPr lang="en-US" sz="1200" dirty="0"/>
              <a:t>*  Can be installed from the Software Center.  When new versions are released, the new version will replace the current version on your machine.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3"/>
          </p:nvPr>
        </p:nvSpPr>
        <p:spPr/>
        <p:txBody>
          <a:bodyPr/>
          <a:lstStyle/>
          <a:p>
            <a:r>
              <a:rPr lang="en-US" dirty="0"/>
              <a:t>Updated February 2022</a:t>
            </a:r>
          </a:p>
        </p:txBody>
      </p:sp>
      <p:sp>
        <p:nvSpPr>
          <p:cNvPr id="6" name="Rectangle 15"/>
          <p:cNvSpPr>
            <a:spLocks noGrp="1" noChangeArrowheads="1"/>
          </p:cNvSpPr>
          <p:nvPr>
            <p:ph type="sldNum" sz="quarter" idx="4"/>
          </p:nvPr>
        </p:nvSpPr>
        <p:spPr/>
        <p:txBody>
          <a:bodyPr/>
          <a:lstStyle/>
          <a:p>
            <a:fld id="{264DA299-3903-4B41-88CC-92F382A7BCB2}" type="slidenum">
              <a:rPr lang="en-US"/>
              <a:pPr/>
              <a:t>40</a:t>
            </a:fld>
            <a:endParaRPr lang="en-US"/>
          </a:p>
        </p:txBody>
      </p:sp>
      <p:sp>
        <p:nvSpPr>
          <p:cNvPr id="26628" name="Rectangle 4"/>
          <p:cNvSpPr>
            <a:spLocks noGrp="1" noChangeArrowheads="1"/>
          </p:cNvSpPr>
          <p:nvPr>
            <p:ph type="ctrTitle"/>
          </p:nvPr>
        </p:nvSpPr>
        <p:spPr/>
        <p:txBody>
          <a:bodyPr/>
          <a:lstStyle/>
          <a:p>
            <a:r>
              <a:rPr lang="en-US" sz="4400"/>
              <a:t>RUSLE2 File Exporting</a:t>
            </a:r>
          </a:p>
        </p:txBody>
      </p:sp>
      <p:sp>
        <p:nvSpPr>
          <p:cNvPr id="26629" name="Rectangle 5"/>
          <p:cNvSpPr>
            <a:spLocks noGrp="1" noChangeArrowheads="1"/>
          </p:cNvSpPr>
          <p:nvPr>
            <p:ph type="subTitle" idx="1"/>
          </p:nvPr>
        </p:nvSpPr>
        <p:spPr/>
        <p:txBody>
          <a:bodyPr/>
          <a:lstStyle/>
          <a:p>
            <a:r>
              <a:rPr lang="en-US"/>
              <a:t>Exporting records into databases that can be e-mailed.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0" y="0"/>
            <a:ext cx="9144000" cy="6858000"/>
          </a:xfrm>
          <a:prstGeom prst="rect">
            <a:avLst/>
          </a:prstGeom>
        </p:spPr>
      </p:pic>
      <p:sp>
        <p:nvSpPr>
          <p:cNvPr id="5" name="Slide Number Placeholder 2"/>
          <p:cNvSpPr>
            <a:spLocks noGrp="1"/>
          </p:cNvSpPr>
          <p:nvPr>
            <p:ph type="sldNum" sz="quarter" idx="11"/>
          </p:nvPr>
        </p:nvSpPr>
        <p:spPr/>
        <p:txBody>
          <a:bodyPr/>
          <a:lstStyle/>
          <a:p>
            <a:fld id="{7A59C964-5965-4E9A-A178-8CE38388C31C}" type="slidenum">
              <a:rPr lang="en-US"/>
              <a:pPr/>
              <a:t>41</a:t>
            </a:fld>
            <a:endParaRPr lang="en-US"/>
          </a:p>
        </p:txBody>
      </p:sp>
      <p:sp>
        <p:nvSpPr>
          <p:cNvPr id="6" name="Footer Placeholder 3"/>
          <p:cNvSpPr>
            <a:spLocks noGrp="1"/>
          </p:cNvSpPr>
          <p:nvPr>
            <p:ph type="ftr" sz="quarter" idx="12"/>
          </p:nvPr>
        </p:nvSpPr>
        <p:spPr/>
        <p:txBody>
          <a:bodyPr/>
          <a:lstStyle/>
          <a:p>
            <a:r>
              <a:rPr lang="en-US" dirty="0"/>
              <a:t>Updated February 2022</a:t>
            </a:r>
          </a:p>
        </p:txBody>
      </p:sp>
      <p:sp>
        <p:nvSpPr>
          <p:cNvPr id="28677" name="Text Box 5"/>
          <p:cNvSpPr txBox="1">
            <a:spLocks noChangeArrowheads="1"/>
          </p:cNvSpPr>
          <p:nvPr/>
        </p:nvSpPr>
        <p:spPr bwMode="auto">
          <a:xfrm>
            <a:off x="2057400" y="2286000"/>
            <a:ext cx="5181600" cy="831850"/>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sz="2400" b="1"/>
              <a:t>To Export Records – Select “Export with templates, access…”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7961" y="0"/>
            <a:ext cx="9144000" cy="6858000"/>
          </a:xfrm>
          <a:prstGeom prst="rect">
            <a:avLst/>
          </a:prstGeom>
        </p:spPr>
      </p:pic>
      <p:sp>
        <p:nvSpPr>
          <p:cNvPr id="10" name="Slide Number Placeholder 2"/>
          <p:cNvSpPr>
            <a:spLocks noGrp="1"/>
          </p:cNvSpPr>
          <p:nvPr>
            <p:ph type="sldNum" sz="quarter" idx="11"/>
          </p:nvPr>
        </p:nvSpPr>
        <p:spPr/>
        <p:txBody>
          <a:bodyPr/>
          <a:lstStyle/>
          <a:p>
            <a:fld id="{3949F361-3940-4E17-8E9B-CD67743FC3FF}" type="slidenum">
              <a:rPr lang="en-US"/>
              <a:pPr/>
              <a:t>42</a:t>
            </a:fld>
            <a:endParaRPr lang="en-US"/>
          </a:p>
        </p:txBody>
      </p:sp>
      <p:sp>
        <p:nvSpPr>
          <p:cNvPr id="11" name="Footer Placeholder 3"/>
          <p:cNvSpPr>
            <a:spLocks noGrp="1"/>
          </p:cNvSpPr>
          <p:nvPr>
            <p:ph type="ftr" sz="quarter" idx="12"/>
          </p:nvPr>
        </p:nvSpPr>
        <p:spPr/>
        <p:txBody>
          <a:bodyPr/>
          <a:lstStyle/>
          <a:p>
            <a:r>
              <a:rPr lang="en-US" dirty="0"/>
              <a:t>Updated February 2022</a:t>
            </a:r>
          </a:p>
        </p:txBody>
      </p:sp>
      <p:sp>
        <p:nvSpPr>
          <p:cNvPr id="29701" name="Text Box 5"/>
          <p:cNvSpPr txBox="1">
            <a:spLocks noChangeArrowheads="1"/>
          </p:cNvSpPr>
          <p:nvPr/>
        </p:nvSpPr>
        <p:spPr bwMode="auto">
          <a:xfrm>
            <a:off x="1905000" y="4567238"/>
            <a:ext cx="2486168" cy="7848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To Export Databases:</a:t>
            </a:r>
          </a:p>
          <a:p>
            <a:pPr>
              <a:spcBef>
                <a:spcPct val="50000"/>
              </a:spcBef>
            </a:pPr>
            <a:r>
              <a:rPr lang="en-US" dirty="0"/>
              <a:t>1</a:t>
            </a:r>
            <a:r>
              <a:rPr lang="en-US" baseline="30000" dirty="0"/>
              <a:t>st</a:t>
            </a:r>
            <a:r>
              <a:rPr lang="en-US" dirty="0"/>
              <a:t> – Check Database.</a:t>
            </a:r>
          </a:p>
        </p:txBody>
      </p:sp>
      <p:sp>
        <p:nvSpPr>
          <p:cNvPr id="29702" name="Freeform 6"/>
          <p:cNvSpPr>
            <a:spLocks/>
          </p:cNvSpPr>
          <p:nvPr/>
        </p:nvSpPr>
        <p:spPr bwMode="auto">
          <a:xfrm rot="1580438">
            <a:off x="1723683" y="1942720"/>
            <a:ext cx="1861234" cy="2712787"/>
          </a:xfrm>
          <a:custGeom>
            <a:avLst/>
            <a:gdLst/>
            <a:ahLst/>
            <a:cxnLst>
              <a:cxn ang="0">
                <a:pos x="584" y="1792"/>
              </a:cxn>
              <a:cxn ang="0">
                <a:pos x="152" y="1696"/>
              </a:cxn>
              <a:cxn ang="0">
                <a:pos x="8" y="1072"/>
              </a:cxn>
              <a:cxn ang="0">
                <a:pos x="200" y="160"/>
              </a:cxn>
              <a:cxn ang="0">
                <a:pos x="968" y="112"/>
              </a:cxn>
            </a:cxnLst>
            <a:rect l="0" t="0" r="r" b="b"/>
            <a:pathLst>
              <a:path w="968" h="1816">
                <a:moveTo>
                  <a:pt x="584" y="1792"/>
                </a:moveTo>
                <a:cubicBezTo>
                  <a:pt x="416" y="1804"/>
                  <a:pt x="248" y="1816"/>
                  <a:pt x="152" y="1696"/>
                </a:cubicBezTo>
                <a:cubicBezTo>
                  <a:pt x="56" y="1576"/>
                  <a:pt x="0" y="1328"/>
                  <a:pt x="8" y="1072"/>
                </a:cubicBezTo>
                <a:cubicBezTo>
                  <a:pt x="16" y="816"/>
                  <a:pt x="40" y="320"/>
                  <a:pt x="200" y="160"/>
                </a:cubicBezTo>
                <a:cubicBezTo>
                  <a:pt x="360" y="0"/>
                  <a:pt x="840" y="120"/>
                  <a:pt x="968" y="112"/>
                </a:cubicBezTo>
              </a:path>
            </a:pathLst>
          </a:custGeom>
          <a:noFill/>
          <a:ln w="57150" cmpd="sng">
            <a:solidFill>
              <a:schemeClr val="bg2"/>
            </a:solidFill>
            <a:round/>
            <a:headEnd type="none" w="med" len="med"/>
            <a:tailEnd type="triangle" w="med" len="med"/>
          </a:ln>
          <a:effectLst/>
        </p:spPr>
        <p:txBody>
          <a:bodyPr/>
          <a:lstStyle/>
          <a:p>
            <a:endParaRPr lang="en-US"/>
          </a:p>
        </p:txBody>
      </p:sp>
      <p:sp>
        <p:nvSpPr>
          <p:cNvPr id="29703" name="Text Box 7"/>
          <p:cNvSpPr txBox="1">
            <a:spLocks noChangeArrowheads="1"/>
          </p:cNvSpPr>
          <p:nvPr/>
        </p:nvSpPr>
        <p:spPr bwMode="auto">
          <a:xfrm>
            <a:off x="4648200" y="990600"/>
            <a:ext cx="43434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a:t>This will Export your desired database to the RUSLE2/Export Folder</a:t>
            </a:r>
          </a:p>
        </p:txBody>
      </p:sp>
      <p:sp>
        <p:nvSpPr>
          <p:cNvPr id="29704" name="Line 8"/>
          <p:cNvSpPr>
            <a:spLocks noChangeShapeType="1"/>
          </p:cNvSpPr>
          <p:nvPr/>
        </p:nvSpPr>
        <p:spPr bwMode="auto">
          <a:xfrm flipH="1">
            <a:off x="5130800" y="1636931"/>
            <a:ext cx="965200" cy="2249269"/>
          </a:xfrm>
          <a:prstGeom prst="line">
            <a:avLst/>
          </a:prstGeom>
          <a:noFill/>
          <a:ln w="57150">
            <a:solidFill>
              <a:schemeClr val="bg2"/>
            </a:solidFill>
            <a:round/>
            <a:headEnd/>
            <a:tailEnd type="triangle" w="med" len="med"/>
          </a:ln>
          <a:effectLst/>
        </p:spPr>
        <p:txBody>
          <a:bodyPr/>
          <a:lstStyle/>
          <a:p>
            <a:endParaRPr lang="en-US"/>
          </a:p>
        </p:txBody>
      </p:sp>
      <p:sp>
        <p:nvSpPr>
          <p:cNvPr id="29705" name="Text Box 9"/>
          <p:cNvSpPr txBox="1">
            <a:spLocks noChangeArrowheads="1"/>
          </p:cNvSpPr>
          <p:nvPr/>
        </p:nvSpPr>
        <p:spPr bwMode="auto">
          <a:xfrm>
            <a:off x="5684293" y="4876904"/>
            <a:ext cx="1239671" cy="9233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Click NEXT to proceed.</a:t>
            </a:r>
          </a:p>
        </p:txBody>
      </p:sp>
      <p:sp>
        <p:nvSpPr>
          <p:cNvPr id="29706" name="Line 10"/>
          <p:cNvSpPr>
            <a:spLocks noChangeShapeType="1"/>
          </p:cNvSpPr>
          <p:nvPr/>
        </p:nvSpPr>
        <p:spPr bwMode="auto">
          <a:xfrm flipH="1" flipV="1">
            <a:off x="4585268" y="4607361"/>
            <a:ext cx="2357273" cy="264616"/>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0" y="0"/>
            <a:ext cx="9144000" cy="6858000"/>
          </a:xfrm>
          <a:prstGeom prst="rect">
            <a:avLst/>
          </a:prstGeom>
        </p:spPr>
      </p:pic>
      <p:sp>
        <p:nvSpPr>
          <p:cNvPr id="8" name="Slide Number Placeholder 2"/>
          <p:cNvSpPr>
            <a:spLocks noGrp="1"/>
          </p:cNvSpPr>
          <p:nvPr>
            <p:ph type="sldNum" sz="quarter" idx="11"/>
          </p:nvPr>
        </p:nvSpPr>
        <p:spPr/>
        <p:txBody>
          <a:bodyPr/>
          <a:lstStyle/>
          <a:p>
            <a:fld id="{B881DCAE-D5BA-4F9B-8B14-FA310E8860F2}" type="slidenum">
              <a:rPr lang="en-US"/>
              <a:pPr/>
              <a:t>43</a:t>
            </a:fld>
            <a:endParaRPr lang="en-US"/>
          </a:p>
        </p:txBody>
      </p:sp>
      <p:sp>
        <p:nvSpPr>
          <p:cNvPr id="9" name="Footer Placeholder 3"/>
          <p:cNvSpPr>
            <a:spLocks noGrp="1"/>
          </p:cNvSpPr>
          <p:nvPr>
            <p:ph type="ftr" sz="quarter" idx="12"/>
          </p:nvPr>
        </p:nvSpPr>
        <p:spPr/>
        <p:txBody>
          <a:bodyPr/>
          <a:lstStyle/>
          <a:p>
            <a:r>
              <a:rPr lang="en-US" dirty="0"/>
              <a:t>Updated February 2022</a:t>
            </a:r>
          </a:p>
        </p:txBody>
      </p:sp>
      <p:sp>
        <p:nvSpPr>
          <p:cNvPr id="30725" name="Text Box 5"/>
          <p:cNvSpPr txBox="1">
            <a:spLocks noChangeArrowheads="1"/>
          </p:cNvSpPr>
          <p:nvPr/>
        </p:nvSpPr>
        <p:spPr bwMode="auto">
          <a:xfrm>
            <a:off x="4495800" y="1138238"/>
            <a:ext cx="4419600" cy="1061829"/>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This is where you name the database you wish to Export.</a:t>
            </a:r>
          </a:p>
          <a:p>
            <a:pPr>
              <a:spcBef>
                <a:spcPct val="50000"/>
              </a:spcBef>
            </a:pPr>
            <a:r>
              <a:rPr lang="en-US" dirty="0"/>
              <a:t>Ex. CMZ04 folder</a:t>
            </a:r>
          </a:p>
        </p:txBody>
      </p:sp>
      <p:sp>
        <p:nvSpPr>
          <p:cNvPr id="30726" name="Line 6"/>
          <p:cNvSpPr>
            <a:spLocks noChangeShapeType="1"/>
          </p:cNvSpPr>
          <p:nvPr/>
        </p:nvSpPr>
        <p:spPr bwMode="auto">
          <a:xfrm flipH="1">
            <a:off x="4648200" y="2238233"/>
            <a:ext cx="497006" cy="266633"/>
          </a:xfrm>
          <a:prstGeom prst="line">
            <a:avLst/>
          </a:prstGeom>
          <a:noFill/>
          <a:ln w="57150">
            <a:solidFill>
              <a:schemeClr val="bg2"/>
            </a:solidFill>
            <a:round/>
            <a:headEnd/>
            <a:tailEnd type="triangle" w="med" len="med"/>
          </a:ln>
          <a:effectLst/>
        </p:spPr>
        <p:txBody>
          <a:bodyPr/>
          <a:lstStyle/>
          <a:p>
            <a:endParaRPr lang="en-US"/>
          </a:p>
        </p:txBody>
      </p:sp>
      <p:sp>
        <p:nvSpPr>
          <p:cNvPr id="30727" name="Text Box 7"/>
          <p:cNvSpPr txBox="1">
            <a:spLocks noChangeArrowheads="1"/>
          </p:cNvSpPr>
          <p:nvPr/>
        </p:nvSpPr>
        <p:spPr bwMode="auto">
          <a:xfrm>
            <a:off x="4876800" y="3505200"/>
            <a:ext cx="36576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After entering the file name – Click NEXT</a:t>
            </a:r>
          </a:p>
        </p:txBody>
      </p:sp>
      <p:sp>
        <p:nvSpPr>
          <p:cNvPr id="30728" name="Line 8"/>
          <p:cNvSpPr>
            <a:spLocks noChangeShapeType="1"/>
          </p:cNvSpPr>
          <p:nvPr/>
        </p:nvSpPr>
        <p:spPr bwMode="auto">
          <a:xfrm flipH="1">
            <a:off x="4648200" y="4151529"/>
            <a:ext cx="228600" cy="26807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995141A7-D640-4C45-9929-60A508B6879A}" type="slidenum">
              <a:rPr lang="en-US"/>
              <a:pPr/>
              <a:t>44</a:t>
            </a:fld>
            <a:endParaRPr lang="en-US"/>
          </a:p>
        </p:txBody>
      </p:sp>
      <p:sp>
        <p:nvSpPr>
          <p:cNvPr id="7" name="Footer Placeholder 3"/>
          <p:cNvSpPr>
            <a:spLocks noGrp="1"/>
          </p:cNvSpPr>
          <p:nvPr>
            <p:ph type="ftr" sz="quarter" idx="12"/>
          </p:nvPr>
        </p:nvSpPr>
        <p:spPr/>
        <p:txBody>
          <a:bodyPr/>
          <a:lstStyle/>
          <a:p>
            <a:r>
              <a:rPr lang="en-US" dirty="0"/>
              <a:t>Updated February 2022</a:t>
            </a:r>
          </a:p>
        </p:txBody>
      </p:sp>
      <p:pic>
        <p:nvPicPr>
          <p:cNvPr id="31748" name="Picture 4"/>
          <p:cNvPicPr>
            <a:picLocks noChangeAspect="1" noChangeArrowheads="1"/>
          </p:cNvPicPr>
          <p:nvPr/>
        </p:nvPicPr>
        <p:blipFill>
          <a:blip r:embed="rId2" cstate="print"/>
          <a:srcRect t="3540" b="3246"/>
          <a:stretch>
            <a:fillRect/>
          </a:stretch>
        </p:blipFill>
        <p:spPr bwMode="auto">
          <a:xfrm>
            <a:off x="304800" y="457200"/>
            <a:ext cx="8610600" cy="6019800"/>
          </a:xfrm>
          <a:prstGeom prst="rect">
            <a:avLst/>
          </a:prstGeom>
          <a:noFill/>
          <a:ln w="9525">
            <a:noFill/>
            <a:miter lim="800000"/>
            <a:headEnd/>
            <a:tailEnd/>
          </a:ln>
          <a:effectLst/>
        </p:spPr>
      </p:pic>
      <p:sp>
        <p:nvSpPr>
          <p:cNvPr id="31749" name="Text Box 5"/>
          <p:cNvSpPr txBox="1">
            <a:spLocks noChangeArrowheads="1"/>
          </p:cNvSpPr>
          <p:nvPr/>
        </p:nvSpPr>
        <p:spPr bwMode="auto">
          <a:xfrm>
            <a:off x="2133600" y="3967163"/>
            <a:ext cx="3048000" cy="376237"/>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Click on FINISH to proceed.</a:t>
            </a:r>
          </a:p>
        </p:txBody>
      </p:sp>
      <p:sp>
        <p:nvSpPr>
          <p:cNvPr id="31750" name="Line 6"/>
          <p:cNvSpPr>
            <a:spLocks noChangeShapeType="1"/>
          </p:cNvSpPr>
          <p:nvPr/>
        </p:nvSpPr>
        <p:spPr bwMode="auto">
          <a:xfrm flipV="1">
            <a:off x="2438400" y="3505200"/>
            <a:ext cx="0" cy="457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0" y="1"/>
            <a:ext cx="9296400" cy="6857999"/>
          </a:xfrm>
          <a:prstGeom prst="rect">
            <a:avLst/>
          </a:prstGeom>
        </p:spPr>
      </p:pic>
      <p:sp>
        <p:nvSpPr>
          <p:cNvPr id="10" name="Slide Number Placeholder 2"/>
          <p:cNvSpPr>
            <a:spLocks noGrp="1"/>
          </p:cNvSpPr>
          <p:nvPr>
            <p:ph type="sldNum" sz="quarter" idx="11"/>
          </p:nvPr>
        </p:nvSpPr>
        <p:spPr/>
        <p:txBody>
          <a:bodyPr/>
          <a:lstStyle/>
          <a:p>
            <a:fld id="{46776538-F2BB-4919-83F7-8103C94171FA}" type="slidenum">
              <a:rPr lang="en-US"/>
              <a:pPr/>
              <a:t>45</a:t>
            </a:fld>
            <a:endParaRPr lang="en-US"/>
          </a:p>
        </p:txBody>
      </p:sp>
      <p:sp>
        <p:nvSpPr>
          <p:cNvPr id="11" name="Footer Placeholder 3"/>
          <p:cNvSpPr>
            <a:spLocks noGrp="1"/>
          </p:cNvSpPr>
          <p:nvPr>
            <p:ph type="ftr" sz="quarter" idx="12"/>
          </p:nvPr>
        </p:nvSpPr>
        <p:spPr/>
        <p:txBody>
          <a:bodyPr/>
          <a:lstStyle/>
          <a:p>
            <a:r>
              <a:rPr lang="en-US" dirty="0"/>
              <a:t>Updated February 2022</a:t>
            </a:r>
          </a:p>
        </p:txBody>
      </p:sp>
      <p:sp>
        <p:nvSpPr>
          <p:cNvPr id="32773" name="Text Box 5"/>
          <p:cNvSpPr txBox="1">
            <a:spLocks noChangeArrowheads="1"/>
          </p:cNvSpPr>
          <p:nvPr/>
        </p:nvSpPr>
        <p:spPr bwMode="auto">
          <a:xfrm>
            <a:off x="5029200" y="1676400"/>
            <a:ext cx="4114800" cy="1615827"/>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1</a:t>
            </a:r>
            <a:r>
              <a:rPr lang="en-US" baseline="30000" dirty="0"/>
              <a:t>st</a:t>
            </a:r>
            <a:r>
              <a:rPr lang="en-US" dirty="0"/>
              <a:t> - Since we want to export management files we open the management folder and select the files we wish to export.</a:t>
            </a:r>
          </a:p>
          <a:p>
            <a:pPr>
              <a:spcBef>
                <a:spcPct val="50000"/>
              </a:spcBef>
            </a:pPr>
            <a:r>
              <a:rPr lang="en-US" dirty="0"/>
              <a:t>Ex. CMZ 04 and the entire b. Folder Multi-year Rotation Templates.</a:t>
            </a:r>
          </a:p>
        </p:txBody>
      </p:sp>
      <p:sp>
        <p:nvSpPr>
          <p:cNvPr id="32774" name="Line 6"/>
          <p:cNvSpPr>
            <a:spLocks noChangeShapeType="1"/>
          </p:cNvSpPr>
          <p:nvPr/>
        </p:nvSpPr>
        <p:spPr bwMode="auto">
          <a:xfrm flipH="1">
            <a:off x="3581400" y="3292227"/>
            <a:ext cx="2209800" cy="620553"/>
          </a:xfrm>
          <a:prstGeom prst="line">
            <a:avLst/>
          </a:prstGeom>
          <a:noFill/>
          <a:ln w="57150">
            <a:solidFill>
              <a:schemeClr val="bg2"/>
            </a:solidFill>
            <a:round/>
            <a:headEnd/>
            <a:tailEnd type="triangle" w="med" len="med"/>
          </a:ln>
          <a:effectLst/>
        </p:spPr>
        <p:txBody>
          <a:bodyPr/>
          <a:lstStyle/>
          <a:p>
            <a:endParaRPr lang="en-US"/>
          </a:p>
        </p:txBody>
      </p:sp>
      <p:sp>
        <p:nvSpPr>
          <p:cNvPr id="32775" name="Text Box 7"/>
          <p:cNvSpPr txBox="1">
            <a:spLocks noChangeArrowheads="1"/>
          </p:cNvSpPr>
          <p:nvPr/>
        </p:nvSpPr>
        <p:spPr bwMode="auto">
          <a:xfrm>
            <a:off x="432178" y="2971800"/>
            <a:ext cx="1978926" cy="2585323"/>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Check NONE if you are sending a record you have created.  Check ALL </a:t>
            </a:r>
            <a:r>
              <a:rPr lang="en-US" b="1" i="1" u="sng" dirty="0"/>
              <a:t>ONLY</a:t>
            </a:r>
            <a:r>
              <a:rPr lang="en-US" dirty="0"/>
              <a:t> if you are creating an export of a </a:t>
            </a:r>
            <a:r>
              <a:rPr lang="en-US" b="1" dirty="0"/>
              <a:t>problem</a:t>
            </a:r>
            <a:r>
              <a:rPr lang="en-US" dirty="0"/>
              <a:t> record or records</a:t>
            </a:r>
          </a:p>
        </p:txBody>
      </p:sp>
      <p:sp>
        <p:nvSpPr>
          <p:cNvPr id="32776" name="Line 8"/>
          <p:cNvSpPr>
            <a:spLocks noChangeShapeType="1"/>
          </p:cNvSpPr>
          <p:nvPr/>
        </p:nvSpPr>
        <p:spPr bwMode="auto">
          <a:xfrm flipV="1">
            <a:off x="2411104" y="5410200"/>
            <a:ext cx="1703696" cy="192238"/>
          </a:xfrm>
          <a:prstGeom prst="line">
            <a:avLst/>
          </a:prstGeom>
          <a:noFill/>
          <a:ln w="57150">
            <a:solidFill>
              <a:schemeClr val="bg2"/>
            </a:solidFill>
            <a:round/>
            <a:headEnd/>
            <a:tailEnd type="triangle" w="med" len="med"/>
          </a:ln>
          <a:effectLst/>
        </p:spPr>
        <p:txBody>
          <a:bodyPr/>
          <a:lstStyle/>
          <a:p>
            <a:endParaRPr lang="en-US"/>
          </a:p>
        </p:txBody>
      </p:sp>
      <p:sp>
        <p:nvSpPr>
          <p:cNvPr id="32777" name="Text Box 9"/>
          <p:cNvSpPr txBox="1">
            <a:spLocks noChangeArrowheads="1"/>
          </p:cNvSpPr>
          <p:nvPr/>
        </p:nvSpPr>
        <p:spPr bwMode="auto">
          <a:xfrm>
            <a:off x="5029200" y="4495800"/>
            <a:ext cx="3657600" cy="369332"/>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3</a:t>
            </a:r>
            <a:r>
              <a:rPr lang="en-US" baseline="30000" dirty="0"/>
              <a:t>rd</a:t>
            </a:r>
            <a:r>
              <a:rPr lang="en-US" dirty="0"/>
              <a:t> – click EXPORT</a:t>
            </a:r>
          </a:p>
        </p:txBody>
      </p:sp>
      <p:sp>
        <p:nvSpPr>
          <p:cNvPr id="32778" name="Line 10"/>
          <p:cNvSpPr>
            <a:spLocks noChangeShapeType="1"/>
          </p:cNvSpPr>
          <p:nvPr/>
        </p:nvSpPr>
        <p:spPr bwMode="auto">
          <a:xfrm flipH="1">
            <a:off x="5409063" y="4770629"/>
            <a:ext cx="304800" cy="5334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0" y="1"/>
            <a:ext cx="9144000" cy="6858000"/>
          </a:xfrm>
          <a:prstGeom prst="rect">
            <a:avLst/>
          </a:prstGeom>
        </p:spPr>
      </p:pic>
      <p:sp>
        <p:nvSpPr>
          <p:cNvPr id="6" name="Slide Number Placeholder 2"/>
          <p:cNvSpPr>
            <a:spLocks noGrp="1"/>
          </p:cNvSpPr>
          <p:nvPr>
            <p:ph type="sldNum" sz="quarter" idx="11"/>
          </p:nvPr>
        </p:nvSpPr>
        <p:spPr/>
        <p:txBody>
          <a:bodyPr/>
          <a:lstStyle/>
          <a:p>
            <a:fld id="{F8DB0298-D799-4B16-AE9E-1193375B33F3}" type="slidenum">
              <a:rPr lang="en-US"/>
              <a:pPr/>
              <a:t>46</a:t>
            </a:fld>
            <a:endParaRPr lang="en-US"/>
          </a:p>
        </p:txBody>
      </p:sp>
      <p:sp>
        <p:nvSpPr>
          <p:cNvPr id="7" name="Footer Placeholder 3"/>
          <p:cNvSpPr>
            <a:spLocks noGrp="1"/>
          </p:cNvSpPr>
          <p:nvPr>
            <p:ph type="ftr" sz="quarter" idx="12"/>
          </p:nvPr>
        </p:nvSpPr>
        <p:spPr/>
        <p:txBody>
          <a:bodyPr/>
          <a:lstStyle/>
          <a:p>
            <a:r>
              <a:rPr lang="en-US" dirty="0"/>
              <a:t>Updated February 2022</a:t>
            </a:r>
          </a:p>
        </p:txBody>
      </p:sp>
      <p:sp>
        <p:nvSpPr>
          <p:cNvPr id="33797" name="Text Box 5"/>
          <p:cNvSpPr txBox="1">
            <a:spLocks noChangeArrowheads="1"/>
          </p:cNvSpPr>
          <p:nvPr/>
        </p:nvSpPr>
        <p:spPr bwMode="auto">
          <a:xfrm>
            <a:off x="838200" y="3810000"/>
            <a:ext cx="6705600" cy="230028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Open “Windows Explorer” and navigate to the RUSLE2/Export Folder</a:t>
            </a:r>
          </a:p>
          <a:p>
            <a:pPr>
              <a:spcBef>
                <a:spcPct val="50000"/>
              </a:spcBef>
            </a:pPr>
            <a:r>
              <a:rPr lang="en-US"/>
              <a:t>You should see the file database that you just exported.</a:t>
            </a:r>
          </a:p>
          <a:p>
            <a:pPr>
              <a:spcBef>
                <a:spcPct val="50000"/>
              </a:spcBef>
            </a:pPr>
            <a:r>
              <a:rPr lang="en-US"/>
              <a:t>At this point you can email this database to the state agronomist.  The state agronomist will then go through the process of saving it to their RUSLE2 “import” folder then importing it into their RUSLE2 database.  </a:t>
            </a:r>
            <a:r>
              <a:rPr lang="en-US" b="1"/>
              <a:t>Never swap files between field offices without informing the state agronomist!!</a:t>
            </a:r>
          </a:p>
        </p:txBody>
      </p:sp>
      <p:sp>
        <p:nvSpPr>
          <p:cNvPr id="33798" name="Freeform 6"/>
          <p:cNvSpPr>
            <a:spLocks/>
          </p:cNvSpPr>
          <p:nvPr/>
        </p:nvSpPr>
        <p:spPr bwMode="auto">
          <a:xfrm rot="21235580">
            <a:off x="3947454" y="1456520"/>
            <a:ext cx="5443412" cy="2886971"/>
          </a:xfrm>
          <a:custGeom>
            <a:avLst/>
            <a:gdLst/>
            <a:ahLst/>
            <a:cxnLst>
              <a:cxn ang="0">
                <a:pos x="1200" y="1488"/>
              </a:cxn>
              <a:cxn ang="0">
                <a:pos x="1920" y="1488"/>
              </a:cxn>
              <a:cxn ang="0">
                <a:pos x="2448" y="1104"/>
              </a:cxn>
              <a:cxn ang="0">
                <a:pos x="2448" y="480"/>
              </a:cxn>
              <a:cxn ang="0">
                <a:pos x="0" y="0"/>
              </a:cxn>
            </a:cxnLst>
            <a:rect l="0" t="0" r="r" b="b"/>
            <a:pathLst>
              <a:path w="2856" h="1552">
                <a:moveTo>
                  <a:pt x="1200" y="1488"/>
                </a:moveTo>
                <a:cubicBezTo>
                  <a:pt x="1456" y="1520"/>
                  <a:pt x="1712" y="1552"/>
                  <a:pt x="1920" y="1488"/>
                </a:cubicBezTo>
                <a:cubicBezTo>
                  <a:pt x="2128" y="1424"/>
                  <a:pt x="2360" y="1272"/>
                  <a:pt x="2448" y="1104"/>
                </a:cubicBezTo>
                <a:cubicBezTo>
                  <a:pt x="2536" y="936"/>
                  <a:pt x="2856" y="664"/>
                  <a:pt x="2448" y="480"/>
                </a:cubicBezTo>
                <a:cubicBezTo>
                  <a:pt x="2040" y="296"/>
                  <a:pt x="408" y="80"/>
                  <a:pt x="0" y="0"/>
                </a:cubicBezTo>
              </a:path>
            </a:pathLst>
          </a:custGeom>
          <a:noFill/>
          <a:ln w="57150" cmpd="sng">
            <a:solidFill>
              <a:schemeClr val="bg2"/>
            </a:solidFill>
            <a:round/>
            <a:headEnd type="none" w="med" len="med"/>
            <a:tailEnd type="triangle" w="med" len="med"/>
          </a:ln>
          <a:effec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2E8F1AE-52AD-40DF-93B1-51F309FFACE1}" type="slidenum">
              <a:rPr lang="en-US"/>
              <a:pPr/>
              <a:t>5</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40962" name="Rectangle 2"/>
          <p:cNvSpPr>
            <a:spLocks noGrp="1" noRot="1" noChangeArrowheads="1"/>
          </p:cNvSpPr>
          <p:nvPr>
            <p:ph type="title"/>
          </p:nvPr>
        </p:nvSpPr>
        <p:spPr>
          <a:xfrm>
            <a:off x="152400" y="274638"/>
            <a:ext cx="8839200" cy="1143000"/>
          </a:xfrm>
        </p:spPr>
        <p:txBody>
          <a:bodyPr/>
          <a:lstStyle/>
          <a:p>
            <a:r>
              <a:rPr lang="en-US" sz="4000"/>
              <a:t>Archiving the moses.gdb database</a:t>
            </a:r>
          </a:p>
        </p:txBody>
      </p:sp>
      <p:sp>
        <p:nvSpPr>
          <p:cNvPr id="40963" name="Rectangle 3"/>
          <p:cNvSpPr>
            <a:spLocks noGrp="1" noChangeArrowheads="1"/>
          </p:cNvSpPr>
          <p:nvPr>
            <p:ph type="body" idx="1"/>
          </p:nvPr>
        </p:nvSpPr>
        <p:spPr>
          <a:xfrm>
            <a:off x="457200" y="1371600"/>
            <a:ext cx="8229600" cy="4953000"/>
          </a:xfrm>
        </p:spPr>
        <p:txBody>
          <a:bodyPr/>
          <a:lstStyle/>
          <a:p>
            <a:r>
              <a:rPr lang="en-US" sz="2800" dirty="0"/>
              <a:t>At least once a year.</a:t>
            </a:r>
          </a:p>
          <a:p>
            <a:r>
              <a:rPr lang="en-US" sz="2800" dirty="0"/>
              <a:t>Additionally as instructed by the State Office.</a:t>
            </a:r>
          </a:p>
          <a:p>
            <a:r>
              <a:rPr lang="en-US" sz="2800" dirty="0"/>
              <a:t>Follow State Office Guidance and Instructions.</a:t>
            </a:r>
          </a:p>
          <a:p>
            <a:r>
              <a:rPr lang="en-US" sz="2800" dirty="0"/>
              <a:t>By default, located and installed in </a:t>
            </a:r>
            <a:r>
              <a:rPr lang="en-US" sz="2800" i="1" dirty="0">
                <a:solidFill>
                  <a:srgbClr val="FFC000"/>
                </a:solidFill>
              </a:rPr>
              <a:t>C:\ProgramData\USDA\RUSLE2\NRCS\</a:t>
            </a:r>
          </a:p>
          <a:p>
            <a:r>
              <a:rPr lang="en-US" sz="2800" dirty="0"/>
              <a:t>The database can be located on the </a:t>
            </a:r>
            <a:r>
              <a:rPr lang="en-US" sz="2800" i="1" dirty="0">
                <a:solidFill>
                  <a:schemeClr val="hlink"/>
                </a:solidFill>
              </a:rPr>
              <a:t>S:\Service_Center\NRCS\RUSLE2\</a:t>
            </a:r>
            <a:r>
              <a:rPr lang="en-US" sz="2800" dirty="0"/>
              <a:t> </a:t>
            </a:r>
            <a:r>
              <a:rPr lang="en-US" sz="2800" dirty="0" err="1"/>
              <a:t>however,make</a:t>
            </a:r>
            <a:r>
              <a:rPr lang="en-US" sz="2800" dirty="0"/>
              <a:t> sure that IT has provided full control to users. </a:t>
            </a:r>
          </a:p>
          <a:p>
            <a:r>
              <a:rPr lang="en-US" sz="2800" dirty="0"/>
              <a:t>The database can also be located similarly in OneDrive.</a:t>
            </a:r>
          </a:p>
        </p:txBody>
      </p:sp>
    </p:spTree>
    <p:extLst>
      <p:ext uri="{BB962C8B-B14F-4D97-AF65-F5344CB8AC3E}">
        <p14:creationId xmlns:p14="http://schemas.microsoft.com/office/powerpoint/2010/main" val="127971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2E8F1AE-52AD-40DF-93B1-51F309FFACE1}" type="slidenum">
              <a:rPr lang="en-US"/>
              <a:pPr/>
              <a:t>6</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40962" name="Rectangle 2"/>
          <p:cNvSpPr>
            <a:spLocks noGrp="1" noRot="1" noChangeArrowheads="1"/>
          </p:cNvSpPr>
          <p:nvPr>
            <p:ph type="title"/>
          </p:nvPr>
        </p:nvSpPr>
        <p:spPr>
          <a:xfrm>
            <a:off x="152400" y="274638"/>
            <a:ext cx="8839200" cy="1143000"/>
          </a:xfrm>
        </p:spPr>
        <p:txBody>
          <a:bodyPr/>
          <a:lstStyle/>
          <a:p>
            <a:r>
              <a:rPr lang="en-US" sz="4000" dirty="0"/>
              <a:t>Database Archiving Instructions</a:t>
            </a:r>
          </a:p>
        </p:txBody>
      </p:sp>
      <p:sp>
        <p:nvSpPr>
          <p:cNvPr id="40963" name="Rectangle 3"/>
          <p:cNvSpPr>
            <a:spLocks noGrp="1" noChangeArrowheads="1"/>
          </p:cNvSpPr>
          <p:nvPr>
            <p:ph type="body" idx="1"/>
          </p:nvPr>
        </p:nvSpPr>
        <p:spPr>
          <a:xfrm>
            <a:off x="457200" y="1371600"/>
            <a:ext cx="8229600" cy="4953000"/>
          </a:xfrm>
        </p:spPr>
        <p:txBody>
          <a:bodyPr/>
          <a:lstStyle/>
          <a:p>
            <a:pPr lvl="0"/>
            <a:r>
              <a:rPr lang="en-US" sz="2000" dirty="0"/>
              <a:t>Copy your current “moses.gdb” database that could be located in:</a:t>
            </a:r>
          </a:p>
          <a:p>
            <a:pPr lvl="1"/>
            <a:r>
              <a:rPr lang="en-US" sz="2000" i="1" dirty="0">
                <a:solidFill>
                  <a:srgbClr val="FFC000"/>
                </a:solidFill>
              </a:rPr>
              <a:t>C:\ProgramData\USDA\RUSLE2\NRCS\</a:t>
            </a:r>
          </a:p>
          <a:p>
            <a:pPr lvl="1"/>
            <a:r>
              <a:rPr lang="en-US" sz="2000" i="1" dirty="0">
                <a:solidFill>
                  <a:srgbClr val="FFC000"/>
                </a:solidFill>
              </a:rPr>
              <a:t>S:\Service_Center\NRCS\RUSLE2\</a:t>
            </a:r>
            <a:r>
              <a:rPr lang="en-US" sz="2000" i="1" dirty="0"/>
              <a:t>, </a:t>
            </a:r>
            <a:r>
              <a:rPr lang="en-US" sz="2000" dirty="0"/>
              <a:t>or</a:t>
            </a:r>
          </a:p>
          <a:p>
            <a:pPr lvl="1"/>
            <a:r>
              <a:rPr lang="en-US" sz="2000" i="1" dirty="0">
                <a:solidFill>
                  <a:srgbClr val="FFC000"/>
                </a:solidFill>
              </a:rPr>
              <a:t>OneDrive\...</a:t>
            </a:r>
          </a:p>
          <a:p>
            <a:pPr marL="457200" lvl="1" indent="0">
              <a:buNone/>
            </a:pPr>
            <a:r>
              <a:rPr lang="en-US" sz="2000" dirty="0"/>
              <a:t>into </a:t>
            </a:r>
          </a:p>
          <a:p>
            <a:pPr lvl="1"/>
            <a:r>
              <a:rPr lang="en-US" sz="2000" i="1" dirty="0">
                <a:solidFill>
                  <a:srgbClr val="FFC000"/>
                </a:solidFill>
              </a:rPr>
              <a:t>C:\ProgramData\USDA\RUSLE2\NRCS\backup\</a:t>
            </a:r>
          </a:p>
          <a:p>
            <a:pPr lvl="1"/>
            <a:r>
              <a:rPr lang="en-US" sz="2000" i="1" dirty="0">
                <a:solidFill>
                  <a:srgbClr val="FFC000"/>
                </a:solidFill>
              </a:rPr>
              <a:t>S:\Service_Center\NRCS\RUSLE2\archives\</a:t>
            </a:r>
            <a:r>
              <a:rPr lang="en-US" sz="2000" i="1" dirty="0"/>
              <a:t>, </a:t>
            </a:r>
            <a:r>
              <a:rPr lang="en-US" sz="2000" dirty="0"/>
              <a:t>or</a:t>
            </a:r>
          </a:p>
          <a:p>
            <a:pPr lvl="1"/>
            <a:r>
              <a:rPr lang="en-US" sz="2000" i="1" dirty="0">
                <a:solidFill>
                  <a:srgbClr val="FFC000"/>
                </a:solidFill>
              </a:rPr>
              <a:t>OneDrive\...\archives\</a:t>
            </a:r>
          </a:p>
          <a:p>
            <a:pPr marL="457200" lvl="1" indent="0">
              <a:buNone/>
            </a:pPr>
            <a:r>
              <a:rPr lang="en-US" sz="2000" dirty="0"/>
              <a:t>Respectively.</a:t>
            </a:r>
          </a:p>
          <a:p>
            <a:pPr lvl="0"/>
            <a:r>
              <a:rPr lang="en-US" sz="2000" dirty="0"/>
              <a:t>Rename the “moses.gdb” database in your archives folder to “</a:t>
            </a:r>
            <a:r>
              <a:rPr lang="en-US" sz="2000" dirty="0" err="1"/>
              <a:t>moses</a:t>
            </a:r>
            <a:r>
              <a:rPr lang="en-US" sz="2000" dirty="0"/>
              <a:t> XX-XX-20XX.gdb” where XX-XX-20XX is the date which you archived your database so that it will not get overwritten the next time you archive the database.</a:t>
            </a:r>
          </a:p>
          <a:p>
            <a:pPr lvl="0"/>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dirty="0"/>
              <a:t>Updated February 2022</a:t>
            </a:r>
          </a:p>
        </p:txBody>
      </p:sp>
      <p:sp>
        <p:nvSpPr>
          <p:cNvPr id="40962" name="Rectangle 2"/>
          <p:cNvSpPr>
            <a:spLocks noGrp="1" noRot="1" noChangeArrowheads="1"/>
          </p:cNvSpPr>
          <p:nvPr>
            <p:ph type="title"/>
          </p:nvPr>
        </p:nvSpPr>
        <p:spPr>
          <a:xfrm>
            <a:off x="152400" y="274638"/>
            <a:ext cx="8839200" cy="1143000"/>
          </a:xfrm>
        </p:spPr>
        <p:txBody>
          <a:bodyPr/>
          <a:lstStyle/>
          <a:p>
            <a:r>
              <a:rPr lang="en-US" sz="2800" dirty="0">
                <a:effectLst/>
              </a:rPr>
              <a:t>New version loaded at C: Program Files (x86)\USDA in a RUSLE2 folder.  </a:t>
            </a:r>
            <a:endParaRPr lang="en-US" sz="2800" dirty="0"/>
          </a:p>
        </p:txBody>
      </p:sp>
      <p:sp>
        <p:nvSpPr>
          <p:cNvPr id="40963" name="Rectangle 3"/>
          <p:cNvSpPr>
            <a:spLocks noGrp="1" noChangeArrowheads="1"/>
          </p:cNvSpPr>
          <p:nvPr>
            <p:ph type="body" idx="1"/>
          </p:nvPr>
        </p:nvSpPr>
        <p:spPr>
          <a:xfrm>
            <a:off x="476534" y="1574633"/>
            <a:ext cx="8229600" cy="4953000"/>
          </a:xfrm>
        </p:spPr>
        <p:txBody>
          <a:bodyPr/>
          <a:lstStyle/>
          <a:p>
            <a:pPr lvl="0"/>
            <a:endParaRPr lang="en-US" sz="1800" dirty="0"/>
          </a:p>
        </p:txBody>
      </p:sp>
      <p:pic>
        <p:nvPicPr>
          <p:cNvPr id="3" name="Picture 2"/>
          <p:cNvPicPr>
            <a:picLocks noChangeAspect="1"/>
          </p:cNvPicPr>
          <p:nvPr/>
        </p:nvPicPr>
        <p:blipFill>
          <a:blip r:embed="rId2"/>
          <a:stretch>
            <a:fillRect/>
          </a:stretch>
        </p:blipFill>
        <p:spPr>
          <a:xfrm>
            <a:off x="152684" y="1527008"/>
            <a:ext cx="8877300" cy="5000625"/>
          </a:xfrm>
          <a:prstGeom prst="rect">
            <a:avLst/>
          </a:prstGeom>
        </p:spPr>
      </p:pic>
    </p:spTree>
    <p:extLst>
      <p:ext uri="{BB962C8B-B14F-4D97-AF65-F5344CB8AC3E}">
        <p14:creationId xmlns:p14="http://schemas.microsoft.com/office/powerpoint/2010/main" val="18963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2E8F1AE-52AD-40DF-93B1-51F309FFACE1}" type="slidenum">
              <a:rPr lang="en-US"/>
              <a:pPr/>
              <a:t>8</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40962" name="Rectangle 2"/>
          <p:cNvSpPr>
            <a:spLocks noGrp="1" noRot="1" noChangeArrowheads="1"/>
          </p:cNvSpPr>
          <p:nvPr>
            <p:ph type="title"/>
          </p:nvPr>
        </p:nvSpPr>
        <p:spPr>
          <a:xfrm>
            <a:off x="152400" y="274638"/>
            <a:ext cx="8839200" cy="1143000"/>
          </a:xfrm>
        </p:spPr>
        <p:txBody>
          <a:bodyPr/>
          <a:lstStyle/>
          <a:p>
            <a:r>
              <a:rPr lang="en-US" sz="2800" dirty="0">
                <a:effectLst/>
              </a:rPr>
              <a:t>Program Data loaded at C: </a:t>
            </a:r>
            <a:r>
              <a:rPr lang="en-US" sz="2800" dirty="0" err="1">
                <a:effectLst/>
              </a:rPr>
              <a:t>ProgramData</a:t>
            </a:r>
            <a:r>
              <a:rPr lang="en-US" sz="2800" dirty="0">
                <a:effectLst/>
              </a:rPr>
              <a:t>\USDA\RUSLE2\NRCS by default. Open the folder to get list of files below </a:t>
            </a:r>
            <a:endParaRPr lang="en-US" sz="2800" dirty="0"/>
          </a:p>
        </p:txBody>
      </p:sp>
      <p:sp>
        <p:nvSpPr>
          <p:cNvPr id="40963" name="Rectangle 3"/>
          <p:cNvSpPr>
            <a:spLocks noGrp="1" noChangeArrowheads="1"/>
          </p:cNvSpPr>
          <p:nvPr>
            <p:ph type="body" idx="1"/>
          </p:nvPr>
        </p:nvSpPr>
        <p:spPr>
          <a:xfrm>
            <a:off x="476534" y="1574633"/>
            <a:ext cx="8229600" cy="4953000"/>
          </a:xfrm>
        </p:spPr>
        <p:txBody>
          <a:bodyPr/>
          <a:lstStyle/>
          <a:p>
            <a:pPr lvl="0"/>
            <a:endParaRPr lang="en-US" sz="1800" dirty="0"/>
          </a:p>
        </p:txBody>
      </p:sp>
      <p:pic>
        <p:nvPicPr>
          <p:cNvPr id="7" name="Picture 6"/>
          <p:cNvPicPr/>
          <p:nvPr/>
        </p:nvPicPr>
        <p:blipFill>
          <a:blip r:embed="rId2"/>
          <a:stretch>
            <a:fillRect/>
          </a:stretch>
        </p:blipFill>
        <p:spPr>
          <a:xfrm>
            <a:off x="476534" y="1574633"/>
            <a:ext cx="8229600" cy="4876799"/>
          </a:xfrm>
          <a:prstGeom prst="rect">
            <a:avLst/>
          </a:prstGeom>
        </p:spPr>
      </p:pic>
    </p:spTree>
    <p:extLst>
      <p:ext uri="{BB962C8B-B14F-4D97-AF65-F5344CB8AC3E}">
        <p14:creationId xmlns:p14="http://schemas.microsoft.com/office/powerpoint/2010/main" val="165253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9</a:t>
            </a:fld>
            <a:endParaRPr lang="en-US"/>
          </a:p>
        </p:txBody>
      </p:sp>
      <p:sp>
        <p:nvSpPr>
          <p:cNvPr id="6" name="Footer Placeholder 5"/>
          <p:cNvSpPr>
            <a:spLocks noGrp="1"/>
          </p:cNvSpPr>
          <p:nvPr>
            <p:ph type="ftr" sz="quarter" idx="12"/>
          </p:nvPr>
        </p:nvSpPr>
        <p:spPr/>
        <p:txBody>
          <a:bodyPr/>
          <a:lstStyle/>
          <a:p>
            <a:r>
              <a:rPr lang="en-US" dirty="0"/>
              <a:t>Updated February 2022</a:t>
            </a:r>
          </a:p>
        </p:txBody>
      </p:sp>
      <p:sp>
        <p:nvSpPr>
          <p:cNvPr id="2053" name="Rectangle 5"/>
          <p:cNvSpPr>
            <a:spLocks noGrp="1" noRot="1" noChangeArrowheads="1"/>
          </p:cNvSpPr>
          <p:nvPr>
            <p:ph type="title"/>
          </p:nvPr>
        </p:nvSpPr>
        <p:spPr>
          <a:xfrm>
            <a:off x="457200" y="334963"/>
            <a:ext cx="8229600" cy="1143000"/>
          </a:xfrm>
        </p:spPr>
        <p:txBody>
          <a:bodyPr/>
          <a:lstStyle/>
          <a:p>
            <a:pPr lvl="0"/>
            <a:r>
              <a:rPr lang="en-US" sz="2400" dirty="0">
                <a:effectLst/>
              </a:rPr>
              <a:t>If you have your working </a:t>
            </a:r>
            <a:r>
              <a:rPr lang="en-US" sz="2400" dirty="0" err="1">
                <a:effectLst/>
              </a:rPr>
              <a:t>moses</a:t>
            </a:r>
            <a:r>
              <a:rPr lang="en-US" sz="2400" dirty="0">
                <a:effectLst/>
              </a:rPr>
              <a:t> database on your C: drive,</a:t>
            </a:r>
            <a:br>
              <a:rPr lang="en-US" sz="2400" dirty="0">
                <a:effectLst/>
              </a:rPr>
            </a:br>
            <a:r>
              <a:rPr lang="en-US" sz="2000" dirty="0">
                <a:effectLst/>
              </a:rPr>
              <a:t>The </a:t>
            </a:r>
            <a:r>
              <a:rPr lang="en-US" sz="2000" dirty="0" err="1">
                <a:effectLst/>
              </a:rPr>
              <a:t>moses</a:t>
            </a:r>
            <a:r>
              <a:rPr lang="en-US" sz="2000" dirty="0">
                <a:effectLst/>
              </a:rPr>
              <a:t> database that you have been working on should have been automatically backed up to the backup folder when RUSLE2 is updated to a new version:</a:t>
            </a:r>
            <a:br>
              <a:rPr lang="en-US" sz="2000" dirty="0">
                <a:effectLst/>
              </a:rPr>
            </a:br>
            <a:endParaRPr lang="en-US" sz="2000" dirty="0"/>
          </a:p>
        </p:txBody>
      </p:sp>
      <p:pic>
        <p:nvPicPr>
          <p:cNvPr id="8" name="Content Placeholder 7"/>
          <p:cNvPicPr>
            <a:picLocks noGrp="1"/>
          </p:cNvPicPr>
          <p:nvPr>
            <p:ph idx="1"/>
          </p:nvPr>
        </p:nvPicPr>
        <p:blipFill>
          <a:blip r:embed="rId2"/>
          <a:stretch>
            <a:fillRect/>
          </a:stretch>
        </p:blipFill>
        <p:spPr>
          <a:xfrm>
            <a:off x="546957" y="1600200"/>
            <a:ext cx="8050085" cy="4525963"/>
          </a:xfrm>
          <a:prstGeom prst="rect">
            <a:avLst/>
          </a:prstGeom>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2207</TotalTime>
  <Words>2028</Words>
  <Application>Microsoft Office PowerPoint</Application>
  <PresentationFormat>On-screen Show (4:3)</PresentationFormat>
  <Paragraphs>248</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Garamond</vt:lpstr>
      <vt:lpstr>Wingdings</vt:lpstr>
      <vt:lpstr>Stream</vt:lpstr>
      <vt:lpstr>RUSLE 2 Database Management*</vt:lpstr>
      <vt:lpstr>RUSLE 2 Database Management</vt:lpstr>
      <vt:lpstr>RUSLE2 Database Maintenance</vt:lpstr>
      <vt:lpstr>PowerPoint Presentation</vt:lpstr>
      <vt:lpstr>Archiving the moses.gdb database</vt:lpstr>
      <vt:lpstr>Database Archiving Instructions</vt:lpstr>
      <vt:lpstr>New version loaded at C: Program Files (x86)\USDA in a RUSLE2 folder.  </vt:lpstr>
      <vt:lpstr>Program Data loaded at C: ProgramData\USDA\RUSLE2\NRCS by default. Open the folder to get list of files below </vt:lpstr>
      <vt:lpstr>If you have your working moses database on your C: drive, The moses database that you have been working on should have been automatically backed up to the backup folder when RUSLE2 is updated to a new version: </vt:lpstr>
      <vt:lpstr>If you have your working moses database on your C: drive,  Go to backup folder, find your working moses database, right click and copy  </vt:lpstr>
      <vt:lpstr>  If you have your working moses database on your C: drive,  Go to your root folder where your databases are and right click, paste.You will need to go to RUSLE2, right click on lower right corner, open alternate database and browse to the moses database.   Then, right click and select startup database.       </vt:lpstr>
      <vt:lpstr>If you have your working moses database elsewhere,  no automatic backup will have been made </vt:lpstr>
      <vt:lpstr>RUSLE2 File Downloading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RUSLE2 File Importing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RUSLE2 File Exporting</vt:lpstr>
      <vt:lpstr>PowerPoint Presentation</vt:lpstr>
      <vt:lpstr>PowerPoint Presentation</vt:lpstr>
      <vt:lpstr>PowerPoint Presentation</vt:lpstr>
      <vt:lpstr>PowerPoint Presentation</vt:lpstr>
      <vt:lpstr>PowerPoint Presentation</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NRCS;Linda Scheffe</dc:creator>
  <cp:lastModifiedBy>Ferruzzi, Giulio - FPAC-NRCS, Portland, OR</cp:lastModifiedBy>
  <cp:revision>114</cp:revision>
  <dcterms:created xsi:type="dcterms:W3CDTF">2005-10-10T13:33:07Z</dcterms:created>
  <dcterms:modified xsi:type="dcterms:W3CDTF">2022-01-19T15:56:29Z</dcterms:modified>
</cp:coreProperties>
</file>