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70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0:07.0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2556 6207,'0'0,"16"0,0 0,-16 0,32 0,-17 0,1 0,16 0,-16 0,16 0,-1 0,1 0,0 0,0 0,-16 0,15 0,17 0,-32 0,0 0,15 0,17 0,-32 0,0 0,16 0,-17 0,1 0,16 0,-16 0,0 0,0 0,-16 0,31 0,-15 0,-16 0,16 0,0 0,0 0,-16 0,16 0,0 0,0 0,-16 0,15 0,1 0,0 0,-16 0,32 0,-32 0,16 0,0 0,0 0,-1 0,-15 0,16 0,0 0,0 0,-16 0,16 0,0 0,0 0,-16 0,16 0,-1 0,1 0,-16 0,16 0,0 0,0 0,-16 0,32 0,-32 0,16 0,-16 0,31 0,-31 0,16 0,-16 0,32 0,-32 0,16 0,0 0,0 0,-1 0,-15 0,16 0,0 0,0 0,-16 0,32 0,-32 0,16 0,-16 0,31 0,-31 0,16 0,-16 0,32 0,-16 0,0 0,-16 0,16 0,0 0,-1 0,1 0,-16 0,16 0,0 0,-16 0,16 0,0 0,-16 0,32 0,-32 0,15 0,-15 0,16 0,0 0,-16 0,16 0,-16 0,32 0,-32 0,16 0,-16 0,16 0,-1 0,-15 0,16 0,-16 0,16 0,-16 0,16 0,0 0,-16 0,16 0,-16 0,16 0,0 0,-16 0,15 0,1 0,0 0,-16 0,16 0,-16 0,16 0,0 0,0 0,-16 0,16 0,-16 0,15 0,1 0,-16 0,16 0,-16 0,16 0,-16 0,16 0,0 0,-16 0,16 0,-16 0,16 0,-1 0,-15 0,16 0,-16 0,16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1:04.4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9160 9223,'0'0,"16"0,0 0,16 0,-1 0,-15 0,0 0,16 0,-32 0,16 0,-16 0,16 0,-1 0,1 0,-16 0,16 0,0 0,0 0,-16 0,16 0,0 0,-16 0,16 0,-16 0,15 0,-15 0,16 0,0 0,-16 0,16 0,-16 0,16 0,0 0,-16 0,16 0,-16 0,16 0,-16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1:09.5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10525 8954,'11'0,"-11"0,11 0,0 15,-11-15,10 0,-10 0,22 16,-22-16,11 0,0 0,10 0,12 16,-1-16,1 16,10 0,22-16,-22 16,11-16,0 16,-21-16,31 16,-31-16,10 0,-21 0,-12 0,1 0,0 0,-11 0,-11 0,11 0,-11 0,1 0,-1 0,0 0,0 0,0 0,1-16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1:16.5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5001 12779,'16'0,"15"0,1 0,0 0,0 0,-16 0,-16 0,15 0,1 0,-16 0,16 0,0 0,0 0,0 0,-16 0,16 0,0 0,-16 0,15 0,-15 0,16 0,0 0,0 0,-16 0,16 0,0 0,0 0,0 0,-1 0,1 0,-16 0,32 0,-32 0,16 0,-16 0,16 0,0 0,-16 0,16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1:19.4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5144 13192,'16'-16,"-1"16,1 0,-16 0,32 0,-16 0,-16 0,16 0,0 0,0 0,-16 0,15 0,1 0,-16 0,16 0,-16 0,16 0,0 0,-16 0,16 0,-16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1:25.0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5160 13700,'0'0,"15"0,33 0,-16 0,0 0,-17 0,17 0,0 0,-16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0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2556 6207,'0'0,"16"0,0 0,-16 0,32 0,-17 0,1 0,16 0,-16 0,16 0,-1 0,1 0,0 0,0 0,-16 0,15 0,17 0,-32 0,0 0,15 0,17 0,-32 0,0 0,16 0,-17 0,1 0,16 0,-16 0,0 0,0 0,-16 0,31 0,-15 0,-16 0,16 0,0 0,0 0,-16 0,16 0,0 0,0 0,-16 0,15 0,1 0,0 0,-16 0,32 0,-32 0,16 0,0 0,0 0,-1 0,-15 0,16 0,0 0,0 0,-16 0,16 0,0 0,0 0,-16 0,16 0,-1 0,1 0,-16 0,16 0,0 0,0 0,-16 0,32 0,-32 0,16 0,-16 0,31 0,-31 0,16 0,-16 0,32 0,-32 0,16 0,0 0,0 0,-1 0,-15 0,16 0,0 0,0 0,-16 0,32 0,-32 0,16 0,-16 0,31 0,-31 0,16 0,-16 0,32 0,-16 0,0 0,-16 0,16 0,0 0,-1 0,1 0,-16 0,16 0,0 0,-16 0,16 0,0 0,-16 0,32 0,-32 0,15 0,-15 0,16 0,0 0,-16 0,16 0,-16 0,32 0,-32 0,16 0,-16 0,16 0,-1 0,-15 0,16 0,-16 0,16 0,-16 0,16 0,0 0,-16 0,16 0,-16 0,16 0,0 0,-16 0,15 0,1 0,0 0,-16 0,16 0,-16 0,16 0,0 0,0 0,-16 0,16 0,-16 0,15 0,1 0,-16 0,16 0,-16 0,16 0,-16 0,16 0,0 0,-16 0,16 0,-16 0,16 0,-1 0,-15 0,16 0,-16 0,16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0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3366 6587,'0'-16,"16"16,15 0,17-16,-48 16,32 0,31 0,-31 0,0-16,-1 16,17-16,0 16,-32-16,15 16,1 0,16 0,-32 0,-1 0,1 0,32 0,-32 0,0 0,15 0,-15 0,0 0,16 0,-16 0,16 0,-17 0,1 0,0 0,16 0,0 0,-16 0,-1 0,17 0,-16 0,0 0,16 0,-16 0,-1 0,1 0,0 0,0 0,0 0,-16 0,32 0,-32 0,16 0,-16 0,31 0,-31 0,16 0,-16 0,32 0,-32 0,16 0,-16 0,32 0,-32 0,15 0,-15 0,32 0,-32 0,16 0,-16 0,16 0,0 0,0 0,-16 0,16 0,-1 0,-15 0,16 0,-16 0,16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0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2667 7636,'0'-16,"0"16,16 0,0 0,32-16,-1 16,1 0,-1-16,17 0,-1 16,17 0,-17 0,17 0,15 0,-32 0,17-15,-17 15,1 0,15-16,-15 16,-17 0,1 0,15 0,-15 0,-16 0,0 0,15 0,1 0,-16 0,15 0,-31 0,16 0,-16 0,15 0,-15 0,16 0,0 0,0 0,-1 0,1 0,16 0,-17 0,-15 0,16 0,0 0,0 0,-1 0,-15 0,0 0,32 0,-32 0,-1 0,17 0,16 0,-32 0,15 0,1 0,16 0,-16 0,15 0,-15 0,0 0,15 0,1 0,-16 0,31 0,-31 0,0 0,15 0,-31 0,16 0,0 0,-16 0,-1 0,17 0,-16 0,16 0,0 0,-32 0,15 0,17 0,-16 0,0 0,16 0,-32 0,16 0,-1 0,1 0,0 0,-16 0,16 0,0 0,-16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0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3239 8192,'0'0,"31"0,-15 0,32 0,0 0,-17 0,17 0,0 0,-1 0,-15 0,16 0,-1 0,1 0,-1 0,17 0,-32 0,15 0,-15 0,-16 0,16 0,15 0,-31 0,16 0,0 0,-1 0,-15 0,16 0,-16 0,32 0,-33 0,17 0,-16 0,32 0,-32 0,-1 0,17 0,0 0,-32 0,32 0,-1 0,-15 0,0 0,16 0,0 0,-32 0,31 0,-15 0,16 0,-16 0,0 0,16 0,-17 0,17 0,-16 0,16 0,-16 0,15 0,1 0,-16 0,0 0,16 0,-16 0,-1 0,1 0,0 0,16 0,0 0,-16 0,-1 0,1 0,0 0,0 0,16 0,-16 0,0 0,-16 0,15 0,-15 0,16 0,0 0,-16 0,16 0,-16 0,16 0,0 0,0 0,0 0,-1 0,-15 0,16 0,16 0,-16 0,0 0,-16 0,16 0,-16 0,16 0,-1 0,-15 0,16 0,-16 0,16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0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2461 8779,'0'0,"32"0,-32 0,15 0,17 0,-16 0,0 0,16 0,-32 0,16 0,-16 0,15 0,1 0,-16 0,16 0,-16 0,16 0,0 0,-16 0,16 0,-16 0,16 0,-16 0,16 0,-1 0,-15 0,16 0,-16 0,32 0,-16 0,0 0,-16 0,16 0,0 0,-16 0,15 0,1 0,0 0,-16 0,32 0,-32 0,16 0,-16 0,32 0,-32 0,15 0,1 0,0 0,0 0,0 0,0 0,0 0,0 0,-16 0,15 0,1 0,0 0,-16 0,16 0,0 0,0 0,-16 0,16 0,0 0,-1 0,1 0,-16 0,16 0,0 0,16 0,-16 0,0 0,-1 0,1 0,0 0,16 0,-32 0,16 0,16 0,-32 0,15 0,1 0,0 0,-16 0,32 0,-16 0,-16 0,32 0,-32 0,31 0,-31 0,16 0,0 0,-16 0,16 0,0 0,0 0,-16 0,16 0,-1 0,1 0,-16 0,16 0,0 0,0 0,-16 0,16 0,0 0,-16 0,16 0,-16 0,15 0,1 0,-16 0,16 0,-16 0,16 0,-16 0,16 0,0 0,-16 0,16 0,-16 0,16 0,-1 0,-15 0,16 0,-16 0,16 0,-16 0,16 0,0 0,-16 0,16 0,-16 0,16 0,0 0,-16 0,15 0,-15 0,16 0,-16 0,16 0,0 0,-16 0,16 0,-16 0,16 0,-16 0,16 0,0 0,-1 0,1 0,0 0,-16 0,16 0,0 0,0 0,0 0,0 0,-16 0,15 0,-15 0,16 0,0 0,-16 0,16 0,0 0,-16 0,16 0,0 0,-16 0,16 0,-16 0,15 0,1 0,-16 0,16 0,0 0,0 0,-16 0,16 0,0 0,0 0,-1 0,-15 0,16 0,0 0,0 0,0 0,0 0,-16 0,16 0,0 0,-1 0,1 0,0 0,0 0,-16 0,16 0,0 0,0 0,0 0,-1 0,-15 0,16 0,-16 0,16 0,0 0,0 0,0 0,0 0,-16 0,16 0,-1 0,1 0,-16 0,16 0,0 0,0 0,0 0,0 0,0 0,-16 0,15 0,-15 0,16 0,-16 0,16 0,0 0,-16 0,16 0,-16 0,16 0,0 0,-16 0,16 0,-1 0,1 0,-16 0,16 0,0 0,0 0,-16 0,16 0,0 0,0 0,-16 0,15 0,-15 0,16 0,-16 0,16 0,0 0,-16 0,16 0,-16 0,16 0,0 0,-16 0,16 0,-16 0,31 0,-31 0,16 0,0 0,-16 0,32 0,-32 0,32 0,-32 0,15 0,-15 0,32 0,-16 0,-16 0,16 0,0 0,-16 0,16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0:10.0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3366 6587,'0'-16,"16"16,15 0,17-16,-48 16,32 0,31 0,-31 0,0-16,-1 16,17-16,0 16,-32-16,15 16,1 0,16 0,-32 0,-1 0,1 0,32 0,-32 0,0 0,15 0,-15 0,0 0,16 0,-16 0,16 0,-17 0,1 0,0 0,16 0,0 0,-16 0,-1 0,17 0,-16 0,0 0,16 0,-16 0,-1 0,1 0,0 0,0 0,0 0,-16 0,32 0,-32 0,16 0,-16 0,31 0,-31 0,16 0,-16 0,32 0,-32 0,16 0,-16 0,32 0,-32 0,15 0,-15 0,32 0,-32 0,16 0,-16 0,16 0,0 0,0 0,-16 0,16 0,-1 0,-15 0,16 0,-16 0,16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0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2397 9716,'-16'0,"32"0,16 0,-16 0,32-16,-17 0,1 16,-32 0,32 0,0 0,-32 0,15 0,1 0,-16 0,16 0,-16 0,16 0,0-16,0 16,0 0,0 0,-1 0,-15 0,32 0,-16 0,0 0,0 0,0-16,0 16,-16 0,31 0,-31 0,16-16,16 16,-32 0,16 0,0 0,0 0,-16 0,31 0,-15 0,-16 0,32 0,-32 0,16 0,-16 0,16 0,0 0,-1 0,-15 0,16 0,0 0,0 0,-16 0,32 0,-16 0,0 0,-1 0,-15 0,16 0,0 0,-16 0,16 0,-16 0,16 0,-16 0,16 0,0 0,-16 0,16 0,-16 0,15 0,1 0,0 0,-16 0,32 0,-32 0,16 0,-16 0,16 0,0 0,-16 0,15 0,-15 0,32 0,-32 0,16 0,-16 0,32 0,-32 0,16 0,-16 0,16 0,-16 0,31 0,-31 0,16 0,-16 0,16 0,0 0,0 0,-16 0,32 0,-32 0,15 0,17 0,-32 0,32 0,-16 0,0 0,15 0,-15 16,0-16,32 0,-48 0,16 0,15 0,-31 0,32 16,-32-16,16 0,0 0,0 0,0 0,0 0,-1 0,-15 0,16 0,0 16,0-16,0 0,0 0,0 0,0 16,-1-16,17 0,-32 0,16 0,0 0,0 0,16 0,-32 0,31 0,-31 0,16 0,0 0,-16 0,16 0,0 0,-16 0,16 0,-16 0,16 0,-1 0,-15 0,16 0,-16 0,16 0,-16 0,16 0,0 0,-16 0,16 0,-16 0,16 0,0 0,-16 0,15 0,1 0,0 0,-16 0,16 0,-16 0,16 0,-16 0,16 0,0 0,-16 0,16 0,-16 0,15 0,1 0,-16 0,16 0,-16 0,16 0,-16 0,16 0,0 0,-16 0,16 0,0 0,-1 0,-15 0,16 0,-16 0,16 0,0 0,-16 0,16 0,-16 0,16 0,-16 0,16 0,0 0,-16 0,15 0,-15 0,16 0,0 0,-16 0,16 0,-16 0,16 0,-16 0,16 0,0 0,-16 0,16 0,-16 0,15 0,-15 0,16 0,0 0,-16 0,16 0,16 0,-32 0,16 0,0 0,-16 0,15 0,-15 0,16 0,-16 0,16 0,0 0,-16 0,16 0,-16 0,16 0,0 0,-16 0,16 0,-16 0,31 0,-31 0,16 0,-16 0,16 0,-16 0,16 0,0 0,-16 0,16 0,-16 0,16 0,-1 0,-15 0,16 0,-16 0,16 0,-16 0,16 0,0 0,-16 0,16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1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2302 9382,'0'0,"16"0,0 0,16 0,-1 0,-15 0,16 0,-16 0,0 0,15 0,-15 0,16 0,-16 0,0 0,0 0,0 0,-1 0,1 0,-16 0,32 0,-32 0,16 0,16 0,-16 32,-1-32,1 0,-16 0,32 0,-32 0,32 0,-16 0,-16 0,31 31,-31-31,16 0,0 0,0 0,0 0,0 0,0 0,0 0,15 32,-31-32,16 0,-16 0,16 0,0 0,16 0,-32 0,16 0,-1 0,1 0,0 0,-16 0,32 0,-16 0,0 0,15 0,-15 0,0 0,0 0,0 0,0 0,0 0,0 0,-1 0,-15 0,16 0,0 0,0 0,-16 0,16 0,-16 0,16 0,0 0,-16 0,16 0,-16 0,15 0,1 0,0 0,-16 0,16 0,-16 0,16 0,0 0,0 0,0 0,-1 0,-15 0,16 0,0 0,-16 0,16 0,0 0,0 0,0 0,-16 0,16 0,-1 0,-15 0,16 0,0 0,0 0,-16 0,16 0,-16 0,16 0,0 0,0 0,-16 0,31 0,-31 0,16 0,-16 0,32 0,-32 0,16 0,0 0,0 0,-16 0,15 0,1 0,0 0,0 0,-16 0,16 0,0 0,0 0,0 0,-1 0,-15 0,16 0,0 0,0 0,0 0,-16 0,16 0,0 0,-16 0,16 0,-16 0,15 0,-15 0,16 0,0 0,0 0,-16 0,16 0,0 0,-16 0,16 0,-16 0,16 0,-1 0,1 0,-16 0,32 31,-32-31,16 0,0 0,0 0,0 0,-1 0,1 0,0 0,0 0,0 0,-16 0,16 0,0 0,0 0,-16 0,15 0,1 0,0 0,-16 0,16 0,0 0,0 0,0 0,0 0,-1 0,1 0,-16 0,16 0,0 0,0 0,0 0,-16 0,16 0,0 0,-1 0,-15 0,16 0,0 0,0 0,-16 0,16 0,0 0,0 0,-16 0,16 0,-16 0,15 0,1 0,-16 0,16 0,-16 0,16 0,0 0,-16 0,16 0,-16 0,16 0,0 0,-1 0,1 0,-16 0,32 0,-32 0,16 0,0 0,0 0,0 0,-1 0,1 0,0 0,0 0,0 0,0 0,-16 0,16 0,-16 0,16 0,-16 0,15 0,1 0,-16 0,16 0,0 0,0 0,0 0,0 0,-16 0,16 0,-1 0,-15 0,16 0,0 0,-16 0,16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8335 9049,'0'0,"0"0,31 0,-15 0,16 0,0 0,15 0,-15 0,0 0,0 0,-1 0,1 0,-16 0,0 0,0 0,0 0,-16 0,15 0,-15 0,16 0,-16 0,16 0,0 0,-16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1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9112 9001,'0'0,"16"0,0 0,48 0,-48 0,-1 0,17 0,0 16,0-16,-16 0,-1 0,-15 0,16 0,0 0,-16 0,16 0,-16 0,16 0,0 0,-16 0,16 0,-16 0,31 0,-31 0,16 0,0 0,0 0,-16 0,16 0,-16 0,16 0,-16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1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9160 9223,'0'0,"16"0,0 0,16 0,-1 0,-15 0,0 0,16 0,-32 0,16 0,-16 0,16 0,-1 0,1 0,-16 0,16 0,0 0,0 0,-16 0,16 0,0 0,-16 0,16 0,-16 0,15 0,-15 0,16 0,0 0,-16 0,16 0,-16 0,16 0,0 0,-16 0,16 0,-16 0,16 0,-16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1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10525 8954,'11'0,"-11"0,11 0,0 15,-11-15,10 0,-10 0,22 16,-22-16,11 0,0 0,10 0,12 16,-1-16,1 16,10 0,22-16,-22 16,11-16,0 16,-21-16,31 16,-31-16,10 0,-21 0,-12 0,1 0,0 0,-11 0,-11 0,11 0,-11 0,1 0,-1 0,0 0,0 0,0 0,1-16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1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5001 12779,'16'0,"15"0,1 0,0 0,0 0,-16 0,-16 0,15 0,1 0,-16 0,16 0,0 0,0 0,0 0,-16 0,16 0,0 0,-16 0,15 0,-15 0,16 0,0 0,0 0,-16 0,16 0,0 0,0 0,0 0,-1 0,1 0,-16 0,32 0,-32 0,16 0,-16 0,16 0,0 0,-16 0,16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1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5144 13192,'16'-16,"-1"16,1 0,-16 0,32 0,-16 0,-16 0,16 0,0 0,0 0,-16 0,15 0,1 0,-16 0,16 0,-16 0,16 0,0 0,-16 0,16 0,-16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22T17:26:39.1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5160 13700,'0'0,"15"0,33 0,-16 0,0 0,-17 0,17 0,0 0,-16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0:14.0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2667 7636,'0'-16,"0"16,16 0,0 0,32-16,-1 16,1 0,-1-16,17 0,-1 16,17 0,-17 0,17 0,15 0,-32 0,17-15,-17 15,1 0,15-16,-15 16,-17 0,1 0,15 0,-15 0,-16 0,0 0,15 0,1 0,-16 0,15 0,-31 0,16 0,-16 0,15 0,-15 0,16 0,0 0,0 0,-1 0,1 0,16 0,-17 0,-15 0,16 0,0 0,0 0,-1 0,-15 0,0 0,32 0,-32 0,-1 0,17 0,16 0,-32 0,15 0,1 0,16 0,-16 0,15 0,-15 0,0 0,15 0,1 0,-16 0,31 0,-31 0,0 0,15 0,-31 0,16 0,0 0,-16 0,-1 0,17 0,-16 0,16 0,0 0,-32 0,15 0,17 0,-16 0,0 0,16 0,-32 0,16 0,-1 0,1 0,0 0,-16 0,16 0,0 0,-16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0:18.9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3239 8192,'0'0,"31"0,-15 0,32 0,0 0,-17 0,17 0,0 0,-1 0,-15 0,16 0,-1 0,1 0,-1 0,17 0,-32 0,15 0,-15 0,-16 0,16 0,15 0,-31 0,16 0,0 0,-1 0,-15 0,16 0,-16 0,32 0,-33 0,17 0,-16 0,32 0,-32 0,-1 0,17 0,0 0,-32 0,32 0,-1 0,-15 0,0 0,16 0,0 0,-32 0,31 0,-15 0,16 0,-16 0,0 0,16 0,-17 0,17 0,-16 0,16 0,-16 0,15 0,1 0,-16 0,0 0,16 0,-16 0,-1 0,1 0,0 0,16 0,0 0,-16 0,-1 0,1 0,0 0,0 0,16 0,-16 0,0 0,-16 0,15 0,-15 0,16 0,0 0,-16 0,16 0,-16 0,16 0,0 0,0 0,0 0,-1 0,-15 0,16 0,16 0,-16 0,0 0,-16 0,16 0,-16 0,16 0,-1 0,-15 0,16 0,-16 0,16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0:32.4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2461 8779,'0'0,"32"0,-32 0,15 0,17 0,-16 0,0 0,16 0,-32 0,16 0,-16 0,15 0,1 0,-16 0,16 0,-16 0,16 0,0 0,-16 0,16 0,-16 0,16 0,-16 0,16 0,-1 0,-15 0,16 0,-16 0,32 0,-16 0,0 0,-16 0,16 0,0 0,-16 0,15 0,1 0,0 0,-16 0,32 0,-32 0,16 0,-16 0,32 0,-32 0,15 0,1 0,0 0,0 0,0 0,0 0,0 0,0 0,-16 0,15 0,1 0,0 0,-16 0,16 0,0 0,0 0,-16 0,16 0,0 0,-1 0,1 0,-16 0,16 0,0 0,16 0,-16 0,0 0,-1 0,1 0,0 0,16 0,-32 0,16 0,16 0,-32 0,15 0,1 0,0 0,-16 0,32 0,-16 0,-16 0,32 0,-32 0,31 0,-31 0,16 0,0 0,-16 0,16 0,0 0,0 0,-16 0,16 0,-1 0,1 0,-16 0,16 0,0 0,0 0,-16 0,16 0,0 0,-16 0,16 0,-16 0,15 0,1 0,-16 0,16 0,-16 0,16 0,-16 0,16 0,0 0,-16 0,16 0,-16 0,16 0,-1 0,-15 0,16 0,-16 0,16 0,-16 0,16 0,0 0,-16 0,16 0,-16 0,16 0,0 0,-16 0,15 0,-15 0,16 0,-16 0,16 0,0 0,-16 0,16 0,-16 0,16 0,-16 0,16 0,0 0,-1 0,1 0,0 0,-16 0,16 0,0 0,0 0,0 0,0 0,-16 0,15 0,-15 0,16 0,0 0,-16 0,16 0,0 0,-16 0,16 0,0 0,-16 0,16 0,-16 0,15 0,1 0,-16 0,16 0,0 0,0 0,-16 0,16 0,0 0,0 0,-1 0,-15 0,16 0,0 0,0 0,0 0,0 0,-16 0,16 0,0 0,-1 0,1 0,0 0,0 0,-16 0,16 0,0 0,0 0,0 0,-1 0,-15 0,16 0,-16 0,16 0,0 0,0 0,0 0,0 0,-16 0,16 0,-1 0,1 0,-16 0,16 0,0 0,0 0,0 0,0 0,0 0,-16 0,15 0,-15 0,16 0,-16 0,16 0,0 0,-16 0,16 0,-16 0,16 0,0 0,-16 0,16 0,-1 0,1 0,-16 0,16 0,0 0,0 0,-16 0,16 0,0 0,0 0,-16 0,15 0,-15 0,16 0,-16 0,16 0,0 0,-16 0,16 0,-16 0,16 0,0 0,-16 0,16 0,-16 0,31 0,-31 0,16 0,0 0,-16 0,32 0,-32 0,32 0,-32 0,15 0,-15 0,32 0,-16 0,-16 0,16 0,0 0,-16 0,16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0:40.1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2397 9716,'-16'0,"32"0,16 0,-16 0,32-16,-17 0,1 16,-32 0,32 0,0 0,-32 0,15 0,1 0,-16 0,16 0,-16 0,16 0,0-16,0 16,0 0,0 0,-1 0,-15 0,32 0,-16 0,0 0,0 0,0-16,0 16,-16 0,31 0,-31 0,16-16,16 16,-32 0,16 0,0 0,0 0,-16 0,31 0,-15 0,-16 0,32 0,-32 0,16 0,-16 0,16 0,0 0,-1 0,-15 0,16 0,0 0,0 0,-16 0,32 0,-16 0,0 0,-1 0,-15 0,16 0,0 0,-16 0,16 0,-16 0,16 0,-16 0,16 0,0 0,-16 0,16 0,-16 0,15 0,1 0,0 0,-16 0,32 0,-32 0,16 0,-16 0,16 0,0 0,-16 0,15 0,-15 0,32 0,-32 0,16 0,-16 0,32 0,-32 0,16 0,-16 0,16 0,-16 0,31 0,-31 0,16 0,-16 0,16 0,0 0,0 0,-16 0,32 0,-32 0,15 0,17 0,-32 0,32 0,-16 0,0 0,15 0,-15 16,0-16,32 0,-48 0,16 0,15 0,-31 0,32 16,-32-16,16 0,0 0,0 0,0 0,0 0,-1 0,-15 0,16 0,0 16,0-16,0 0,0 0,0 0,0 16,-1-16,17 0,-32 0,16 0,0 0,0 0,16 0,-32 0,31 0,-31 0,16 0,0 0,-16 0,16 0,0 0,-16 0,16 0,-16 0,16 0,-1 0,-15 0,16 0,-16 0,16 0,-16 0,16 0,0 0,-16 0,16 0,-16 0,16 0,0 0,-16 0,15 0,1 0,0 0,-16 0,16 0,-16 0,16 0,-16 0,16 0,0 0,-16 0,16 0,-16 0,15 0,1 0,-16 0,16 0,-16 0,16 0,-16 0,16 0,0 0,-16 0,16 0,0 0,-1 0,-15 0,16 0,-16 0,16 0,0 0,-16 0,16 0,-16 0,16 0,-16 0,16 0,0 0,-16 0,15 0,-15 0,16 0,0 0,-16 0,16 0,-16 0,16 0,-16 0,16 0,0 0,-16 0,16 0,-16 0,15 0,-15 0,16 0,0 0,-16 0,16 0,16 0,-32 0,16 0,0 0,-16 0,15 0,-15 0,16 0,-16 0,16 0,0 0,-16 0,16 0,-16 0,16 0,0 0,-16 0,16 0,-16 0,31 0,-31 0,16 0,-16 0,16 0,-16 0,16 0,0 0,-16 0,16 0,-16 0,16 0,-1 0,-15 0,16 0,-16 0,16 0,-16 0,16 0,0 0,-16 0,16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0:57.8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2302 9382,'0'0,"16"0,0 0,16 0,-1 0,-15 0,16 0,-16 0,0 0,15 0,-15 0,16 0,-16 0,0 0,0 0,0 0,-1 0,1 0,-16 0,32 0,-32 0,16 0,16 0,-16 32,-1-32,1 0,-16 0,32 0,-32 0,32 0,-16 0,-16 0,31 31,-31-31,16 0,0 0,0 0,0 0,0 0,0 0,0 0,15 32,-31-32,16 0,-16 0,16 0,0 0,16 0,-32 0,16 0,-1 0,1 0,0 0,-16 0,32 0,-16 0,0 0,15 0,-15 0,0 0,0 0,0 0,0 0,0 0,0 0,-1 0,-15 0,16 0,0 0,0 0,-16 0,16 0,-16 0,16 0,0 0,-16 0,16 0,-16 0,15 0,1 0,0 0,-16 0,16 0,-16 0,16 0,0 0,0 0,0 0,-1 0,-15 0,16 0,0 0,-16 0,16 0,0 0,0 0,0 0,-16 0,16 0,-1 0,-15 0,16 0,0 0,0 0,-16 0,16 0,-16 0,16 0,0 0,0 0,-16 0,31 0,-31 0,16 0,-16 0,32 0,-32 0,16 0,0 0,0 0,-16 0,15 0,1 0,0 0,0 0,-16 0,16 0,0 0,0 0,0 0,-1 0,-15 0,16 0,0 0,0 0,0 0,-16 0,16 0,0 0,-16 0,16 0,-16 0,15 0,-15 0,16 0,0 0,0 0,-16 0,16 0,0 0,-16 0,16 0,-16 0,16 0,-1 0,1 0,-16 0,32 31,-32-31,16 0,0 0,0 0,0 0,-1 0,1 0,0 0,0 0,0 0,-16 0,16 0,0 0,0 0,-16 0,15 0,1 0,0 0,-16 0,16 0,0 0,0 0,0 0,0 0,-1 0,1 0,-16 0,16 0,0 0,0 0,0 0,-16 0,16 0,0 0,-1 0,-15 0,16 0,0 0,0 0,-16 0,16 0,0 0,0 0,-16 0,16 0,-16 0,15 0,1 0,-16 0,16 0,-16 0,16 0,0 0,-16 0,16 0,-16 0,16 0,0 0,-1 0,1 0,-16 0,32 0,-32 0,16 0,0 0,0 0,0 0,-1 0,1 0,0 0,0 0,0 0,0 0,-16 0,16 0,-16 0,16 0,-16 0,15 0,1 0,-16 0,16 0,0 0,0 0,0 0,0 0,-16 0,16 0,-1 0,-15 0,16 0,0 0,-16 0,16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1:00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8335 9049,'0'0,"0"0,31 0,-15 0,16 0,0 0,15 0,-15 0,0 0,0 0,-1 0,1 0,-16 0,0 0,0 0,0 0,-16 0,15 0,-15 0,16 0,-16 0,16 0,0 0,-16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635" units="cm"/>
        </inkml:traceFormat>
        <inkml:channelProperties>
          <inkml:channelProperty channel="X" name="resolution" value="48.53767" units="1/cm"/>
          <inkml:channelProperty channel="Y" name="resolution" value="38.65248" units="1/cm"/>
        </inkml:channelProperties>
      </inkml:inkSource>
      <inkml:timestamp xml:id="ts0" timeString="2014-12-12T22:31:03.0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9112 9001,'0'0,"16"0,0 0,48 0,-48 0,-1 0,17 0,0 16,0-16,-16 0,-1 0,-15 0,16 0,0 0,-16 0,16 0,-16 0,16 0,0 0,-16 0,16 0,-16 0,31 0,-31 0,16 0,0 0,0 0,-16 0,16 0,-16 0,16 0,-16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A1D-1D2E-41B7-9159-F47B52A201F1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C3F-3075-4C28-BCDC-591CE66843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A1D-1D2E-41B7-9159-F47B52A201F1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C3F-3075-4C28-BCDC-591CE6684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A1D-1D2E-41B7-9159-F47B52A201F1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C3F-3075-4C28-BCDC-591CE6684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A1D-1D2E-41B7-9159-F47B52A201F1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C3F-3075-4C28-BCDC-591CE6684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A1D-1D2E-41B7-9159-F47B52A201F1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C3F-3075-4C28-BCDC-591CE66843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A1D-1D2E-41B7-9159-F47B52A201F1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C3F-3075-4C28-BCDC-591CE6684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A1D-1D2E-41B7-9159-F47B52A201F1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C3F-3075-4C28-BCDC-591CE6684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A1D-1D2E-41B7-9159-F47B52A201F1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C3F-3075-4C28-BCDC-591CE6684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A1D-1D2E-41B7-9159-F47B52A201F1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C3F-3075-4C28-BCDC-591CE6684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A1D-1D2E-41B7-9159-F47B52A201F1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7C3F-3075-4C28-BCDC-591CE6684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8A1D-1D2E-41B7-9159-F47B52A201F1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557C3F-3075-4C28-BCDC-591CE66843B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8E8A1D-1D2E-41B7-9159-F47B52A201F1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557C3F-3075-4C28-BCDC-591CE66843B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20.xml"/><Relationship Id="rId18" Type="http://schemas.openxmlformats.org/officeDocument/2006/relationships/image" Target="../media/image38.emf"/><Relationship Id="rId26" Type="http://schemas.openxmlformats.org/officeDocument/2006/relationships/image" Target="../media/image42.emf"/><Relationship Id="rId3" Type="http://schemas.openxmlformats.org/officeDocument/2006/relationships/customXml" Target="../ink/ink15.xml"/><Relationship Id="rId21" Type="http://schemas.openxmlformats.org/officeDocument/2006/relationships/customXml" Target="../ink/ink24.xml"/><Relationship Id="rId7" Type="http://schemas.openxmlformats.org/officeDocument/2006/relationships/customXml" Target="../ink/ink17.xml"/><Relationship Id="rId12" Type="http://schemas.openxmlformats.org/officeDocument/2006/relationships/image" Target="../media/image35.emf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2" Type="http://schemas.openxmlformats.org/officeDocument/2006/relationships/image" Target="../media/image21.png"/><Relationship Id="rId16" Type="http://schemas.openxmlformats.org/officeDocument/2006/relationships/image" Target="../media/image37.emf"/><Relationship Id="rId20" Type="http://schemas.openxmlformats.org/officeDocument/2006/relationships/image" Target="../media/image39.emf"/><Relationship Id="rId29" Type="http://schemas.openxmlformats.org/officeDocument/2006/relationships/customXml" Target="../ink/ink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11" Type="http://schemas.openxmlformats.org/officeDocument/2006/relationships/customXml" Target="../ink/ink19.xml"/><Relationship Id="rId24" Type="http://schemas.openxmlformats.org/officeDocument/2006/relationships/image" Target="../media/image41.emf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43.emf"/><Relationship Id="rId10" Type="http://schemas.openxmlformats.org/officeDocument/2006/relationships/image" Target="../media/image34.emf"/><Relationship Id="rId19" Type="http://schemas.openxmlformats.org/officeDocument/2006/relationships/customXml" Target="../ink/ink23.xml"/><Relationship Id="rId4" Type="http://schemas.openxmlformats.org/officeDocument/2006/relationships/image" Target="../media/image19.emf"/><Relationship Id="rId9" Type="http://schemas.openxmlformats.org/officeDocument/2006/relationships/customXml" Target="../ink/ink18.xml"/><Relationship Id="rId14" Type="http://schemas.openxmlformats.org/officeDocument/2006/relationships/image" Target="../media/image36.emf"/><Relationship Id="rId22" Type="http://schemas.openxmlformats.org/officeDocument/2006/relationships/image" Target="../media/image40.emf"/><Relationship Id="rId27" Type="http://schemas.openxmlformats.org/officeDocument/2006/relationships/customXml" Target="../ink/ink27.xml"/><Relationship Id="rId30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customXml" Target="../ink/ink6.xml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3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8.png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11" Type="http://schemas.openxmlformats.org/officeDocument/2006/relationships/customXml" Target="../ink/ink5.xml"/><Relationship Id="rId24" Type="http://schemas.openxmlformats.org/officeDocument/2006/relationships/image" Target="../media/image2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1.emf"/><Relationship Id="rId10" Type="http://schemas.openxmlformats.org/officeDocument/2006/relationships/image" Target="../media/image22.emf"/><Relationship Id="rId19" Type="http://schemas.openxmlformats.org/officeDocument/2006/relationships/customXml" Target="../ink/ink9.xml"/><Relationship Id="rId4" Type="http://schemas.openxmlformats.org/officeDocument/2006/relationships/image" Target="../media/image19.emf"/><Relationship Id="rId9" Type="http://schemas.openxmlformats.org/officeDocument/2006/relationships/customXml" Target="../ink/ink4.xml"/><Relationship Id="rId14" Type="http://schemas.openxmlformats.org/officeDocument/2006/relationships/image" Target="../media/image24.emf"/><Relationship Id="rId22" Type="http://schemas.openxmlformats.org/officeDocument/2006/relationships/image" Target="../media/image28.emf"/><Relationship Id="rId27" Type="http://schemas.openxmlformats.org/officeDocument/2006/relationships/customXml" Target="../ink/ink13.xml"/><Relationship Id="rId30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RUSLE2 New-style Perennial Vegetation  &amp; Management Records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New science to model perennial vegetation more accurately in response to haying and grazing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800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Giulio Ferruzzi, WNTSC Agronomist (NRCS RUSLE2 science lead)</a:t>
            </a:r>
          </a:p>
          <a:p>
            <a:r>
              <a:rPr lang="en-US" dirty="0" smtClean="0"/>
              <a:t>Linda </a:t>
            </a:r>
            <a:r>
              <a:rPr lang="en-US" dirty="0" err="1" smtClean="0"/>
              <a:t>Scheffe</a:t>
            </a:r>
            <a:r>
              <a:rPr lang="en-US" dirty="0" smtClean="0"/>
              <a:t>, NSSC Agronomist (NRCS RUSLE2 database manager)</a:t>
            </a:r>
          </a:p>
          <a:p>
            <a:r>
              <a:rPr lang="en-US" dirty="0" smtClean="0"/>
              <a:t>Steve Boetger, ENTSC Agronomist</a:t>
            </a:r>
          </a:p>
          <a:p>
            <a:r>
              <a:rPr lang="en-US" dirty="0" smtClean="0"/>
              <a:t>Steve Woodruff, ENTSC Agronomist/Forage Specialist</a:t>
            </a:r>
          </a:p>
        </p:txBody>
      </p:sp>
    </p:spTree>
    <p:extLst>
      <p:ext uri="{BB962C8B-B14F-4D97-AF65-F5344CB8AC3E}">
        <p14:creationId xmlns:p14="http://schemas.microsoft.com/office/powerpoint/2010/main" val="40325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 algn="ctr"/>
            <a:r>
              <a:rPr lang="en-US" sz="4000" dirty="0" smtClean="0"/>
              <a:t>New perennial vegetation nomenclature defined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33153"/>
              </p:ext>
            </p:extLst>
          </p:nvPr>
        </p:nvGraphicFramePr>
        <p:xfrm>
          <a:off x="457200" y="1447800"/>
          <a:ext cx="8229599" cy="4340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1011"/>
                <a:gridCol w="6398588"/>
              </a:tblGrid>
              <a:tr h="1940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Parameter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Definition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# yrs to maturity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years from establishment to maturity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Abs pot cut ht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cutting height for optimal management (used to determine "potential" forage yield)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Ann total biomass prod target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user specified target of total annual NPP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Envelope midpt portion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fraction of maximum biomass resulting from repeatedly cutting at half of Hmax (=0.5 if not sod forming)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Existing rootmass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biomass of live woody roots when beginning growth in the presence of existing perennial vegetation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Fastest growth in overall cycle occurs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Part of season with fastest growth during establishment (EARLY, MIDDLE, LATE)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How specified prod over year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specify either total biomass or total forage production to moded the vegetation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Ht at max mass no cut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user specified vegetation full canopy height if uncut (not maximum inflorescence height)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Max fall height @ maturity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Max fall height is a single, representative maximum distance that a raindrop falls to the soil surface after being intercepted by canopy.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Normal seeding date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normal seeding date (default = not specified, full-year calculations begin on 1/1)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Prod portion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Monthly Production Fraction:  Fraction of the total production occurring in a month.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RS*:target root/shoot ratio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12 monthly estimates of RS*:target root/shoot ratio (default=2.0 for perennial vegetations and default=0.5 for annuals)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Shoot lifespan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12 monthly average lifespan values for above ground live biomass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Smallest biomass to give full cover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The smallest amount of biomass that can achieve 100% canopy cover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Start live above ground biomass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initial value of above ground live biomass when seeded (0 = treat as mature)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Start rootmass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initial value of active root when seeded (0 = treat as mature)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Start storage biomass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initial value of storage biomass when seeded (0 = treat as mature)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  <a:tr h="223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Vegetation type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either annual or perennial (no woody roots created for annuals)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3" marR="7463" marT="746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5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 algn="ctr"/>
            <a:r>
              <a:rPr lang="en-US" sz="4000" dirty="0" smtClean="0"/>
              <a:t>What information you need to develop your own Perennial vegetation records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7035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First, you will need to determine which types of systems you would like to have available for the field offices.  Some examples are: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8075"/>
            <a:ext cx="3276600" cy="40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47" y="2598075"/>
            <a:ext cx="3550769" cy="4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9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 algn="ctr"/>
            <a:r>
              <a:rPr lang="en-US" sz="4000" dirty="0" smtClean="0"/>
              <a:t>What information you need to develop your own Perennial vegetation records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16890" y="181043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Secondly, you will need to obtain the forage production information for those </a:t>
            </a:r>
            <a:r>
              <a:rPr lang="en-US" dirty="0" err="1" smtClean="0"/>
              <a:t>vegetations</a:t>
            </a:r>
            <a:r>
              <a:rPr lang="en-US" dirty="0" smtClean="0"/>
              <a:t> from reputable sources (e.g. NRCS grazing lands specialists, Land Grant Universities, etc.).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1"/>
            <a:ext cx="7924800" cy="397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41212" y="3023726"/>
            <a:ext cx="817560" cy="137520"/>
            <a:chOff x="920160" y="2234520"/>
            <a:chExt cx="81756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/>
                <p14:cNvContentPartPr/>
                <p14:nvPr/>
              </p14:nvContentPartPr>
              <p14:xfrm>
                <a:off x="920160" y="2234520"/>
                <a:ext cx="817560" cy="36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4320" y="2171160"/>
                  <a:ext cx="849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/>
                <p14:cNvContentPartPr/>
                <p14:nvPr/>
              </p14:nvContentPartPr>
              <p14:xfrm>
                <a:off x="1211760" y="2343240"/>
                <a:ext cx="525960" cy="288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5920" y="2280662"/>
                  <a:ext cx="557640" cy="1539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781172" y="3503966"/>
              <a:ext cx="1154880" cy="34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5332" y="3440606"/>
                <a:ext cx="11865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987092" y="3738326"/>
              <a:ext cx="84600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1252" y="3674966"/>
                <a:ext cx="877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707012" y="3949646"/>
              <a:ext cx="119484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1172" y="3886286"/>
                <a:ext cx="1226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678212" y="4258166"/>
              <a:ext cx="1172160" cy="29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2372" y="4194806"/>
                <a:ext cx="12038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/>
              <p14:cNvContentPartPr/>
              <p14:nvPr/>
            </p14:nvContentPartPr>
            <p14:xfrm>
              <a:off x="649772" y="4166725"/>
              <a:ext cx="1189080" cy="45719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3932" y="4103366"/>
                <a:ext cx="1220760" cy="172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/>
              <p14:cNvContentPartPr/>
              <p14:nvPr/>
            </p14:nvContentPartPr>
            <p14:xfrm>
              <a:off x="2821652" y="4046846"/>
              <a:ext cx="16020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05812" y="3983486"/>
                <a:ext cx="191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/>
              <p14:cNvContentPartPr/>
              <p14:nvPr/>
            </p14:nvContentPartPr>
            <p14:xfrm>
              <a:off x="3101372" y="4029566"/>
              <a:ext cx="166320" cy="61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85532" y="3966206"/>
                <a:ext cx="1980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/>
              <p14:cNvContentPartPr/>
              <p14:nvPr/>
            </p14:nvContentPartPr>
            <p14:xfrm>
              <a:off x="3118652" y="4109486"/>
              <a:ext cx="160560" cy="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02812" y="4046126"/>
                <a:ext cx="192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/>
              <p14:cNvContentPartPr/>
              <p14:nvPr/>
            </p14:nvContentPartPr>
            <p14:xfrm>
              <a:off x="3610052" y="4012646"/>
              <a:ext cx="249600" cy="460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4204" y="3949286"/>
                <a:ext cx="281295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/>
              <p14:cNvContentPartPr/>
              <p14:nvPr/>
            </p14:nvContentPartPr>
            <p14:xfrm>
              <a:off x="1621412" y="5389646"/>
              <a:ext cx="1947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05572" y="5326286"/>
                <a:ext cx="2264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/>
              <p14:cNvContentPartPr/>
              <p14:nvPr/>
            </p14:nvContentPartPr>
            <p14:xfrm>
              <a:off x="1672892" y="5532566"/>
              <a:ext cx="86040" cy="6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57052" y="5469206"/>
                <a:ext cx="1177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/>
              <p14:cNvContentPartPr/>
              <p14:nvPr/>
            </p14:nvContentPartPr>
            <p14:xfrm>
              <a:off x="1678652" y="5721206"/>
              <a:ext cx="86040" cy="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662812" y="5657846"/>
                <a:ext cx="11772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11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49" t="6440" r="7965" b="4395"/>
          <a:stretch/>
        </p:blipFill>
        <p:spPr>
          <a:xfrm>
            <a:off x="0" y="3366657"/>
            <a:ext cx="4360982" cy="3459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 algn="ctr"/>
            <a:r>
              <a:rPr lang="en-US" sz="4000" dirty="0" smtClean="0"/>
              <a:t>What information you need to develop your own Perennial vegetation records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Next, along with your Regional Agronomist, you will create vegetation and associated management records for the appropriate Forage Production Zone(s).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Finally, you will coordinate with your neighboring State Agronomists and Grazing Lands Specialists to determine the extent of the area for which the new records apply.  That is, you will draw/edit/verify the boundaries of the Forage Production Zone(s) and create new ones if necessary.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72" y="3370970"/>
            <a:ext cx="4807060" cy="345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5743" y="3391878"/>
            <a:ext cx="4269117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Forage Production Zones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 algn="ctr"/>
            <a:r>
              <a:rPr lang="en-US" sz="4000" dirty="0" smtClean="0"/>
              <a:t>Perennial vegetation records as you </a:t>
            </a:r>
            <a:r>
              <a:rPr lang="en-US" sz="4000" u="sng" dirty="0" smtClean="0"/>
              <a:t>knew </a:t>
            </a:r>
            <a:r>
              <a:rPr lang="en-US" sz="4000" dirty="0" smtClean="0"/>
              <a:t>them…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79144" cy="56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59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 algn="ctr"/>
            <a:r>
              <a:rPr lang="en-US" sz="4000" dirty="0" smtClean="0"/>
              <a:t>Perennial vegetation records as you </a:t>
            </a:r>
            <a:r>
              <a:rPr lang="en-US" sz="4000" u="sng" dirty="0" smtClean="0"/>
              <a:t>knew </a:t>
            </a:r>
            <a:r>
              <a:rPr lang="en-US" sz="4000" dirty="0" smtClean="0"/>
              <a:t>them…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74504" cy="561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04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 algn="ctr"/>
            <a:r>
              <a:rPr lang="en-US" sz="4000" dirty="0" smtClean="0"/>
              <a:t>New perennial vegetation records look like this, on the surface</a:t>
            </a:r>
            <a:endParaRPr lang="en-US" sz="4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56453" cy="55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4561800" y="3331416"/>
            <a:ext cx="3439200" cy="609600"/>
          </a:xfrm>
          <a:prstGeom prst="borderCallout1">
            <a:avLst>
              <a:gd name="adj1" fmla="val 48992"/>
              <a:gd name="adj2" fmla="val -184"/>
              <a:gd name="adj3" fmla="val 110081"/>
              <a:gd name="adj4" fmla="val -31901"/>
            </a:avLst>
          </a:prstGeom>
          <a:solidFill>
            <a:schemeClr val="tx1"/>
          </a:solidFill>
          <a:ln w="38100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new button is where the new information is found!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685800"/>
          </a:xfrm>
        </p:spPr>
        <p:txBody>
          <a:bodyPr/>
          <a:lstStyle/>
          <a:p>
            <a:pPr algn="ctr"/>
            <a:r>
              <a:rPr lang="en-US" sz="4000" dirty="0" smtClean="0"/>
              <a:t>New perennial vegetation records…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56453" cy="55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98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685800"/>
          </a:xfrm>
        </p:spPr>
        <p:txBody>
          <a:bodyPr/>
          <a:lstStyle/>
          <a:p>
            <a:pPr algn="ctr"/>
            <a:r>
              <a:rPr lang="en-US" sz="4000" dirty="0" smtClean="0"/>
              <a:t>New perennial vegetation records…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56453" cy="55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943600" y="3124200"/>
            <a:ext cx="2667000" cy="1905000"/>
          </a:xfrm>
          <a:prstGeom prst="roundRect">
            <a:avLst>
              <a:gd name="adj" fmla="val 105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24400" y="3429000"/>
            <a:ext cx="1219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895600" y="3117600"/>
            <a:ext cx="1828800" cy="1149600"/>
          </a:xfrm>
          <a:prstGeom prst="roundRect">
            <a:avLst>
              <a:gd name="adj" fmla="val 105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956453" cy="55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685800"/>
          </a:xfrm>
        </p:spPr>
        <p:txBody>
          <a:bodyPr/>
          <a:lstStyle/>
          <a:p>
            <a:pPr algn="ctr"/>
            <a:r>
              <a:rPr lang="en-US" sz="4000" dirty="0" smtClean="0"/>
              <a:t>New perennial vegetation records…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7772399" y="1752600"/>
            <a:ext cx="1260253" cy="3352800"/>
          </a:xfrm>
          <a:prstGeom prst="roundRect">
            <a:avLst>
              <a:gd name="adj" fmla="val 105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67200" y="3200400"/>
            <a:ext cx="3505199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828800" y="4419600"/>
            <a:ext cx="5791200" cy="762000"/>
          </a:xfrm>
          <a:prstGeom prst="roundRect">
            <a:avLst>
              <a:gd name="adj" fmla="val 105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685800"/>
          </a:xfrm>
        </p:spPr>
        <p:txBody>
          <a:bodyPr/>
          <a:lstStyle/>
          <a:p>
            <a:pPr algn="ctr"/>
            <a:r>
              <a:rPr lang="en-US" sz="4000" dirty="0" smtClean="0"/>
              <a:t>New perennial vegetation nomenclature</a:t>
            </a:r>
            <a:endParaRPr lang="en-US" sz="4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03382" y="1781280"/>
            <a:ext cx="964219" cy="1290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AVAILABLE</a:t>
            </a:r>
          </a:p>
          <a:p>
            <a:pPr algn="ctr">
              <a:defRPr sz="1000"/>
            </a:pP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(Above Graze Height)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03382" y="3071754"/>
            <a:ext cx="964219" cy="6232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>
                <a:solidFill>
                  <a:srgbClr val="000000"/>
                </a:solidFill>
                <a:latin typeface="Arial"/>
                <a:cs typeface="Arial"/>
              </a:rPr>
              <a:t>UNAVAILABLE</a:t>
            </a:r>
          </a:p>
          <a:p>
            <a:pPr algn="ctr">
              <a:defRPr sz="1000"/>
            </a:pPr>
            <a:r>
              <a:rPr lang="en-US" sz="1000">
                <a:solidFill>
                  <a:srgbClr val="0000FF"/>
                </a:solidFill>
                <a:latin typeface="Arial"/>
                <a:cs typeface="Arial"/>
              </a:rPr>
              <a:t>(Stubble)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56030" y="1403794"/>
            <a:ext cx="1331485" cy="3335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Live Above Ground Biomass</a:t>
            </a:r>
          </a:p>
        </p:txBody>
      </p:sp>
      <p:pic>
        <p:nvPicPr>
          <p:cNvPr id="11" name="Picture 10" descr="MPj04331660000[1]"/>
          <p:cNvPicPr>
            <a:picLocks noChangeAspect="1" noChangeArrowheads="1"/>
          </p:cNvPicPr>
          <p:nvPr/>
        </p:nvPicPr>
        <p:blipFill>
          <a:blip r:embed="rId2" cstate="print"/>
          <a:srcRect l="38571" t="59146" r="38571"/>
          <a:stretch>
            <a:fillRect/>
          </a:stretch>
        </p:blipFill>
        <p:spPr bwMode="auto">
          <a:xfrm>
            <a:off x="165430" y="2228995"/>
            <a:ext cx="616753" cy="96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Cj042412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624" y="1939297"/>
            <a:ext cx="1268252" cy="71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84354" y="1781280"/>
            <a:ext cx="964219" cy="19576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>
                <a:solidFill>
                  <a:srgbClr val="000000"/>
                </a:solidFill>
                <a:latin typeface="Arial"/>
                <a:cs typeface="Arial"/>
              </a:rPr>
              <a:t>AFFECTED</a:t>
            </a:r>
          </a:p>
          <a:p>
            <a:pPr algn="ctr">
              <a:defRPr sz="1000"/>
            </a:pPr>
            <a:r>
              <a:rPr lang="en-US" sz="1000">
                <a:solidFill>
                  <a:srgbClr val="0000FF"/>
                </a:solidFill>
                <a:latin typeface="Arial"/>
                <a:cs typeface="Arial"/>
              </a:rPr>
              <a:t>(Portion that will be converted to something other than live biomass)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884354" y="3738939"/>
            <a:ext cx="964219" cy="18558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UNAFFECTED</a:t>
            </a:r>
          </a:p>
          <a:p>
            <a:pPr algn="ctr">
              <a:defRPr sz="1000"/>
            </a:pP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(Not ingested </a:t>
            </a:r>
            <a:r>
              <a:rPr lang="en-US" sz="1000" dirty="0" smtClean="0">
                <a:solidFill>
                  <a:srgbClr val="0000FF"/>
                </a:solidFill>
                <a:latin typeface="Arial"/>
                <a:cs typeface="Arial"/>
              </a:rPr>
              <a:t>nor </a:t>
            </a:r>
            <a:r>
              <a:rPr lang="en-US" sz="1000" dirty="0">
                <a:solidFill>
                  <a:srgbClr val="0000FF"/>
                </a:solidFill>
                <a:latin typeface="Arial"/>
                <a:cs typeface="Arial"/>
              </a:rPr>
              <a:t>killed due to soiling or </a:t>
            </a:r>
            <a:r>
              <a:rPr lang="en-US" sz="1000" dirty="0" smtClean="0">
                <a:solidFill>
                  <a:srgbClr val="0000FF"/>
                </a:solidFill>
                <a:latin typeface="Arial"/>
                <a:cs typeface="Arial"/>
              </a:rPr>
              <a:t>vicinity to manure)</a:t>
            </a:r>
            <a:endParaRPr lang="en-US"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418789" y="1781280"/>
            <a:ext cx="964219" cy="14748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>
                <a:solidFill>
                  <a:srgbClr val="000000"/>
                </a:solidFill>
                <a:latin typeface="Arial"/>
                <a:cs typeface="Arial"/>
              </a:rPr>
              <a:t>PRODUCTION</a:t>
            </a:r>
          </a:p>
          <a:p>
            <a:pPr algn="ctr">
              <a:defRPr sz="1000"/>
            </a:pPr>
            <a:r>
              <a:rPr lang="en-US" sz="1000">
                <a:solidFill>
                  <a:srgbClr val="0000FF"/>
                </a:solidFill>
                <a:latin typeface="Arial"/>
                <a:cs typeface="Arial"/>
              </a:rPr>
              <a:t>(Meat or hay removed from field)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18789" y="3256108"/>
            <a:ext cx="964219" cy="9919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>
                <a:solidFill>
                  <a:srgbClr val="000000"/>
                </a:solidFill>
                <a:latin typeface="Arial"/>
                <a:cs typeface="Arial"/>
              </a:rPr>
              <a:t>SURFACE RESIDUE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43298" y="1781280"/>
            <a:ext cx="964219" cy="8778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>
                <a:solidFill>
                  <a:srgbClr val="000000"/>
                </a:solidFill>
                <a:latin typeface="Arial"/>
                <a:cs typeface="Arial"/>
              </a:rPr>
              <a:t>FORAGE</a:t>
            </a:r>
          </a:p>
          <a:p>
            <a:pPr algn="ctr">
              <a:defRPr sz="1000"/>
            </a:pPr>
            <a:r>
              <a:rPr lang="en-US" sz="1000">
                <a:solidFill>
                  <a:srgbClr val="0000FF"/>
                </a:solidFill>
                <a:latin typeface="Arial"/>
                <a:cs typeface="Arial"/>
              </a:rPr>
              <a:t>(What the livestock actually ingest)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743298" y="4836280"/>
            <a:ext cx="964219" cy="12919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>
                <a:solidFill>
                  <a:srgbClr val="000000"/>
                </a:solidFill>
                <a:latin typeface="Arial"/>
                <a:cs typeface="Arial"/>
              </a:rPr>
              <a:t>EXTERNAL</a:t>
            </a:r>
          </a:p>
          <a:p>
            <a:pPr algn="ctr">
              <a:defRPr sz="1000"/>
            </a:pPr>
            <a:r>
              <a:rPr lang="en-US" sz="1000">
                <a:solidFill>
                  <a:srgbClr val="0000FF"/>
                </a:solidFill>
                <a:latin typeface="Arial"/>
                <a:cs typeface="Arial"/>
              </a:rPr>
              <a:t>(Burning)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743298" y="2659154"/>
            <a:ext cx="964219" cy="14045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>
                <a:solidFill>
                  <a:srgbClr val="000000"/>
                </a:solidFill>
                <a:latin typeface="Arial"/>
                <a:cs typeface="Arial"/>
              </a:rPr>
              <a:t>STANDING RESIDUE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43298" y="4063752"/>
            <a:ext cx="964219" cy="790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>
                <a:solidFill>
                  <a:srgbClr val="000000"/>
                </a:solidFill>
                <a:latin typeface="Arial"/>
                <a:cs typeface="Arial"/>
              </a:rPr>
              <a:t>SURFACE RESIDUE</a:t>
            </a:r>
          </a:p>
        </p:txBody>
      </p:sp>
      <p:pic>
        <p:nvPicPr>
          <p:cNvPr id="21" name="Picture 20" descr="MPj04331660000[1]"/>
          <p:cNvPicPr>
            <a:picLocks noChangeAspect="1" noChangeArrowheads="1"/>
          </p:cNvPicPr>
          <p:nvPr/>
        </p:nvPicPr>
        <p:blipFill>
          <a:blip r:embed="rId4" cstate="print"/>
          <a:srcRect l="38571" t="93648" r="38571"/>
          <a:stretch>
            <a:fillRect/>
          </a:stretch>
        </p:blipFill>
        <p:spPr bwMode="auto">
          <a:xfrm>
            <a:off x="1477115" y="3510691"/>
            <a:ext cx="616753" cy="1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MPj04331660000[1]"/>
          <p:cNvPicPr>
            <a:picLocks noChangeAspect="1" noChangeArrowheads="1"/>
          </p:cNvPicPr>
          <p:nvPr/>
        </p:nvPicPr>
        <p:blipFill>
          <a:blip r:embed="rId5" cstate="print"/>
          <a:srcRect l="38571" t="59146" r="38571" b="6572"/>
          <a:stretch>
            <a:fillRect/>
          </a:stretch>
        </p:blipFill>
        <p:spPr bwMode="auto">
          <a:xfrm>
            <a:off x="1459742" y="2237774"/>
            <a:ext cx="616753" cy="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ine 78"/>
          <p:cNvSpPr>
            <a:spLocks noChangeShapeType="1"/>
          </p:cNvSpPr>
          <p:nvPr/>
        </p:nvSpPr>
        <p:spPr bwMode="auto">
          <a:xfrm>
            <a:off x="2267600" y="3071754"/>
            <a:ext cx="641030" cy="252304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sp>
      <p:sp>
        <p:nvSpPr>
          <p:cNvPr id="24" name="Line 79"/>
          <p:cNvSpPr>
            <a:spLocks noChangeShapeType="1"/>
          </p:cNvSpPr>
          <p:nvPr/>
        </p:nvSpPr>
        <p:spPr bwMode="auto">
          <a:xfrm>
            <a:off x="2267601" y="1781280"/>
            <a:ext cx="131168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sp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2649814" y="1403794"/>
            <a:ext cx="1441985" cy="3335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 b="1" u="sng" dirty="0">
                <a:solidFill>
                  <a:srgbClr val="000000"/>
                </a:solidFill>
                <a:latin typeface="Arial"/>
                <a:cs typeface="Arial"/>
              </a:rPr>
              <a:t>Available</a:t>
            </a: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 Live Above Ground Biomass</a:t>
            </a:r>
          </a:p>
        </p:txBody>
      </p:sp>
      <p:pic>
        <p:nvPicPr>
          <p:cNvPr id="26" name="Picture 25" descr="MPj04331660000[1]"/>
          <p:cNvPicPr>
            <a:picLocks noChangeAspect="1" noChangeArrowheads="1"/>
          </p:cNvPicPr>
          <p:nvPr/>
        </p:nvPicPr>
        <p:blipFill>
          <a:blip r:embed="rId6" cstate="print"/>
          <a:srcRect l="42857" t="59146" r="38571" b="6572"/>
          <a:stretch>
            <a:fillRect/>
          </a:stretch>
        </p:blipFill>
        <p:spPr bwMode="auto">
          <a:xfrm>
            <a:off x="3179700" y="2755720"/>
            <a:ext cx="495139" cy="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MPj04331660000[1]"/>
          <p:cNvPicPr>
            <a:picLocks noChangeAspect="1" noChangeArrowheads="1"/>
          </p:cNvPicPr>
          <p:nvPr/>
        </p:nvPicPr>
        <p:blipFill>
          <a:blip r:embed="rId7" cstate="print"/>
          <a:srcRect l="38571" t="59146" r="57143" b="6572"/>
          <a:stretch>
            <a:fillRect/>
          </a:stretch>
        </p:blipFill>
        <p:spPr bwMode="auto">
          <a:xfrm>
            <a:off x="3061030" y="4680394"/>
            <a:ext cx="121613" cy="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MCFD00131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3835" y="2790835"/>
            <a:ext cx="677559" cy="42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imag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3029" y="3686266"/>
            <a:ext cx="755739" cy="54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AutoShape 86"/>
          <p:cNvSpPr>
            <a:spLocks noChangeArrowheads="1"/>
          </p:cNvSpPr>
          <p:nvPr/>
        </p:nvSpPr>
        <p:spPr bwMode="auto">
          <a:xfrm>
            <a:off x="8090230" y="2318194"/>
            <a:ext cx="914400" cy="609600"/>
          </a:xfrm>
          <a:prstGeom prst="rightArrow">
            <a:avLst>
              <a:gd name="adj1" fmla="val 50000"/>
              <a:gd name="adj2" fmla="val 6320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OFF TO MARKET</a:t>
            </a:r>
          </a:p>
        </p:txBody>
      </p:sp>
      <p:sp>
        <p:nvSpPr>
          <p:cNvPr id="31" name="Line 87"/>
          <p:cNvSpPr>
            <a:spLocks noChangeShapeType="1"/>
          </p:cNvSpPr>
          <p:nvPr/>
        </p:nvSpPr>
        <p:spPr bwMode="auto">
          <a:xfrm>
            <a:off x="3848573" y="1781280"/>
            <a:ext cx="131168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sp>
      <p:sp>
        <p:nvSpPr>
          <p:cNvPr id="32" name="Line 89"/>
          <p:cNvSpPr>
            <a:spLocks noChangeShapeType="1"/>
          </p:cNvSpPr>
          <p:nvPr/>
        </p:nvSpPr>
        <p:spPr bwMode="auto">
          <a:xfrm>
            <a:off x="3857259" y="3738938"/>
            <a:ext cx="880171" cy="238925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sp>
      <p:sp>
        <p:nvSpPr>
          <p:cNvPr id="33" name="Line 90"/>
          <p:cNvSpPr>
            <a:spLocks noChangeShapeType="1"/>
          </p:cNvSpPr>
          <p:nvPr/>
        </p:nvSpPr>
        <p:spPr bwMode="auto">
          <a:xfrm>
            <a:off x="5707517" y="1781280"/>
            <a:ext cx="286660" cy="43015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sp>
      <p:sp>
        <p:nvSpPr>
          <p:cNvPr id="34" name="Line 91"/>
          <p:cNvSpPr>
            <a:spLocks noChangeShapeType="1"/>
          </p:cNvSpPr>
          <p:nvPr/>
        </p:nvSpPr>
        <p:spPr bwMode="auto">
          <a:xfrm flipV="1">
            <a:off x="5690144" y="2404570"/>
            <a:ext cx="312720" cy="24580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sp>
      <p:sp>
        <p:nvSpPr>
          <p:cNvPr id="35" name="Line 92"/>
          <p:cNvSpPr>
            <a:spLocks noChangeShapeType="1"/>
          </p:cNvSpPr>
          <p:nvPr/>
        </p:nvSpPr>
        <p:spPr bwMode="auto">
          <a:xfrm flipV="1">
            <a:off x="7123442" y="1763722"/>
            <a:ext cx="295346" cy="1755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sp>
      <p:sp>
        <p:nvSpPr>
          <p:cNvPr id="36" name="Line 93"/>
          <p:cNvSpPr>
            <a:spLocks noChangeShapeType="1"/>
          </p:cNvSpPr>
          <p:nvPr/>
        </p:nvSpPr>
        <p:spPr bwMode="auto">
          <a:xfrm>
            <a:off x="7036576" y="2641596"/>
            <a:ext cx="382213" cy="162406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sp>
      <p:sp>
        <p:nvSpPr>
          <p:cNvPr id="37" name="Text Box 94"/>
          <p:cNvSpPr txBox="1">
            <a:spLocks noChangeArrowheads="1"/>
          </p:cNvSpPr>
          <p:nvPr/>
        </p:nvSpPr>
        <p:spPr bwMode="auto">
          <a:xfrm>
            <a:off x="4517445" y="1447688"/>
            <a:ext cx="1441985" cy="3335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 b="1" u="sng">
                <a:solidFill>
                  <a:srgbClr val="000000"/>
                </a:solidFill>
                <a:latin typeface="Arial"/>
                <a:cs typeface="Arial"/>
              </a:rPr>
              <a:t>Affected</a:t>
            </a:r>
            <a:r>
              <a:rPr lang="en-US" sz="1000" b="1">
                <a:solidFill>
                  <a:srgbClr val="000000"/>
                </a:solidFill>
                <a:latin typeface="Arial"/>
                <a:cs typeface="Arial"/>
              </a:rPr>
              <a:t> Live Above Ground Biomass</a:t>
            </a:r>
          </a:p>
        </p:txBody>
      </p:sp>
      <p:sp>
        <p:nvSpPr>
          <p:cNvPr id="38" name="Text Box 95"/>
          <p:cNvSpPr txBox="1">
            <a:spLocks noChangeArrowheads="1"/>
          </p:cNvSpPr>
          <p:nvPr/>
        </p:nvSpPr>
        <p:spPr bwMode="auto">
          <a:xfrm>
            <a:off x="7218997" y="1421351"/>
            <a:ext cx="1328434" cy="3335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000" b="1" u="sng" dirty="0">
                <a:solidFill>
                  <a:srgbClr val="000000"/>
                </a:solidFill>
                <a:latin typeface="Arial"/>
                <a:cs typeface="Arial"/>
              </a:rPr>
              <a:t>Forage</a:t>
            </a:r>
          </a:p>
        </p:txBody>
      </p:sp>
      <p:pic>
        <p:nvPicPr>
          <p:cNvPr id="39" name="Picture 38" descr="prairie_tall_grass_bernheim"/>
          <p:cNvPicPr>
            <a:picLocks noChangeAspect="1" noChangeArrowheads="1"/>
          </p:cNvPicPr>
          <p:nvPr/>
        </p:nvPicPr>
        <p:blipFill>
          <a:blip r:embed="rId10" cstate="print"/>
          <a:srcRect l="24001" t="36000" r="24001" b="25200"/>
          <a:stretch>
            <a:fillRect/>
          </a:stretch>
        </p:blipFill>
        <p:spPr bwMode="auto">
          <a:xfrm>
            <a:off x="4786732" y="3141984"/>
            <a:ext cx="903412" cy="9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dead gras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43092" y="4379787"/>
            <a:ext cx="573319" cy="43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total_habitat_4"/>
          <p:cNvPicPr>
            <a:picLocks noChangeAspect="1" noChangeArrowheads="1"/>
          </p:cNvPicPr>
          <p:nvPr/>
        </p:nvPicPr>
        <p:blipFill>
          <a:blip r:embed="rId12" cstate="print"/>
          <a:srcRect l="4748" t="2099" r="25322" b="16795"/>
          <a:stretch>
            <a:fillRect/>
          </a:stretch>
        </p:blipFill>
        <p:spPr bwMode="auto">
          <a:xfrm>
            <a:off x="4779306" y="5289991"/>
            <a:ext cx="924404" cy="81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104"/>
          <p:cNvSpPr>
            <a:spLocks noChangeShapeType="1"/>
          </p:cNvSpPr>
          <p:nvPr/>
        </p:nvSpPr>
        <p:spPr bwMode="auto">
          <a:xfrm>
            <a:off x="165430" y="3010303"/>
            <a:ext cx="616753" cy="0"/>
          </a:xfrm>
          <a:prstGeom prst="lin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</p:spPr>
      </p:sp>
      <p:sp>
        <p:nvSpPr>
          <p:cNvPr id="43" name="Line 105"/>
          <p:cNvSpPr>
            <a:spLocks noChangeShapeType="1"/>
          </p:cNvSpPr>
          <p:nvPr/>
        </p:nvSpPr>
        <p:spPr bwMode="auto">
          <a:xfrm>
            <a:off x="756123" y="3001525"/>
            <a:ext cx="564633" cy="7900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sp>
      <p:sp>
        <p:nvSpPr>
          <p:cNvPr id="44" name="Line 106"/>
          <p:cNvSpPr>
            <a:spLocks noChangeShapeType="1"/>
          </p:cNvSpPr>
          <p:nvPr/>
        </p:nvSpPr>
        <p:spPr bwMode="auto">
          <a:xfrm flipV="1">
            <a:off x="790869" y="1781280"/>
            <a:ext cx="521199" cy="4389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sp>
      <p:sp>
        <p:nvSpPr>
          <p:cNvPr id="45" name="Line 107"/>
          <p:cNvSpPr>
            <a:spLocks noChangeShapeType="1"/>
          </p:cNvSpPr>
          <p:nvPr/>
        </p:nvSpPr>
        <p:spPr bwMode="auto">
          <a:xfrm>
            <a:off x="782183" y="3185878"/>
            <a:ext cx="529886" cy="5003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sp>
      <p:sp>
        <p:nvSpPr>
          <p:cNvPr id="46" name="Text Box 108"/>
          <p:cNvSpPr txBox="1">
            <a:spLocks noChangeArrowheads="1"/>
          </p:cNvSpPr>
          <p:nvPr/>
        </p:nvSpPr>
        <p:spPr bwMode="auto">
          <a:xfrm>
            <a:off x="3213430" y="6432994"/>
            <a:ext cx="2753670" cy="2194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US" sz="1000">
                <a:solidFill>
                  <a:srgbClr val="000000"/>
                </a:solidFill>
                <a:latin typeface="Arial"/>
                <a:cs typeface="Arial"/>
              </a:rPr>
              <a:t>NOTE:  Similar paths exists for standing residue</a:t>
            </a:r>
          </a:p>
        </p:txBody>
      </p:sp>
      <p:sp>
        <p:nvSpPr>
          <p:cNvPr id="47" name="Line 104"/>
          <p:cNvSpPr>
            <a:spLocks noChangeShapeType="1"/>
          </p:cNvSpPr>
          <p:nvPr/>
        </p:nvSpPr>
        <p:spPr bwMode="auto">
          <a:xfrm flipV="1">
            <a:off x="1613230" y="2241994"/>
            <a:ext cx="0" cy="762002"/>
          </a:xfrm>
          <a:prstGeom prst="lin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</p:spPr>
      </p:sp>
      <p:cxnSp>
        <p:nvCxnSpPr>
          <p:cNvPr id="48" name="Straight Arrow Connector 47"/>
          <p:cNvCxnSpPr/>
          <p:nvPr/>
        </p:nvCxnSpPr>
        <p:spPr>
          <a:xfrm>
            <a:off x="3670630" y="3308794"/>
            <a:ext cx="1219200" cy="1143000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 rot="2556111">
            <a:off x="3549433" y="3667870"/>
            <a:ext cx="164981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</a:rPr>
              <a:t>Portion affected to surf. res.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692070" y="3193179"/>
            <a:ext cx="1121560" cy="115615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 rot="257224">
            <a:off x="3758131" y="2843703"/>
            <a:ext cx="10752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</a:rPr>
              <a:t>Portion affected to stand res.</a:t>
            </a:r>
          </a:p>
        </p:txBody>
      </p:sp>
      <p:sp>
        <p:nvSpPr>
          <p:cNvPr id="52" name="TextBox 51"/>
          <p:cNvSpPr txBox="1"/>
          <p:nvPr/>
        </p:nvSpPr>
        <p:spPr>
          <a:xfrm rot="3361811">
            <a:off x="1718552" y="4040717"/>
            <a:ext cx="171232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</a:rPr>
              <a:t>Portion  available unaffected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rot="16200000" flipH="1">
            <a:off x="1156028" y="3156394"/>
            <a:ext cx="2209804" cy="1447799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tailEnd type="arrow"/>
          </a:ln>
          <a:effectLst/>
        </p:spPr>
      </p:cxnSp>
      <p:sp>
        <p:nvSpPr>
          <p:cNvPr id="54" name="Line 104"/>
          <p:cNvSpPr>
            <a:spLocks noChangeShapeType="1"/>
          </p:cNvSpPr>
          <p:nvPr/>
        </p:nvSpPr>
        <p:spPr bwMode="auto">
          <a:xfrm flipV="1">
            <a:off x="3185998" y="2805874"/>
            <a:ext cx="0" cy="762002"/>
          </a:xfrm>
          <a:prstGeom prst="lin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</p:spPr>
      </p:sp>
      <p:sp>
        <p:nvSpPr>
          <p:cNvPr id="55" name="Line 104"/>
          <p:cNvSpPr>
            <a:spLocks noChangeShapeType="1"/>
          </p:cNvSpPr>
          <p:nvPr/>
        </p:nvSpPr>
        <p:spPr bwMode="auto">
          <a:xfrm flipV="1">
            <a:off x="3167710" y="4735258"/>
            <a:ext cx="0" cy="762002"/>
          </a:xfrm>
          <a:prstGeom prst="lin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</p:spPr>
      </p:sp>
      <p:cxnSp>
        <p:nvCxnSpPr>
          <p:cNvPr id="56" name="Straight Arrow Connector 55"/>
          <p:cNvCxnSpPr/>
          <p:nvPr/>
        </p:nvCxnSpPr>
        <p:spPr>
          <a:xfrm rot="16200000" flipH="1">
            <a:off x="3480130" y="3651694"/>
            <a:ext cx="1524000" cy="1295400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 rot="2970339">
            <a:off x="3568684" y="4197566"/>
            <a:ext cx="16273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</a:rPr>
              <a:t>Portion affected to external</a:t>
            </a:r>
          </a:p>
        </p:txBody>
      </p:sp>
      <p:sp>
        <p:nvSpPr>
          <p:cNvPr id="58" name="TextBox 57"/>
          <p:cNvSpPr txBox="1"/>
          <p:nvPr/>
        </p:nvSpPr>
        <p:spPr>
          <a:xfrm rot="4077574">
            <a:off x="6880908" y="2571349"/>
            <a:ext cx="99055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/>
              </a:rPr>
              <a:t>Portion forage to surf. res.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16200000" flipH="1">
            <a:off x="6756730" y="2889694"/>
            <a:ext cx="1143000" cy="457200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tailEnd type="arrow"/>
          </a:ln>
          <a:effectLst/>
        </p:spPr>
      </p:cxnSp>
      <p:sp>
        <p:nvSpPr>
          <p:cNvPr id="60" name="Line 91"/>
          <p:cNvSpPr>
            <a:spLocks noChangeShapeType="1"/>
          </p:cNvSpPr>
          <p:nvPr/>
        </p:nvSpPr>
        <p:spPr bwMode="auto">
          <a:xfrm flipV="1">
            <a:off x="5728030" y="2394392"/>
            <a:ext cx="304800" cy="167640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706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98407"/>
          </a:xfrm>
        </p:spPr>
        <p:txBody>
          <a:bodyPr/>
          <a:lstStyle/>
          <a:p>
            <a:pPr algn="ctr"/>
            <a:r>
              <a:rPr lang="en-US" sz="4000" dirty="0" smtClean="0"/>
              <a:t>New perennial vegetation parameters to adjust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066800"/>
            <a:ext cx="8956453" cy="55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920160" y="2234520"/>
            <a:ext cx="817560" cy="137520"/>
            <a:chOff x="920160" y="2234520"/>
            <a:chExt cx="81756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/>
                <p14:cNvContentPartPr/>
                <p14:nvPr/>
              </p14:nvContentPartPr>
              <p14:xfrm>
                <a:off x="920160" y="2234520"/>
                <a:ext cx="817560" cy="36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4320" y="2171160"/>
                  <a:ext cx="849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/>
                <p14:cNvContentPartPr/>
                <p14:nvPr/>
              </p14:nvContentPartPr>
              <p14:xfrm>
                <a:off x="1211760" y="2343240"/>
                <a:ext cx="525960" cy="288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5920" y="2280662"/>
                  <a:ext cx="557640" cy="1539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960120" y="2714760"/>
              <a:ext cx="1154880" cy="34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4280" y="2651040"/>
                <a:ext cx="11865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166040" y="2949120"/>
              <a:ext cx="84600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0200" y="2885400"/>
                <a:ext cx="877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885960" y="3160440"/>
              <a:ext cx="119484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0120" y="3096720"/>
                <a:ext cx="1226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857160" y="3468960"/>
              <a:ext cx="1172160" cy="29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1320" y="3405600"/>
                <a:ext cx="12038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828720" y="3377519"/>
              <a:ext cx="1189080" cy="45719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2880" y="3314160"/>
                <a:ext cx="1220760" cy="172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3000600" y="3257640"/>
              <a:ext cx="16020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84400" y="3193920"/>
                <a:ext cx="19224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/>
          <p:cNvGrpSpPr/>
          <p:nvPr/>
        </p:nvGrpSpPr>
        <p:grpSpPr>
          <a:xfrm>
            <a:off x="3280320" y="3240360"/>
            <a:ext cx="177840" cy="80280"/>
            <a:chOff x="3280320" y="3240360"/>
            <a:chExt cx="17784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/>
                <p14:cNvContentPartPr/>
                <p14:nvPr/>
              </p14:nvContentPartPr>
              <p14:xfrm>
                <a:off x="3280320" y="3240360"/>
                <a:ext cx="166320" cy="612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64480" y="3177000"/>
                  <a:ext cx="198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/>
                <p14:cNvContentPartPr/>
                <p14:nvPr/>
              </p14:nvContentPartPr>
              <p14:xfrm>
                <a:off x="3297600" y="3320280"/>
                <a:ext cx="160560" cy="3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81760" y="3256920"/>
                  <a:ext cx="19224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3789000" y="3223440"/>
              <a:ext cx="249600" cy="46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73152" y="3159720"/>
                <a:ext cx="281295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1800360" y="4600440"/>
              <a:ext cx="1947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84520" y="4537080"/>
                <a:ext cx="226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1851840" y="4743360"/>
              <a:ext cx="86040" cy="6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36000" y="4680000"/>
                <a:ext cx="117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1857600" y="4932000"/>
              <a:ext cx="8604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41400" y="4868640"/>
                <a:ext cx="11808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1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2358</TotalTime>
  <Words>730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Flow</vt:lpstr>
      <vt:lpstr>RUSLE2 New-style Perennial Vegetation  &amp; Management Records</vt:lpstr>
      <vt:lpstr>Perennial vegetation records as you knew them…</vt:lpstr>
      <vt:lpstr>Perennial vegetation records as you knew them…</vt:lpstr>
      <vt:lpstr>New perennial vegetation records look like this, on the surface</vt:lpstr>
      <vt:lpstr>New perennial vegetation records…</vt:lpstr>
      <vt:lpstr>New perennial vegetation records…</vt:lpstr>
      <vt:lpstr>New perennial vegetation records…</vt:lpstr>
      <vt:lpstr>New perennial vegetation nomenclature</vt:lpstr>
      <vt:lpstr>New perennial vegetation parameters to adjust</vt:lpstr>
      <vt:lpstr>New perennial vegetation nomenclature defined</vt:lpstr>
      <vt:lpstr>What information you need to develop your own Perennial vegetation records</vt:lpstr>
      <vt:lpstr>What information you need to develop your own Perennial vegetation records</vt:lpstr>
      <vt:lpstr>What information you need to develop your own Perennial vegetation records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RUSLE2 New-style Perennial Vegetation  &amp; Management Records</dc:title>
  <dc:creator>Giulio Feruzzi</dc:creator>
  <cp:lastModifiedBy>Scheffe, Linda - NRCS, Lincoln, NE</cp:lastModifiedBy>
  <cp:revision>30</cp:revision>
  <dcterms:created xsi:type="dcterms:W3CDTF">2014-12-12T18:54:19Z</dcterms:created>
  <dcterms:modified xsi:type="dcterms:W3CDTF">2015-02-02T16:16:14Z</dcterms:modified>
</cp:coreProperties>
</file>